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727" r:id="rId2"/>
  </p:sldMasterIdLst>
  <p:notesMasterIdLst>
    <p:notesMasterId r:id="rId27"/>
  </p:notesMasterIdLst>
  <p:sldIdLst>
    <p:sldId id="294" r:id="rId3"/>
    <p:sldId id="258" r:id="rId4"/>
    <p:sldId id="272" r:id="rId5"/>
    <p:sldId id="270" r:id="rId6"/>
    <p:sldId id="271" r:id="rId7"/>
    <p:sldId id="277" r:id="rId8"/>
    <p:sldId id="259" r:id="rId9"/>
    <p:sldId id="273" r:id="rId10"/>
    <p:sldId id="291" r:id="rId11"/>
    <p:sldId id="278" r:id="rId12"/>
    <p:sldId id="288" r:id="rId13"/>
    <p:sldId id="283" r:id="rId14"/>
    <p:sldId id="260" r:id="rId15"/>
    <p:sldId id="280" r:id="rId16"/>
    <p:sldId id="274" r:id="rId17"/>
    <p:sldId id="284" r:id="rId18"/>
    <p:sldId id="292" r:id="rId19"/>
    <p:sldId id="290" r:id="rId20"/>
    <p:sldId id="293" r:id="rId21"/>
    <p:sldId id="282" r:id="rId22"/>
    <p:sldId id="279" r:id="rId23"/>
    <p:sldId id="281" r:id="rId24"/>
    <p:sldId id="268" r:id="rId25"/>
    <p:sldId id="269" r:id="rId26"/>
  </p:sldIdLst>
  <p:sldSz cx="9144000" cy="5143500" type="screen16x9"/>
  <p:notesSz cx="6858000" cy="9144000"/>
  <p:embeddedFontLst>
    <p:embeddedFont>
      <p:font typeface="Century Gothic" panose="020B0502020202020204" pitchFamily="34" charset="0"/>
      <p:regular r:id="rId28"/>
      <p:bold r:id="rId29"/>
      <p:italic r:id="rId30"/>
      <p:boldItalic r:id="rId31"/>
    </p:embeddedFont>
    <p:embeddedFont>
      <p:font typeface="Krona One" panose="020B0604020202020204" charset="0"/>
      <p:regular r:id="rId32"/>
    </p:embeddedFont>
    <p:embeddedFont>
      <p:font typeface="Lato Light" panose="020F0502020204030203" pitchFamily="34" charset="0"/>
      <p:regular r:id="rId33"/>
      <p:bold r:id="rId34"/>
      <p:italic r:id="rId35"/>
      <p:boldItalic r:id="rId36"/>
    </p:embeddedFont>
    <p:embeddedFont>
      <p:font typeface="Open Sans Medium" panose="020B0604020202020204" charset="0"/>
      <p:regular r:id="rId37"/>
      <p:bold r:id="rId38"/>
      <p:italic r:id="rId39"/>
      <p:boldItalic r:id="rId40"/>
    </p:embeddedFont>
    <p:embeddedFont>
      <p:font typeface="Poppins" panose="00000500000000000000" pitchFamily="2" charset="0"/>
      <p:regular r:id="rId41"/>
      <p:bold r:id="rId42"/>
      <p:italic r:id="rId43"/>
      <p:boldItalic r:id="rId44"/>
    </p:embeddedFont>
    <p:embeddedFont>
      <p:font typeface="Roboto Medium" panose="02000000000000000000" pitchFamily="2" charset="0"/>
      <p:regular r:id="rId45"/>
      <p:bold r:id="rId46"/>
      <p:italic r:id="rId47"/>
      <p:boldItalic r:id="rId48"/>
    </p:embeddedFont>
    <p:embeddedFont>
      <p:font typeface="Wingdings 3" panose="05040102010807070707" pitchFamily="18" charset="2"/>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36" y="2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font" Target="fonts/font20.fntdata"/><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font" Target="fonts/font17.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SLIDES_API195901029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SLIDES_API195901029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SLIDES_API195901029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SLIDES_API195901029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SLIDES_API195901029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SLIDES_API195901029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SLIDES_API195901029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SLIDES_API195901029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SLIDES_API195901029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SLIDES_API195901029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09A496-0579-4710-8698-1E8CBAF7E873}"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882186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9A496-0579-4710-8698-1E8CBAF7E873}"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099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9A496-0579-4710-8698-1E8CBAF7E873}"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956733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09A496-0579-4710-8698-1E8CBAF7E873}"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55111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09A496-0579-4710-8698-1E8CBAF7E873}"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87803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09A496-0579-4710-8698-1E8CBAF7E873}"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500903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09A496-0579-4710-8698-1E8CBAF7E873}" type="datetimeFigureOut">
              <a:rPr lang="en-IN" smtClean="0"/>
              <a:t>06-04-2024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E12139-63E8-48A0-8B80-BD4D5A34F419}" type="slidenum">
              <a:rPr lang="en-IN" smtClean="0"/>
              <a:t>‹#›</a:t>
            </a:fld>
            <a:endParaRPr lang="en-IN"/>
          </a:p>
        </p:txBody>
      </p:sp>
    </p:spTree>
    <p:extLst>
      <p:ext uri="{BB962C8B-B14F-4D97-AF65-F5344CB8AC3E}">
        <p14:creationId xmlns:p14="http://schemas.microsoft.com/office/powerpoint/2010/main" val="515741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009A496-0579-4710-8698-1E8CBAF7E873}"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617722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009A496-0579-4710-8698-1E8CBAF7E873}"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0868720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5766984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378489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3802486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54596186"/>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8125495"/>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9A496-0579-4710-8698-1E8CBAF7E873}"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0840927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9A496-0579-4710-8698-1E8CBAF7E873}"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5484127"/>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A_Introduction_Slide_1">
  <p:cSld name="SA_Introduction_Slide_1">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extLst>
      <p:ext uri="{BB962C8B-B14F-4D97-AF65-F5344CB8AC3E}">
        <p14:creationId xmlns:p14="http://schemas.microsoft.com/office/powerpoint/2010/main" val="357277335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oints 3_1">
  <p:cSld name="Points 3_1">
    <p:spTree>
      <p:nvGrpSpPr>
        <p:cNvPr id="1" name="Shape 108"/>
        <p:cNvGrpSpPr/>
        <p:nvPr/>
      </p:nvGrpSpPr>
      <p:grpSpPr>
        <a:xfrm>
          <a:off x="0" y="0"/>
          <a:ext cx="0" cy="0"/>
          <a:chOff x="0" y="0"/>
          <a:chExt cx="0" cy="0"/>
        </a:xfrm>
      </p:grpSpPr>
      <p:sp>
        <p:nvSpPr>
          <p:cNvPr id="109" name="Google Shape;109;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11" name="Google Shape;111;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32023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oints 3_2">
  <p:cSld name="Points 3_2">
    <p:spTree>
      <p:nvGrpSpPr>
        <p:cNvPr id="1" name="Shape 84"/>
        <p:cNvGrpSpPr/>
        <p:nvPr/>
      </p:nvGrpSpPr>
      <p:grpSpPr>
        <a:xfrm>
          <a:off x="0" y="0"/>
          <a:ext cx="0" cy="0"/>
          <a:chOff x="0" y="0"/>
          <a:chExt cx="0" cy="0"/>
        </a:xfrm>
      </p:grpSpPr>
      <p:sp>
        <p:nvSpPr>
          <p:cNvPr id="85" name="Google Shape;8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p19"/>
          <p:cNvSpPr>
            <a:spLocks noGrp="1"/>
          </p:cNvSpPr>
          <p:nvPr>
            <p:ph type="pic" idx="2"/>
          </p:nvPr>
        </p:nvSpPr>
        <p:spPr>
          <a:xfrm>
            <a:off x="5711663" y="100"/>
            <a:ext cx="3432300" cy="5143500"/>
          </a:xfrm>
          <a:prstGeom prst="roundRect">
            <a:avLst>
              <a:gd name="adj" fmla="val 0"/>
            </a:avLst>
          </a:prstGeom>
          <a:noFill/>
          <a:ln>
            <a:noFill/>
          </a:ln>
        </p:spPr>
      </p:sp>
      <p:sp>
        <p:nvSpPr>
          <p:cNvPr id="87" name="Google Shape;87;p19"/>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9" name="Google Shape;89;p19"/>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91" name="Google Shape;91;p19"/>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93" name="Google Shape;93;p19"/>
          <p:cNvSpPr txBox="1">
            <a:spLocks noGrp="1"/>
          </p:cNvSpPr>
          <p:nvPr>
            <p:ph type="subTitle" idx="4"/>
          </p:nvPr>
        </p:nvSpPr>
        <p:spPr>
          <a:xfrm>
            <a:off x="1185925" y="37655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extLst>
      <p:ext uri="{BB962C8B-B14F-4D97-AF65-F5344CB8AC3E}">
        <p14:creationId xmlns:p14="http://schemas.microsoft.com/office/powerpoint/2010/main" val="322715525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A_Outro_1">
  <p:cSld name="SA_Outro_1">
    <p:spTree>
      <p:nvGrpSpPr>
        <p:cNvPr id="1" name="Shape 104"/>
        <p:cNvGrpSpPr/>
        <p:nvPr/>
      </p:nvGrpSpPr>
      <p:grpSpPr>
        <a:xfrm>
          <a:off x="0" y="0"/>
          <a:ext cx="0" cy="0"/>
          <a:chOff x="0" y="0"/>
          <a:chExt cx="0" cy="0"/>
        </a:xfrm>
      </p:grpSpPr>
      <p:sp>
        <p:nvSpPr>
          <p:cNvPr id="105" name="Google Shape;105;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6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extLst>
      <p:ext uri="{BB962C8B-B14F-4D97-AF65-F5344CB8AC3E}">
        <p14:creationId xmlns:p14="http://schemas.microsoft.com/office/powerpoint/2010/main" val="343031788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21" Type="http://schemas.openxmlformats.org/officeDocument/2006/relationships/theme" Target="../theme/theme2.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4/6/2024</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799349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Ls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0A08-2CCC-263F-F384-9506747CA10D}"/>
              </a:ext>
            </a:extLst>
          </p:cNvPr>
          <p:cNvSpPr>
            <a:spLocks noGrp="1"/>
          </p:cNvSpPr>
          <p:nvPr>
            <p:ph type="title"/>
          </p:nvPr>
        </p:nvSpPr>
        <p:spPr>
          <a:xfrm>
            <a:off x="732150" y="646638"/>
            <a:ext cx="7679700" cy="615523"/>
          </a:xfrm>
        </p:spPr>
        <p:txBody>
          <a:bodyPr/>
          <a:lstStyle/>
          <a:p>
            <a:r>
              <a:rPr lang="en-IN" sz="2800" b="1" dirty="0"/>
              <a:t>Title:-Customer personality analysis</a:t>
            </a:r>
          </a:p>
        </p:txBody>
      </p:sp>
      <p:sp>
        <p:nvSpPr>
          <p:cNvPr id="3" name="Text Placeholder 2">
            <a:extLst>
              <a:ext uri="{FF2B5EF4-FFF2-40B4-BE49-F238E27FC236}">
                <a16:creationId xmlns:a16="http://schemas.microsoft.com/office/drawing/2014/main" id="{C87ED4B8-9078-A719-DDD1-9B2841C25C56}"/>
              </a:ext>
            </a:extLst>
          </p:cNvPr>
          <p:cNvSpPr>
            <a:spLocks noGrp="1"/>
          </p:cNvSpPr>
          <p:nvPr>
            <p:ph type="body" idx="1"/>
          </p:nvPr>
        </p:nvSpPr>
        <p:spPr>
          <a:xfrm>
            <a:off x="732150" y="1676345"/>
            <a:ext cx="7679700" cy="1959600"/>
          </a:xfrm>
        </p:spPr>
        <p:txBody>
          <a:bodyPr/>
          <a:lstStyle/>
          <a:p>
            <a:pPr marL="146050" indent="0">
              <a:buNone/>
            </a:pPr>
            <a:r>
              <a:rPr lang="en-US" sz="2000" b="1" i="0" dirty="0">
                <a:solidFill>
                  <a:srgbClr val="0D0D0D"/>
                </a:solidFill>
                <a:effectLst/>
                <a:latin typeface="Söhne"/>
              </a:rPr>
              <a:t>Group Members:</a:t>
            </a:r>
          </a:p>
          <a:p>
            <a:pPr marL="146050" indent="0">
              <a:buNone/>
            </a:pPr>
            <a:r>
              <a:rPr lang="en-US" sz="1600" b="1" dirty="0">
                <a:solidFill>
                  <a:srgbClr val="0D0D0D"/>
                </a:solidFill>
                <a:latin typeface="Söhne"/>
              </a:rPr>
              <a:t>Ms. </a:t>
            </a:r>
            <a:r>
              <a:rPr lang="en-US" sz="1600" b="1" dirty="0" err="1">
                <a:solidFill>
                  <a:srgbClr val="0D0D0D"/>
                </a:solidFill>
                <a:latin typeface="Söhne"/>
              </a:rPr>
              <a:t>Farwa</a:t>
            </a:r>
            <a:r>
              <a:rPr lang="en-US" sz="1600" b="1" dirty="0">
                <a:solidFill>
                  <a:srgbClr val="0D0D0D"/>
                </a:solidFill>
                <a:latin typeface="Söhne"/>
              </a:rPr>
              <a:t> </a:t>
            </a:r>
            <a:r>
              <a:rPr lang="en-US" sz="1600" b="1" dirty="0" err="1">
                <a:solidFill>
                  <a:srgbClr val="0D0D0D"/>
                </a:solidFill>
                <a:latin typeface="Söhne"/>
              </a:rPr>
              <a:t>Rabbab</a:t>
            </a:r>
            <a:endParaRPr lang="en-US" sz="1600" b="1" dirty="0">
              <a:solidFill>
                <a:srgbClr val="0D0D0D"/>
              </a:solidFill>
              <a:latin typeface="Söhne"/>
            </a:endParaRPr>
          </a:p>
          <a:p>
            <a:pPr marL="146050" indent="0">
              <a:buNone/>
            </a:pPr>
            <a:r>
              <a:rPr lang="en-US" sz="1600" b="1" i="0" dirty="0">
                <a:solidFill>
                  <a:srgbClr val="0D0D0D"/>
                </a:solidFill>
                <a:effectLst/>
                <a:latin typeface="Söhne"/>
              </a:rPr>
              <a:t>Mr. Mayuresh Gore</a:t>
            </a:r>
            <a:endParaRPr lang="en-US" sz="1600" b="1" dirty="0">
              <a:solidFill>
                <a:srgbClr val="0D0D0D"/>
              </a:solidFill>
              <a:latin typeface="Söhne"/>
            </a:endParaRPr>
          </a:p>
          <a:p>
            <a:pPr marL="146050" indent="0">
              <a:buNone/>
            </a:pPr>
            <a:r>
              <a:rPr lang="en-US" sz="1600" b="1" dirty="0">
                <a:solidFill>
                  <a:srgbClr val="0D0D0D"/>
                </a:solidFill>
                <a:latin typeface="Söhne"/>
              </a:rPr>
              <a:t>Mr. Allah </a:t>
            </a:r>
            <a:r>
              <a:rPr lang="en-US" sz="1600" b="1" dirty="0" err="1">
                <a:solidFill>
                  <a:srgbClr val="0D0D0D"/>
                </a:solidFill>
                <a:latin typeface="Söhne"/>
              </a:rPr>
              <a:t>Bakash</a:t>
            </a:r>
            <a:endParaRPr lang="en-US" sz="1600" b="1" dirty="0">
              <a:solidFill>
                <a:srgbClr val="0D0D0D"/>
              </a:solidFill>
              <a:latin typeface="Söhne"/>
            </a:endParaRPr>
          </a:p>
          <a:p>
            <a:pPr marL="146050" indent="0">
              <a:buNone/>
            </a:pPr>
            <a:r>
              <a:rPr lang="en-US" sz="1600" b="1" i="0" dirty="0">
                <a:solidFill>
                  <a:srgbClr val="0D0D0D"/>
                </a:solidFill>
                <a:effectLst/>
                <a:latin typeface="Söhne"/>
              </a:rPr>
              <a:t>Mr. </a:t>
            </a:r>
            <a:r>
              <a:rPr lang="en-US" sz="1600" b="1" i="0" dirty="0" err="1">
                <a:solidFill>
                  <a:srgbClr val="0D0D0D"/>
                </a:solidFill>
                <a:effectLst/>
                <a:latin typeface="Söhne"/>
              </a:rPr>
              <a:t>Adithyan</a:t>
            </a:r>
            <a:r>
              <a:rPr lang="en-US" sz="1600" b="1" i="0" dirty="0">
                <a:solidFill>
                  <a:srgbClr val="0D0D0D"/>
                </a:solidFill>
                <a:effectLst/>
                <a:latin typeface="Söhne"/>
              </a:rPr>
              <a:t> K S</a:t>
            </a:r>
          </a:p>
        </p:txBody>
      </p:sp>
    </p:spTree>
    <p:extLst>
      <p:ext uri="{BB962C8B-B14F-4D97-AF65-F5344CB8AC3E}">
        <p14:creationId xmlns:p14="http://schemas.microsoft.com/office/powerpoint/2010/main" val="108960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E8F97-2EFA-02AB-DED7-C851F748EE06}"/>
              </a:ext>
            </a:extLst>
          </p:cNvPr>
          <p:cNvPicPr>
            <a:picLocks noChangeAspect="1"/>
          </p:cNvPicPr>
          <p:nvPr/>
        </p:nvPicPr>
        <p:blipFill>
          <a:blip r:embed="rId2"/>
          <a:stretch>
            <a:fillRect/>
          </a:stretch>
        </p:blipFill>
        <p:spPr>
          <a:xfrm>
            <a:off x="0" y="-13970"/>
            <a:ext cx="8798559" cy="4950913"/>
          </a:xfrm>
          <a:prstGeom prst="rect">
            <a:avLst/>
          </a:prstGeom>
        </p:spPr>
      </p:pic>
    </p:spTree>
    <p:extLst>
      <p:ext uri="{BB962C8B-B14F-4D97-AF65-F5344CB8AC3E}">
        <p14:creationId xmlns:p14="http://schemas.microsoft.com/office/powerpoint/2010/main" val="54365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1AEA48-79CE-5868-1D3A-C5A2EF1A3CF1}"/>
              </a:ext>
            </a:extLst>
          </p:cNvPr>
          <p:cNvPicPr>
            <a:picLocks noChangeAspect="1"/>
          </p:cNvPicPr>
          <p:nvPr/>
        </p:nvPicPr>
        <p:blipFill>
          <a:blip r:embed="rId2"/>
          <a:stretch>
            <a:fillRect/>
          </a:stretch>
        </p:blipFill>
        <p:spPr>
          <a:xfrm>
            <a:off x="-1143007" y="-557530"/>
            <a:ext cx="11122455" cy="6258560"/>
          </a:xfrm>
          <a:prstGeom prst="rect">
            <a:avLst/>
          </a:prstGeom>
        </p:spPr>
      </p:pic>
    </p:spTree>
    <p:extLst>
      <p:ext uri="{BB962C8B-B14F-4D97-AF65-F5344CB8AC3E}">
        <p14:creationId xmlns:p14="http://schemas.microsoft.com/office/powerpoint/2010/main" val="278063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059D7A-C10A-0652-1D22-54CBA32C3DB0}"/>
              </a:ext>
            </a:extLst>
          </p:cNvPr>
          <p:cNvPicPr>
            <a:picLocks noChangeAspect="1"/>
          </p:cNvPicPr>
          <p:nvPr/>
        </p:nvPicPr>
        <p:blipFill>
          <a:blip r:embed="rId2"/>
          <a:stretch>
            <a:fillRect/>
          </a:stretch>
        </p:blipFill>
        <p:spPr>
          <a:xfrm>
            <a:off x="0" y="71120"/>
            <a:ext cx="9785361" cy="5506182"/>
          </a:xfrm>
          <a:prstGeom prst="rect">
            <a:avLst/>
          </a:prstGeom>
        </p:spPr>
      </p:pic>
    </p:spTree>
    <p:extLst>
      <p:ext uri="{BB962C8B-B14F-4D97-AF65-F5344CB8AC3E}">
        <p14:creationId xmlns:p14="http://schemas.microsoft.com/office/powerpoint/2010/main" val="275183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06"/>
        <p:cNvGrpSpPr/>
        <p:nvPr/>
      </p:nvGrpSpPr>
      <p:grpSpPr>
        <a:xfrm>
          <a:off x="0" y="0"/>
          <a:ext cx="0" cy="0"/>
          <a:chOff x="0" y="0"/>
          <a:chExt cx="0" cy="0"/>
        </a:xfrm>
      </p:grpSpPr>
      <p:pic>
        <p:nvPicPr>
          <p:cNvPr id="207" name="Google Shape;207;p33"/>
          <p:cNvPicPr preferRelativeResize="0">
            <a:picLocks noGrp="1"/>
          </p:cNvPicPr>
          <p:nvPr>
            <p:ph type="pic" idx="2"/>
          </p:nvPr>
        </p:nvPicPr>
        <p:blipFill rotWithShape="1">
          <a:blip r:embed="rId3">
            <a:alphaModFix/>
          </a:blip>
          <a:srcRect l="28235" r="28235"/>
          <a:stretch/>
        </p:blipFill>
        <p:spPr>
          <a:prstGeom prst="roundRect">
            <a:avLst>
              <a:gd name="adj" fmla="val 16667"/>
            </a:avLst>
          </a:prstGeom>
        </p:spPr>
      </p:pic>
      <p:sp>
        <p:nvSpPr>
          <p:cNvPr id="208" name="Google Shape;208;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8170F"/>
                </a:solidFill>
                <a:latin typeface="Krona One"/>
                <a:ea typeface="Krona One"/>
                <a:cs typeface="Krona One"/>
                <a:sym typeface="Krona One"/>
              </a:rPr>
              <a:t>Customer Segmentation</a:t>
            </a:r>
            <a:endParaRPr>
              <a:solidFill>
                <a:srgbClr val="08170F"/>
              </a:solidFill>
              <a:latin typeface="Krona One"/>
              <a:ea typeface="Krona One"/>
              <a:cs typeface="Krona One"/>
              <a:sym typeface="Krona One"/>
            </a:endParaRPr>
          </a:p>
        </p:txBody>
      </p:sp>
      <p:sp>
        <p:nvSpPr>
          <p:cNvPr id="209" name="Google Shape;209;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Identifying different customer segments helps in targeted marketing strategies</a:t>
            </a:r>
            <a:endParaRPr>
              <a:solidFill>
                <a:srgbClr val="233E30"/>
              </a:solidFill>
              <a:latin typeface="Roboto Medium"/>
              <a:ea typeface="Roboto Medium"/>
              <a:cs typeface="Roboto Medium"/>
              <a:sym typeface="Roboto Medium"/>
            </a:endParaRPr>
          </a:p>
        </p:txBody>
      </p:sp>
      <p:sp>
        <p:nvSpPr>
          <p:cNvPr id="210" name="Google Shape;210;p33"/>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Segmenting customers based on personality traits can provide valuable insights</a:t>
            </a:r>
            <a:endParaRPr>
              <a:solidFill>
                <a:srgbClr val="233E30"/>
              </a:solidFill>
              <a:latin typeface="Roboto Medium"/>
              <a:ea typeface="Roboto Medium"/>
              <a:cs typeface="Roboto Medium"/>
              <a:sym typeface="Roboto Medium"/>
            </a:endParaRPr>
          </a:p>
        </p:txBody>
      </p:sp>
      <p:sp>
        <p:nvSpPr>
          <p:cNvPr id="211" name="Google Shape;211;p33"/>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Demographic segmentation is not enough, as personality plays a significant role in buying decisions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558232-F9E8-8FA6-F11E-386D85FFB700}"/>
              </a:ext>
            </a:extLst>
          </p:cNvPr>
          <p:cNvPicPr>
            <a:picLocks noChangeAspect="1"/>
          </p:cNvPicPr>
          <p:nvPr/>
        </p:nvPicPr>
        <p:blipFill>
          <a:blip r:embed="rId2"/>
          <a:stretch>
            <a:fillRect/>
          </a:stretch>
        </p:blipFill>
        <p:spPr>
          <a:xfrm>
            <a:off x="675386" y="379141"/>
            <a:ext cx="7173929" cy="4036741"/>
          </a:xfrm>
          <a:prstGeom prst="rect">
            <a:avLst/>
          </a:prstGeom>
        </p:spPr>
      </p:pic>
    </p:spTree>
    <p:extLst>
      <p:ext uri="{BB962C8B-B14F-4D97-AF65-F5344CB8AC3E}">
        <p14:creationId xmlns:p14="http://schemas.microsoft.com/office/powerpoint/2010/main" val="2191709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33BF69-22C0-49FF-F96C-B19A5CBC7AF7}"/>
              </a:ext>
            </a:extLst>
          </p:cNvPr>
          <p:cNvPicPr>
            <a:picLocks noChangeAspect="1"/>
          </p:cNvPicPr>
          <p:nvPr/>
        </p:nvPicPr>
        <p:blipFill>
          <a:blip r:embed="rId2"/>
          <a:stretch>
            <a:fillRect/>
          </a:stretch>
        </p:blipFill>
        <p:spPr>
          <a:xfrm>
            <a:off x="-892803" y="-356838"/>
            <a:ext cx="10036803" cy="53787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1495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7EC1EA-647D-4619-6623-F9D18E84F98F}"/>
              </a:ext>
            </a:extLst>
          </p:cNvPr>
          <p:cNvPicPr>
            <a:picLocks noChangeAspect="1"/>
          </p:cNvPicPr>
          <p:nvPr/>
        </p:nvPicPr>
        <p:blipFill>
          <a:blip r:embed="rId2"/>
          <a:stretch>
            <a:fillRect/>
          </a:stretch>
        </p:blipFill>
        <p:spPr>
          <a:xfrm>
            <a:off x="0" y="121614"/>
            <a:ext cx="9144000" cy="4900271"/>
          </a:xfrm>
          <a:prstGeom prst="rect">
            <a:avLst/>
          </a:prstGeom>
          <a:ln>
            <a:noFill/>
          </a:ln>
          <a:effectLst>
            <a:softEdge rad="112500"/>
          </a:effectLst>
        </p:spPr>
      </p:pic>
    </p:spTree>
    <p:extLst>
      <p:ext uri="{BB962C8B-B14F-4D97-AF65-F5344CB8AC3E}">
        <p14:creationId xmlns:p14="http://schemas.microsoft.com/office/powerpoint/2010/main" val="2060710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C0411F-2DC1-1E07-DFE3-B9EF6F2775ED}"/>
              </a:ext>
            </a:extLst>
          </p:cNvPr>
          <p:cNvPicPr>
            <a:picLocks noChangeAspect="1"/>
          </p:cNvPicPr>
          <p:nvPr/>
        </p:nvPicPr>
        <p:blipFill>
          <a:blip r:embed="rId2"/>
          <a:stretch>
            <a:fillRect/>
          </a:stretch>
        </p:blipFill>
        <p:spPr>
          <a:xfrm>
            <a:off x="0" y="144780"/>
            <a:ext cx="9144000" cy="487710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0340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C61817-854F-8FF0-3F19-6892A6A88EAB}"/>
              </a:ext>
            </a:extLst>
          </p:cNvPr>
          <p:cNvSpPr>
            <a:spLocks noGrp="1"/>
          </p:cNvSpPr>
          <p:nvPr>
            <p:ph type="title"/>
          </p:nvPr>
        </p:nvSpPr>
        <p:spPr>
          <a:xfrm>
            <a:off x="530400" y="1679213"/>
            <a:ext cx="8083200" cy="1785074"/>
          </a:xfrm>
        </p:spPr>
        <p:txBody>
          <a:bodyPr/>
          <a:lstStyle/>
          <a:p>
            <a:r>
              <a:rPr lang="en-IN" dirty="0"/>
              <a:t>After the model </a:t>
            </a:r>
            <a:r>
              <a:rPr lang="en-IN" dirty="0" err="1"/>
              <a:t>validation,based</a:t>
            </a:r>
            <a:r>
              <a:rPr lang="en-IN" dirty="0"/>
              <a:t> on the accuracy scores </a:t>
            </a:r>
            <a:r>
              <a:rPr lang="en-IN" sz="2500" dirty="0"/>
              <a:t>comparing</a:t>
            </a:r>
            <a:r>
              <a:rPr lang="en-IN" dirty="0"/>
              <a:t> with the other models. Random forest is the better model hence it is used in the following deployment</a:t>
            </a:r>
          </a:p>
        </p:txBody>
      </p:sp>
    </p:spTree>
    <p:extLst>
      <p:ext uri="{BB962C8B-B14F-4D97-AF65-F5344CB8AC3E}">
        <p14:creationId xmlns:p14="http://schemas.microsoft.com/office/powerpoint/2010/main" val="219640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124A4-D170-6201-1138-201E2CD38152}"/>
              </a:ext>
            </a:extLst>
          </p:cNvPr>
          <p:cNvPicPr>
            <a:picLocks noChangeAspect="1"/>
          </p:cNvPicPr>
          <p:nvPr/>
        </p:nvPicPr>
        <p:blipFill>
          <a:blip r:embed="rId2"/>
          <a:stretch>
            <a:fillRect/>
          </a:stretch>
        </p:blipFill>
        <p:spPr>
          <a:xfrm>
            <a:off x="0" y="68580"/>
            <a:ext cx="9144000" cy="4953305"/>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9294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170F"/>
                </a:solidFill>
                <a:latin typeface="Krona One"/>
                <a:ea typeface="Krona One"/>
                <a:cs typeface="Krona One"/>
                <a:sym typeface="Krona One"/>
              </a:rPr>
              <a:t>Customer Personality Analysis</a:t>
            </a:r>
            <a:endParaRPr>
              <a:solidFill>
                <a:srgbClr val="08170F"/>
              </a:solidFill>
              <a:latin typeface="Krona One"/>
              <a:ea typeface="Krona One"/>
              <a:cs typeface="Krona One"/>
              <a:sym typeface="Krona One"/>
            </a:endParaRPr>
          </a:p>
        </p:txBody>
      </p:sp>
      <p:sp>
        <p:nvSpPr>
          <p:cNvPr id="194" name="Google Shape;194;p3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solidFill>
                  <a:srgbClr val="233E30"/>
                </a:solidFill>
                <a:latin typeface="Roboto Medium"/>
                <a:ea typeface="Roboto Medium"/>
                <a:cs typeface="Roboto Medium"/>
                <a:sym typeface="Roboto Medium"/>
              </a:rPr>
              <a:t>This presentation provides an overview of the customer personality analysis process.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09D29E-D35F-86F2-31D7-8FB1CAFEC543}"/>
              </a:ext>
            </a:extLst>
          </p:cNvPr>
          <p:cNvPicPr>
            <a:picLocks noChangeAspect="1"/>
          </p:cNvPicPr>
          <p:nvPr/>
        </p:nvPicPr>
        <p:blipFill>
          <a:blip r:embed="rId2"/>
          <a:stretch>
            <a:fillRect/>
          </a:stretch>
        </p:blipFill>
        <p:spPr>
          <a:xfrm>
            <a:off x="0" y="-896"/>
            <a:ext cx="9878188" cy="5558416"/>
          </a:xfrm>
          <a:prstGeom prst="rect">
            <a:avLst/>
          </a:prstGeom>
        </p:spPr>
      </p:pic>
    </p:spTree>
    <p:extLst>
      <p:ext uri="{BB962C8B-B14F-4D97-AF65-F5344CB8AC3E}">
        <p14:creationId xmlns:p14="http://schemas.microsoft.com/office/powerpoint/2010/main" val="269738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353A49-C1BC-A5EA-C302-6E053231C2CA}"/>
              </a:ext>
            </a:extLst>
          </p:cNvPr>
          <p:cNvPicPr>
            <a:picLocks noChangeAspect="1"/>
          </p:cNvPicPr>
          <p:nvPr/>
        </p:nvPicPr>
        <p:blipFill>
          <a:blip r:embed="rId2"/>
          <a:stretch>
            <a:fillRect/>
          </a:stretch>
        </p:blipFill>
        <p:spPr>
          <a:xfrm>
            <a:off x="0" y="-416688"/>
            <a:ext cx="9144000" cy="5438574"/>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460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85C9FD-9F46-F05E-1384-A4E52CEA2DB3}"/>
              </a:ext>
            </a:extLst>
          </p:cNvPr>
          <p:cNvPicPr>
            <a:picLocks noChangeAspect="1"/>
          </p:cNvPicPr>
          <p:nvPr/>
        </p:nvPicPr>
        <p:blipFill>
          <a:blip r:embed="rId2"/>
          <a:stretch>
            <a:fillRect/>
          </a:stretch>
        </p:blipFill>
        <p:spPr>
          <a:xfrm>
            <a:off x="-306972" y="0"/>
            <a:ext cx="11032176" cy="6207760"/>
          </a:xfrm>
          <a:prstGeom prst="rect">
            <a:avLst/>
          </a:prstGeom>
        </p:spPr>
      </p:pic>
    </p:spTree>
    <p:extLst>
      <p:ext uri="{BB962C8B-B14F-4D97-AF65-F5344CB8AC3E}">
        <p14:creationId xmlns:p14="http://schemas.microsoft.com/office/powerpoint/2010/main" val="1284828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67"/>
        <p:cNvGrpSpPr/>
        <p:nvPr/>
      </p:nvGrpSpPr>
      <p:grpSpPr>
        <a:xfrm>
          <a:off x="0" y="0"/>
          <a:ext cx="0" cy="0"/>
          <a:chOff x="0" y="0"/>
          <a:chExt cx="0" cy="0"/>
        </a:xfrm>
      </p:grpSpPr>
      <p:sp>
        <p:nvSpPr>
          <p:cNvPr id="268" name="Google Shape;268;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8170F"/>
                </a:solidFill>
                <a:latin typeface="Krona One"/>
                <a:ea typeface="Krona One"/>
                <a:cs typeface="Krona One"/>
                <a:sym typeface="Krona One"/>
              </a:rPr>
              <a:t>Conclusion</a:t>
            </a:r>
            <a:endParaRPr>
              <a:solidFill>
                <a:srgbClr val="08170F"/>
              </a:solidFill>
              <a:latin typeface="Krona One"/>
              <a:ea typeface="Krona One"/>
              <a:cs typeface="Krona One"/>
              <a:sym typeface="Krona One"/>
            </a:endParaRPr>
          </a:p>
        </p:txBody>
      </p:sp>
      <p:sp>
        <p:nvSpPr>
          <p:cNvPr id="269" name="Google Shape;269;p4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Encouraging businesses to explore this strategic approach</a:t>
            </a:r>
            <a:endParaRPr>
              <a:solidFill>
                <a:srgbClr val="233E30"/>
              </a:solidFill>
              <a:latin typeface="Roboto Medium"/>
              <a:ea typeface="Roboto Medium"/>
              <a:cs typeface="Roboto Medium"/>
              <a:sym typeface="Roboto Medium"/>
            </a:endParaRPr>
          </a:p>
        </p:txBody>
      </p:sp>
      <p:sp>
        <p:nvSpPr>
          <p:cNvPr id="270" name="Google Shape;270;p41"/>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Recap of the importance of customer personality analysis</a:t>
            </a:r>
            <a:endParaRPr>
              <a:solidFill>
                <a:srgbClr val="233E30"/>
              </a:solidFill>
              <a:latin typeface="Roboto Medium"/>
              <a:ea typeface="Roboto Medium"/>
              <a:cs typeface="Roboto Medium"/>
              <a:sym typeface="Roboto Medium"/>
            </a:endParaRPr>
          </a:p>
        </p:txBody>
      </p:sp>
      <p:sp>
        <p:nvSpPr>
          <p:cNvPr id="271" name="Google Shape;271;p41"/>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solidFill>
                  <a:srgbClr val="233E30"/>
                </a:solidFill>
                <a:latin typeface="Roboto Medium"/>
                <a:ea typeface="Roboto Medium"/>
                <a:cs typeface="Roboto Medium"/>
                <a:sym typeface="Roboto Medium"/>
              </a:rPr>
              <a:t>Highlighting the benefits and challenges</a:t>
            </a:r>
            <a:endParaRPr>
              <a:solidFill>
                <a:srgbClr val="233E30"/>
              </a:solidFill>
              <a:latin typeface="Roboto Medium"/>
              <a:ea typeface="Roboto Medium"/>
              <a:cs typeface="Roboto Medium"/>
              <a:sym typeface="Robot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8170F"/>
                </a:solidFill>
                <a:latin typeface="Krona One"/>
                <a:ea typeface="Krona One"/>
                <a:cs typeface="Krona One"/>
                <a:sym typeface="Krona One"/>
              </a:rPr>
              <a:t>Thank you. Please feel free to ask any questions. 😄</a:t>
            </a:r>
            <a:endParaRPr>
              <a:solidFill>
                <a:srgbClr val="08170F"/>
              </a:solidFill>
              <a:latin typeface="Krona One"/>
              <a:ea typeface="Krona One"/>
              <a:cs typeface="Krona One"/>
              <a:sym typeface="Krona One"/>
            </a:endParaRPr>
          </a:p>
        </p:txBody>
      </p:sp>
      <p:pic>
        <p:nvPicPr>
          <p:cNvPr id="3" name="Picture 2">
            <a:extLst>
              <a:ext uri="{FF2B5EF4-FFF2-40B4-BE49-F238E27FC236}">
                <a16:creationId xmlns:a16="http://schemas.microsoft.com/office/drawing/2014/main" id="{BD217667-19A9-0524-A0A5-02F39E66222B}"/>
              </a:ext>
            </a:extLst>
          </p:cNvPr>
          <p:cNvPicPr>
            <a:picLocks noChangeAspect="1"/>
          </p:cNvPicPr>
          <p:nvPr/>
        </p:nvPicPr>
        <p:blipFill>
          <a:blip r:embed="rId3"/>
          <a:stretch>
            <a:fillRect/>
          </a:stretch>
        </p:blipFill>
        <p:spPr>
          <a:xfrm>
            <a:off x="-344581" y="-106680"/>
            <a:ext cx="9488582" cy="53391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F4AF56-43D2-5CEC-E8F9-3BB42E061DEB}"/>
              </a:ext>
            </a:extLst>
          </p:cNvPr>
          <p:cNvPicPr>
            <a:picLocks noChangeAspect="1"/>
          </p:cNvPicPr>
          <p:nvPr/>
        </p:nvPicPr>
        <p:blipFill>
          <a:blip r:embed="rId2"/>
          <a:stretch>
            <a:fillRect/>
          </a:stretch>
        </p:blipFill>
        <p:spPr>
          <a:xfrm>
            <a:off x="-294640" y="-166689"/>
            <a:ext cx="10119360" cy="5694123"/>
          </a:xfrm>
          <a:prstGeom prst="rect">
            <a:avLst/>
          </a:prstGeom>
        </p:spPr>
      </p:pic>
    </p:spTree>
    <p:extLst>
      <p:ext uri="{BB962C8B-B14F-4D97-AF65-F5344CB8AC3E}">
        <p14:creationId xmlns:p14="http://schemas.microsoft.com/office/powerpoint/2010/main" val="85015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0FAF-6630-7CF2-3454-D03C12ACD325}"/>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A653688-2967-D612-7BBD-CDD62A8A0053}"/>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AB495023-96BF-64EC-9FCB-70391DC44D87}"/>
              </a:ext>
            </a:extLst>
          </p:cNvPr>
          <p:cNvPicPr>
            <a:picLocks noChangeAspect="1"/>
          </p:cNvPicPr>
          <p:nvPr/>
        </p:nvPicPr>
        <p:blipFill>
          <a:blip r:embed="rId2"/>
          <a:stretch>
            <a:fillRect/>
          </a:stretch>
        </p:blipFill>
        <p:spPr>
          <a:xfrm>
            <a:off x="-391943" y="-81776"/>
            <a:ext cx="10040864" cy="5649953"/>
          </a:xfrm>
          <a:prstGeom prst="rect">
            <a:avLst/>
          </a:prstGeom>
        </p:spPr>
      </p:pic>
    </p:spTree>
    <p:extLst>
      <p:ext uri="{BB962C8B-B14F-4D97-AF65-F5344CB8AC3E}">
        <p14:creationId xmlns:p14="http://schemas.microsoft.com/office/powerpoint/2010/main" val="73981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7B7495-1B63-81D6-87DD-152FBE5EFF9A}"/>
              </a:ext>
            </a:extLst>
          </p:cNvPr>
          <p:cNvPicPr>
            <a:picLocks noChangeAspect="1"/>
          </p:cNvPicPr>
          <p:nvPr/>
        </p:nvPicPr>
        <p:blipFill>
          <a:blip r:embed="rId2"/>
          <a:stretch>
            <a:fillRect/>
          </a:stretch>
        </p:blipFill>
        <p:spPr>
          <a:xfrm>
            <a:off x="-2773679" y="-1331313"/>
            <a:ext cx="13578690" cy="7640673"/>
          </a:xfrm>
          <a:prstGeom prst="rect">
            <a:avLst/>
          </a:prstGeom>
        </p:spPr>
      </p:pic>
    </p:spTree>
    <p:extLst>
      <p:ext uri="{BB962C8B-B14F-4D97-AF65-F5344CB8AC3E}">
        <p14:creationId xmlns:p14="http://schemas.microsoft.com/office/powerpoint/2010/main" val="10646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0B3595-779D-046E-4862-BF1EAEA053CD}"/>
              </a:ext>
            </a:extLst>
          </p:cNvPr>
          <p:cNvPicPr>
            <a:picLocks noChangeAspect="1"/>
          </p:cNvPicPr>
          <p:nvPr/>
        </p:nvPicPr>
        <p:blipFill>
          <a:blip r:embed="rId2"/>
          <a:srcRect/>
          <a:stretch/>
        </p:blipFill>
        <p:spPr>
          <a:xfrm>
            <a:off x="0" y="0"/>
            <a:ext cx="9697447" cy="5456713"/>
          </a:xfrm>
          <a:prstGeom prst="rect">
            <a:avLst/>
          </a:prstGeom>
        </p:spPr>
      </p:pic>
    </p:spTree>
    <p:extLst>
      <p:ext uri="{BB962C8B-B14F-4D97-AF65-F5344CB8AC3E}">
        <p14:creationId xmlns:p14="http://schemas.microsoft.com/office/powerpoint/2010/main" val="766046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7F6"/>
        </a:solidFill>
        <a:effectLst/>
      </p:bgPr>
    </p:bg>
    <p:spTree>
      <p:nvGrpSpPr>
        <p:cNvPr id="1" name="Shape 198"/>
        <p:cNvGrpSpPr/>
        <p:nvPr/>
      </p:nvGrpSpPr>
      <p:grpSpPr>
        <a:xfrm>
          <a:off x="0" y="0"/>
          <a:ext cx="0" cy="0"/>
          <a:chOff x="0" y="0"/>
          <a:chExt cx="0" cy="0"/>
        </a:xfrm>
      </p:grpSpPr>
      <p:sp>
        <p:nvSpPr>
          <p:cNvPr id="201" name="Google Shape;201;p32"/>
          <p:cNvSpPr txBox="1">
            <a:spLocks noGrp="1"/>
          </p:cNvSpPr>
          <p:nvPr>
            <p:ph type="subTitle" idx="2"/>
          </p:nvPr>
        </p:nvSpPr>
        <p:spPr>
          <a:xfrm>
            <a:off x="467425" y="1394974"/>
            <a:ext cx="8223750" cy="2732526"/>
          </a:xfrm>
          <a:prstGeom prst="rect">
            <a:avLst/>
          </a:prstGeom>
        </p:spPr>
        <p:txBody>
          <a:bodyPr spcFirstLastPara="1" wrap="square" lIns="91425" tIns="91425" rIns="91425" bIns="91425" anchor="t" anchorCtr="0">
            <a:noAutofit/>
          </a:bodyPr>
          <a:lstStyle/>
          <a:p>
            <a:pPr algn="just"/>
            <a:r>
              <a:rPr lang="en-US" sz="2400" b="0" i="0" dirty="0">
                <a:solidFill>
                  <a:srgbClr val="000000"/>
                </a:solidFill>
                <a:effectLst/>
                <a:highlight>
                  <a:srgbClr val="FFFFFF"/>
                </a:highlight>
                <a:latin typeface="Helvetica Neue"/>
              </a:rPr>
              <a:t>   This project aims to analyze customer behavior and preferences using a dataset from a marketing campaign. The dataset contains various customer attributes such as age, education, income, and spending habits on different products. By leveraging data science techniques, we intend to gain insights into customer segmentation, predict customer responses to marketing campaigns.</a:t>
            </a:r>
          </a:p>
          <a:p>
            <a:pPr algn="l"/>
            <a:endParaRPr lang="en-US" b="0" i="0" dirty="0">
              <a:solidFill>
                <a:srgbClr val="000000"/>
              </a:solidFill>
              <a:effectLst/>
              <a:highlight>
                <a:srgbClr val="FFFFFF"/>
              </a:highlight>
              <a:latin typeface="Helvetica Neue"/>
            </a:endParaRPr>
          </a:p>
        </p:txBody>
      </p:sp>
      <p:sp>
        <p:nvSpPr>
          <p:cNvPr id="7" name="Title 6">
            <a:extLst>
              <a:ext uri="{FF2B5EF4-FFF2-40B4-BE49-F238E27FC236}">
                <a16:creationId xmlns:a16="http://schemas.microsoft.com/office/drawing/2014/main" id="{97FECFF6-9DD7-B5EF-E9D0-F5FF32041AE5}"/>
              </a:ext>
            </a:extLst>
          </p:cNvPr>
          <p:cNvSpPr>
            <a:spLocks noGrp="1"/>
          </p:cNvSpPr>
          <p:nvPr>
            <p:ph type="title"/>
          </p:nvPr>
        </p:nvSpPr>
        <p:spPr/>
        <p:txBody>
          <a:bodyPr/>
          <a:lstStyle/>
          <a:p>
            <a:r>
              <a:rPr lang="en-US" b="1" i="0" dirty="0">
                <a:solidFill>
                  <a:srgbClr val="000000"/>
                </a:solidFill>
                <a:effectLst/>
                <a:highlight>
                  <a:srgbClr val="FFFFFF"/>
                </a:highlight>
                <a:latin typeface="Helvetica Neue"/>
              </a:rPr>
              <a:t>INTRODUCTION</a:t>
            </a:r>
            <a:br>
              <a:rPr lang="en-US" b="1" i="0" dirty="0">
                <a:solidFill>
                  <a:srgbClr val="000000"/>
                </a:solidFill>
                <a:effectLst/>
                <a:highlight>
                  <a:srgbClr val="FFFFFF"/>
                </a:highlight>
                <a:latin typeface="Helvetica Neue"/>
              </a:rPr>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DFA69-BFCE-FF4A-63B8-81211C9888C8}"/>
              </a:ext>
            </a:extLst>
          </p:cNvPr>
          <p:cNvPicPr>
            <a:picLocks noChangeAspect="1"/>
          </p:cNvPicPr>
          <p:nvPr/>
        </p:nvPicPr>
        <p:blipFill>
          <a:blip r:embed="rId2"/>
          <a:stretch>
            <a:fillRect/>
          </a:stretch>
        </p:blipFill>
        <p:spPr>
          <a:xfrm>
            <a:off x="-575432" y="-284480"/>
            <a:ext cx="10201602" cy="5740400"/>
          </a:xfrm>
          <a:prstGeom prst="rect">
            <a:avLst/>
          </a:prstGeom>
        </p:spPr>
      </p:pic>
    </p:spTree>
    <p:extLst>
      <p:ext uri="{BB962C8B-B14F-4D97-AF65-F5344CB8AC3E}">
        <p14:creationId xmlns:p14="http://schemas.microsoft.com/office/powerpoint/2010/main" val="252601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3B7315-57EB-BCEC-7906-4674A5478055}"/>
              </a:ext>
            </a:extLst>
          </p:cNvPr>
          <p:cNvPicPr>
            <a:picLocks noChangeAspect="1"/>
          </p:cNvPicPr>
          <p:nvPr/>
        </p:nvPicPr>
        <p:blipFill>
          <a:blip r:embed="rId2"/>
          <a:stretch>
            <a:fillRect/>
          </a:stretch>
        </p:blipFill>
        <p:spPr>
          <a:xfrm>
            <a:off x="0" y="-453482"/>
            <a:ext cx="9144000" cy="5475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72662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202</Words>
  <Application>Microsoft Office PowerPoint</Application>
  <PresentationFormat>On-screen Show (16:9)</PresentationFormat>
  <Paragraphs>20</Paragraphs>
  <Slides>24</Slides>
  <Notes>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24</vt:i4>
      </vt:variant>
    </vt:vector>
  </HeadingPairs>
  <TitlesOfParts>
    <vt:vector size="36" baseType="lpstr">
      <vt:lpstr>Helvetica Neue</vt:lpstr>
      <vt:lpstr>Poppins</vt:lpstr>
      <vt:lpstr>Open Sans Medium</vt:lpstr>
      <vt:lpstr>Lato Light</vt:lpstr>
      <vt:lpstr>Wingdings 3</vt:lpstr>
      <vt:lpstr>Söhne</vt:lpstr>
      <vt:lpstr>Krona One</vt:lpstr>
      <vt:lpstr>Century Gothic</vt:lpstr>
      <vt:lpstr>Arial</vt:lpstr>
      <vt:lpstr>Roboto Medium</vt:lpstr>
      <vt:lpstr>Simple Light</vt:lpstr>
      <vt:lpstr>Wisp</vt:lpstr>
      <vt:lpstr>Title:-Customer personality analysis</vt:lpstr>
      <vt:lpstr>Customer Personality Analysis</vt:lpstr>
      <vt:lpstr>PowerPoint Presentation</vt:lpstr>
      <vt:lpstr>PowerPoint Presentation</vt:lpstr>
      <vt:lpstr>PowerPoint Presentation</vt:lpstr>
      <vt:lpstr>PowerPoint Presentation</vt:lpstr>
      <vt:lpstr>INTRODUCTION </vt:lpstr>
      <vt:lpstr>PowerPoint Presentation</vt:lpstr>
      <vt:lpstr>PowerPoint Presentation</vt:lpstr>
      <vt:lpstr>PowerPoint Presentation</vt:lpstr>
      <vt:lpstr>PowerPoint Presentation</vt:lpstr>
      <vt:lpstr>PowerPoint Presentation</vt:lpstr>
      <vt:lpstr>Customer Segmentation</vt:lpstr>
      <vt:lpstr>PowerPoint Presentation</vt:lpstr>
      <vt:lpstr>PowerPoint Presentation</vt:lpstr>
      <vt:lpstr>PowerPoint Presentation</vt:lpstr>
      <vt:lpstr>PowerPoint Presentation</vt:lpstr>
      <vt:lpstr>After the model validation,based on the accuracy scores comparing with the other models. Random forest is the better model hence it is used in the following deployment</vt:lpstr>
      <vt:lpstr>PowerPoint Presentation</vt:lpstr>
      <vt:lpstr>PowerPoint Presentation</vt:lpstr>
      <vt:lpstr>PowerPoint Presentation</vt:lpstr>
      <vt:lpstr>PowerPoint Presentation</vt:lpstr>
      <vt:lpstr>Conclusion</vt:lpstr>
      <vt:lpstr>Thank you. Please feel free to ask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Title:-Customer personality analysis</dc:title>
  <dc:creator>Farwa-PC</dc:creator>
  <cp:lastModifiedBy>Mayuresh Gore</cp:lastModifiedBy>
  <cp:revision>3</cp:revision>
  <dcterms:modified xsi:type="dcterms:W3CDTF">2024-04-06T04:41:44Z</dcterms:modified>
</cp:coreProperties>
</file>