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8" r:id="rId6"/>
    <p:sldId id="345" r:id="rId7"/>
    <p:sldId id="346" r:id="rId8"/>
    <p:sldId id="290" r:id="rId9"/>
    <p:sldId id="318" r:id="rId10"/>
    <p:sldId id="293" r:id="rId11"/>
    <p:sldId id="316" r:id="rId12"/>
    <p:sldId id="286" r:id="rId13"/>
    <p:sldId id="268" r:id="rId14"/>
    <p:sldId id="271" r:id="rId15"/>
    <p:sldId id="265" r:id="rId16"/>
    <p:sldId id="288" r:id="rId17"/>
    <p:sldId id="269" r:id="rId18"/>
    <p:sldId id="273" r:id="rId19"/>
    <p:sldId id="285" r:id="rId20"/>
    <p:sldId id="279" r:id="rId21"/>
    <p:sldId id="323" r:id="rId22"/>
    <p:sldId id="341" r:id="rId23"/>
    <p:sldId id="317" r:id="rId24"/>
    <p:sldId id="263" r:id="rId25"/>
    <p:sldId id="274" r:id="rId26"/>
    <p:sldId id="319" r:id="rId27"/>
    <p:sldId id="320" r:id="rId28"/>
    <p:sldId id="266" r:id="rId29"/>
    <p:sldId id="34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64" autoAdjust="0"/>
  </p:normalViewPr>
  <p:slideViewPr>
    <p:cSldViewPr snapToGrid="0">
      <p:cViewPr varScale="1">
        <p:scale>
          <a:sx n="77" d="100"/>
          <a:sy n="77" d="100"/>
        </p:scale>
        <p:origin x="9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5CBAD8-4A2B-4AB9-83C9-B05400B578E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B3AB8-13DC-4142-9AEB-AB62C82EC6CE}"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95CBAD8-4A2B-4AB9-83C9-B05400B578E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B3AB8-13DC-4142-9AEB-AB62C82EC6C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95CBAD8-4A2B-4AB9-83C9-B05400B578E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B3AB8-13DC-4142-9AEB-AB62C82EC6CE}"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9B51F7-DD40-4037-8326-01455FCE84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21AB64-1FFC-4769-A62B-E9B16961EB06}"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29B51F7-DD40-4037-8326-01455FCE84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21AB64-1FFC-4769-A62B-E9B16961EB06}"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29B51F7-DD40-4037-8326-01455FCE84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21AB64-1FFC-4769-A62B-E9B16961EB06}"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29B51F7-DD40-4037-8326-01455FCE844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21AB64-1FFC-4769-A62B-E9B16961EB06}"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29B51F7-DD40-4037-8326-01455FCE844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21AB64-1FFC-4769-A62B-E9B16961EB06}"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9B51F7-DD40-4037-8326-01455FCE844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21AB64-1FFC-4769-A62B-E9B16961EB06}"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9B51F7-DD40-4037-8326-01455FCE844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21AB64-1FFC-4769-A62B-E9B16961EB06}" type="slidenum">
              <a:rPr lang="en-IN" smtClean="0"/>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29B51F7-DD40-4037-8326-01455FCE844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21AB64-1FFC-4769-A62B-E9B16961EB0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95CBAD8-4A2B-4AB9-83C9-B05400B578E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B3AB8-13DC-4142-9AEB-AB62C82EC6CE}"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29B51F7-DD40-4037-8326-01455FCE844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21AB64-1FFC-4769-A62B-E9B16961EB06}" type="slidenum">
              <a:rPr lang="en-IN" smtClean="0"/>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29B51F7-DD40-4037-8326-01455FCE84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21AB64-1FFC-4769-A62B-E9B16961EB06}" type="slidenum">
              <a:rPr lang="en-IN" smtClean="0"/>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29B51F7-DD40-4037-8326-01455FCE84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21AB64-1FFC-4769-A62B-E9B16961EB0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95CBAD8-4A2B-4AB9-83C9-B05400B578E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B3AB8-13DC-4142-9AEB-AB62C82EC6CE}"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95CBAD8-4A2B-4AB9-83C9-B05400B578E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B3AB8-13DC-4142-9AEB-AB62C82EC6CE}"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95CBAD8-4A2B-4AB9-83C9-B05400B578E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9B3AB8-13DC-4142-9AEB-AB62C82EC6CE}"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5CBAD8-4A2B-4AB9-83C9-B05400B578E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9B3AB8-13DC-4142-9AEB-AB62C82EC6CE}"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CBAD8-4A2B-4AB9-83C9-B05400B578E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9B3AB8-13DC-4142-9AEB-AB62C82EC6C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95CBAD8-4A2B-4AB9-83C9-B05400B578E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B3AB8-13DC-4142-9AEB-AB62C82EC6CE}"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95CBAD8-4A2B-4AB9-83C9-B05400B578E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B3AB8-13DC-4142-9AEB-AB62C82EC6CE}"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CBAD8-4A2B-4AB9-83C9-B05400B578E4}"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B3AB8-13DC-4142-9AEB-AB62C82EC6C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B51F7-DD40-4037-8326-01455FCE8445}" type="datetimeFigureOut">
              <a:rPr lang="en-IN" smtClean="0"/>
            </a:fld>
            <a:endParaRPr lang="en-IN"/>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1AB64-1FFC-4769-A62B-E9B16961EB0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0.png"/><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2.png"/><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4.png"/><Relationship Id="rId1"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jmcauley.ucsd.edu/data/amazo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public.tableau.com/app/profile/mayuresh.sadu.sarolkar/viz/Amazonreviewanalysis_review_new/Dashboard2?publish=yes" TargetMode="External"/><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52370" y="2709545"/>
            <a:ext cx="7536180" cy="716915"/>
          </a:xfrm>
        </p:spPr>
        <p:txBody>
          <a:bodyPr>
            <a:normAutofit fontScale="90000"/>
          </a:bodyPr>
          <a:lstStyle/>
          <a:p>
            <a:pPr>
              <a:lnSpc>
                <a:spcPct val="120000"/>
              </a:lnSpc>
            </a:pPr>
            <a:r>
              <a:rPr lang="en-US" sz="4000" b="1" dirty="0">
                <a:latin typeface="Times New Roman" panose="02020603050405020304" charset="0"/>
                <a:cs typeface="Times New Roman" panose="02020603050405020304" charset="0"/>
              </a:rPr>
              <a:t> PRODUCT REVIEW ANALYSIS</a:t>
            </a:r>
            <a:endParaRPr lang="en-US" sz="4000"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033587" y="4138879"/>
            <a:ext cx="2969001" cy="2263140"/>
          </a:xfrm>
        </p:spPr>
        <p:txBody>
          <a:bodyPr>
            <a:normAutofit/>
          </a:bodyPr>
          <a:lstStyle/>
          <a:p>
            <a:pPr algn="l"/>
            <a:r>
              <a:rPr lang="en-US" altLang="en-IN" sz="2000" b="1" u="sng" dirty="0">
                <a:latin typeface="Times New Roman" panose="02020603050405020304" charset="0"/>
                <a:cs typeface="Times New Roman" panose="02020603050405020304" charset="0"/>
              </a:rPr>
              <a:t>PRESENTED BY</a:t>
            </a:r>
            <a:r>
              <a:rPr lang="en-IN" sz="2000" b="1" u="sng" dirty="0">
                <a:latin typeface="Times New Roman" panose="02020603050405020304" charset="0"/>
                <a:cs typeface="Times New Roman" panose="02020603050405020304" charset="0"/>
              </a:rPr>
              <a:t>: </a:t>
            </a:r>
            <a:endParaRPr lang="en-IN" sz="2000" b="1" u="sng" dirty="0">
              <a:latin typeface="Times New Roman" panose="02020603050405020304" charset="0"/>
              <a:cs typeface="Times New Roman" panose="02020603050405020304" charset="0"/>
            </a:endParaRPr>
          </a:p>
          <a:p>
            <a:pPr algn="l"/>
            <a:r>
              <a:rPr lang="en-IN" sz="2000" dirty="0">
                <a:latin typeface="Times New Roman" panose="02020603050405020304" charset="0"/>
                <a:cs typeface="Times New Roman" panose="02020603050405020304" charset="0"/>
              </a:rPr>
              <a:t>Mahima Pednekar</a:t>
            </a:r>
            <a:endParaRPr lang="en-IN" sz="2000" dirty="0">
              <a:latin typeface="Times New Roman" panose="02020603050405020304" charset="0"/>
              <a:cs typeface="Times New Roman" panose="02020603050405020304" charset="0"/>
            </a:endParaRPr>
          </a:p>
          <a:p>
            <a:pPr algn="l"/>
            <a:r>
              <a:rPr lang="en-IN" sz="2000" dirty="0">
                <a:latin typeface="Times New Roman" panose="02020603050405020304" charset="0"/>
                <a:cs typeface="Times New Roman" panose="02020603050405020304" charset="0"/>
              </a:rPr>
              <a:t>Radheen </a:t>
            </a:r>
            <a:endParaRPr lang="en-IN" sz="2000" dirty="0">
              <a:latin typeface="Times New Roman" panose="02020603050405020304" charset="0"/>
              <a:cs typeface="Times New Roman" panose="02020603050405020304" charset="0"/>
            </a:endParaRPr>
          </a:p>
          <a:p>
            <a:pPr algn="l"/>
            <a:r>
              <a:rPr lang="en-IN" sz="2000" dirty="0">
                <a:latin typeface="Times New Roman" panose="02020603050405020304" charset="0"/>
                <a:cs typeface="Times New Roman" panose="02020603050405020304" charset="0"/>
              </a:rPr>
              <a:t>Nikhil Singh</a:t>
            </a:r>
            <a:endParaRPr lang="en-IN" sz="2000" dirty="0">
              <a:latin typeface="Times New Roman" panose="02020603050405020304" charset="0"/>
              <a:cs typeface="Times New Roman" panose="02020603050405020304" charset="0"/>
            </a:endParaRPr>
          </a:p>
          <a:p>
            <a:pPr algn="l"/>
            <a:r>
              <a:rPr lang="en-IN" sz="2000" dirty="0">
                <a:latin typeface="Times New Roman" panose="02020603050405020304" charset="0"/>
                <a:cs typeface="Times New Roman" panose="02020603050405020304" charset="0"/>
              </a:rPr>
              <a:t>Mayuresh Sarolkar</a:t>
            </a:r>
            <a:endParaRPr lang="en-IN" sz="2000" dirty="0">
              <a:latin typeface="Times New Roman" panose="02020603050405020304" charset="0"/>
              <a:cs typeface="Times New Roman" panose="02020603050405020304" charset="0"/>
            </a:endParaRPr>
          </a:p>
        </p:txBody>
      </p:sp>
      <p:cxnSp>
        <p:nvCxnSpPr>
          <p:cNvPr id="4" name="Straight Connector 3"/>
          <p:cNvCxnSpPr/>
          <p:nvPr/>
        </p:nvCxnSpPr>
        <p:spPr>
          <a:xfrm flipV="1">
            <a:off x="923925" y="3670300"/>
            <a:ext cx="10593070" cy="8255"/>
          </a:xfrm>
          <a:prstGeom prst="line">
            <a:avLst/>
          </a:prstGeom>
          <a:ln w="34925">
            <a:solidFill>
              <a:schemeClr val="accent2"/>
            </a:solidFill>
          </a:ln>
        </p:spPr>
        <p:style>
          <a:lnRef idx="3">
            <a:schemeClr val="accent1"/>
          </a:lnRef>
          <a:fillRef idx="0">
            <a:schemeClr val="accent1"/>
          </a:fillRef>
          <a:effectRef idx="2">
            <a:schemeClr val="accent1"/>
          </a:effectRef>
          <a:fontRef idx="minor">
            <a:schemeClr val="tx1"/>
          </a:fontRef>
        </p:style>
      </p:cxnSp>
      <p:sp>
        <p:nvSpPr>
          <p:cNvPr id="5" name="TextBox 4"/>
          <p:cNvSpPr txBox="1"/>
          <p:nvPr/>
        </p:nvSpPr>
        <p:spPr>
          <a:xfrm>
            <a:off x="8297235" y="4138903"/>
            <a:ext cx="3219264" cy="2030095"/>
          </a:xfrm>
          <a:prstGeom prst="rect">
            <a:avLst/>
          </a:prstGeom>
          <a:noFill/>
        </p:spPr>
        <p:txBody>
          <a:bodyPr wrap="square" rtlCol="0">
            <a:spAutoFit/>
          </a:bodyPr>
          <a:lstStyle/>
          <a:p>
            <a:pPr algn="r">
              <a:lnSpc>
                <a:spcPct val="90000"/>
              </a:lnSpc>
            </a:pPr>
            <a:r>
              <a:rPr lang="en-US" sz="2000" b="1" u="sng" dirty="0">
                <a:latin typeface="Times New Roman" panose="02020603050405020304" charset="0"/>
                <a:cs typeface="Times New Roman" panose="02020603050405020304" charset="0"/>
              </a:rPr>
              <a:t>GUIDE:</a:t>
            </a:r>
            <a:endParaRPr lang="en-US" sz="2000" b="1" u="sng" dirty="0">
              <a:latin typeface="Times New Roman" panose="02020603050405020304" charset="0"/>
              <a:cs typeface="Times New Roman" panose="02020603050405020304" charset="0"/>
            </a:endParaRPr>
          </a:p>
          <a:p>
            <a:pPr algn="r">
              <a:lnSpc>
                <a:spcPct val="90000"/>
              </a:lnSpc>
            </a:pPr>
            <a:r>
              <a:rPr lang="en-US" sz="2000" dirty="0">
                <a:latin typeface="Times New Roman" panose="02020603050405020304" charset="0"/>
                <a:cs typeface="Times New Roman" panose="02020603050405020304" charset="0"/>
              </a:rPr>
              <a:t> </a:t>
            </a:r>
            <a:endParaRPr lang="en-US" sz="2000" dirty="0">
              <a:latin typeface="Times New Roman" panose="02020603050405020304" charset="0"/>
              <a:cs typeface="Times New Roman" panose="02020603050405020304" charset="0"/>
            </a:endParaRPr>
          </a:p>
          <a:p>
            <a:pPr algn="r">
              <a:lnSpc>
                <a:spcPct val="90000"/>
              </a:lnSpc>
            </a:pPr>
            <a:r>
              <a:rPr lang="en-US" sz="2000" dirty="0">
                <a:latin typeface="Times New Roman" panose="02020603050405020304" charset="0"/>
                <a:cs typeface="Times New Roman" panose="02020603050405020304" charset="0"/>
              </a:rPr>
              <a:t>Dr. Nidhi Chahal</a:t>
            </a:r>
            <a:endParaRPr lang="en-US" sz="2000" dirty="0">
              <a:latin typeface="Times New Roman" panose="02020603050405020304" charset="0"/>
              <a:cs typeface="Times New Roman" panose="02020603050405020304" charset="0"/>
            </a:endParaRPr>
          </a:p>
          <a:p>
            <a:pPr algn="r">
              <a:lnSpc>
                <a:spcPct val="90000"/>
              </a:lnSpc>
            </a:pPr>
            <a:endParaRPr lang="en-US" sz="2000" dirty="0">
              <a:latin typeface="Times New Roman" panose="02020603050405020304" charset="0"/>
              <a:cs typeface="Times New Roman" panose="02020603050405020304" charset="0"/>
            </a:endParaRPr>
          </a:p>
          <a:p>
            <a:pPr algn="r">
              <a:lnSpc>
                <a:spcPct val="90000"/>
              </a:lnSpc>
            </a:pPr>
            <a:r>
              <a:rPr lang="en-US" sz="2000" b="1" u="sng" dirty="0">
                <a:latin typeface="Times New Roman" panose="02020603050405020304" charset="0"/>
                <a:cs typeface="Times New Roman" panose="02020603050405020304" charset="0"/>
              </a:rPr>
              <a:t>DATE:</a:t>
            </a:r>
            <a:endParaRPr lang="en-US" sz="2000" b="1" u="sng" dirty="0">
              <a:latin typeface="Times New Roman" panose="02020603050405020304" charset="0"/>
              <a:cs typeface="Times New Roman" panose="02020603050405020304" charset="0"/>
            </a:endParaRPr>
          </a:p>
          <a:p>
            <a:pPr algn="r">
              <a:lnSpc>
                <a:spcPct val="90000"/>
              </a:lnSpc>
            </a:pPr>
            <a:r>
              <a:rPr lang="en-US" sz="2000" dirty="0">
                <a:latin typeface="Times New Roman" panose="02020603050405020304" charset="0"/>
                <a:cs typeface="Times New Roman" panose="02020603050405020304" charset="0"/>
              </a:rPr>
              <a:t> </a:t>
            </a:r>
            <a:endParaRPr lang="en-US" sz="2000" dirty="0">
              <a:latin typeface="Times New Roman" panose="02020603050405020304" charset="0"/>
              <a:cs typeface="Times New Roman" panose="02020603050405020304" charset="0"/>
            </a:endParaRPr>
          </a:p>
          <a:p>
            <a:pPr algn="r">
              <a:lnSpc>
                <a:spcPct val="90000"/>
              </a:lnSpc>
            </a:pPr>
            <a:r>
              <a:rPr lang="en-US" sz="2000" dirty="0">
                <a:latin typeface="Times New Roman" panose="02020603050405020304" charset="0"/>
                <a:cs typeface="Times New Roman" panose="02020603050405020304" charset="0"/>
              </a:rPr>
              <a:t>13/09/2022</a:t>
            </a:r>
            <a:endParaRPr lang="en-US" sz="2000" dirty="0">
              <a:latin typeface="Times New Roman" panose="02020603050405020304" charset="0"/>
              <a:cs typeface="Times New Roman" panose="02020603050405020304" charset="0"/>
            </a:endParaRPr>
          </a:p>
        </p:txBody>
      </p:sp>
      <p:pic>
        <p:nvPicPr>
          <p:cNvPr id="9" name="Picture 8"/>
          <p:cNvPicPr>
            <a:picLocks noChangeAspect="1"/>
          </p:cNvPicPr>
          <p:nvPr/>
        </p:nvPicPr>
        <p:blipFill rotWithShape="1">
          <a:blip r:embed="rId1">
            <a:extLst>
              <a:ext uri="{28A0092B-C50C-407E-A947-70E740481C1C}">
                <a14:useLocalDpi xmlns:a14="http://schemas.microsoft.com/office/drawing/2010/main" val="0"/>
              </a:ext>
            </a:extLst>
          </a:blip>
          <a:srcRect l="21017" t="38792" r="19064" b="30337"/>
          <a:stretch>
            <a:fillRect/>
          </a:stretch>
        </p:blipFill>
        <p:spPr>
          <a:xfrm>
            <a:off x="3672205" y="568325"/>
            <a:ext cx="5097145" cy="21412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5308"/>
            <a:ext cx="11109325" cy="493485"/>
          </a:xfrm>
        </p:spPr>
        <p:txBody>
          <a:bodyPr>
            <a:normAutofit fontScale="90000"/>
          </a:bodyPr>
          <a:lstStyle/>
          <a:p>
            <a:pPr algn="ctr">
              <a:lnSpc>
                <a:spcPct val="140000"/>
              </a:lnSpc>
            </a:pPr>
            <a:r>
              <a:rPr lang="en-US" altLang="en-IN" sz="3100" b="1" dirty="0">
                <a:solidFill>
                  <a:srgbClr val="002060"/>
                </a:solidFill>
                <a:latin typeface="+mn-lt"/>
                <a:cs typeface="Times New Roman" panose="02020603050405020304" charset="0"/>
              </a:rPr>
              <a:t>YEARLY TREND OF SENTIMENTS</a:t>
            </a:r>
            <a:br>
              <a:rPr lang="en-US" altLang="en-IN" sz="2220" dirty="0">
                <a:solidFill>
                  <a:schemeClr val="accent2">
                    <a:lumMod val="75000"/>
                  </a:schemeClr>
                </a:solidFill>
                <a:cs typeface="Times New Roman" panose="02020603050405020304" charset="0"/>
              </a:rPr>
            </a:br>
            <a:r>
              <a:rPr lang="en-US" altLang="en-IN" sz="2220" b="1" dirty="0">
                <a:solidFill>
                  <a:schemeClr val="accent2">
                    <a:lumMod val="75000"/>
                  </a:schemeClr>
                </a:solidFill>
                <a:latin typeface="+mn-lt"/>
                <a:cs typeface="Times New Roman" panose="02020603050405020304" charset="0"/>
              </a:rPr>
              <a:t>HOME AND KITCHEN </a:t>
            </a:r>
            <a:endParaRPr lang="en-US" altLang="en-IN" sz="2220" b="1" dirty="0">
              <a:solidFill>
                <a:schemeClr val="accent2">
                  <a:lumMod val="75000"/>
                </a:schemeClr>
              </a:solidFill>
              <a:latin typeface="+mn-lt"/>
              <a:cs typeface="Times New Roman" panose="02020603050405020304" charset="0"/>
            </a:endParaRPr>
          </a:p>
        </p:txBody>
      </p:sp>
      <p:pic>
        <p:nvPicPr>
          <p:cNvPr id="6" name="Content Placeholder 5" descr="Sheet 2 (1)"/>
          <p:cNvPicPr>
            <a:picLocks noGrp="1" noChangeAspect="1"/>
          </p:cNvPicPr>
          <p:nvPr>
            <p:ph idx="1"/>
          </p:nvPr>
        </p:nvPicPr>
        <p:blipFill>
          <a:blip r:embed="rId1"/>
          <a:srcRect t="7831"/>
          <a:stretch>
            <a:fillRect/>
          </a:stretch>
        </p:blipFill>
        <p:spPr>
          <a:xfrm>
            <a:off x="244476" y="1212575"/>
            <a:ext cx="9747140" cy="5310118"/>
          </a:xfrm>
          <a:prstGeom prst="rect">
            <a:avLst/>
          </a:prstGeom>
        </p:spPr>
      </p:pic>
      <p:sp>
        <p:nvSpPr>
          <p:cNvPr id="7" name="Text Box 6"/>
          <p:cNvSpPr txBox="1"/>
          <p:nvPr/>
        </p:nvSpPr>
        <p:spPr>
          <a:xfrm>
            <a:off x="8905462" y="2783840"/>
            <a:ext cx="3210338"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75000"/>
                  </a:schemeClr>
                </a:solidFill>
                <a:latin typeface="Times New Roman" panose="02020603050405020304" charset="0"/>
                <a:cs typeface="Times New Roman" panose="02020603050405020304" charset="0"/>
              </a:rPr>
              <a:t>A positive trend is seen in the no. of reviews over the period.</a:t>
            </a:r>
            <a:endParaRPr lang="en-US" dirty="0">
              <a:solidFill>
                <a:schemeClr val="accent2">
                  <a:lumMod val="75000"/>
                </a:schemeClr>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dirty="0">
                <a:solidFill>
                  <a:schemeClr val="accent2">
                    <a:lumMod val="75000"/>
                  </a:schemeClr>
                </a:solidFill>
                <a:latin typeface="Times New Roman" panose="02020603050405020304" charset="0"/>
                <a:cs typeface="Times New Roman" panose="02020603050405020304" charset="0"/>
                <a:sym typeface="+mn-ea"/>
              </a:rPr>
              <a:t>A sudden increase is seen in the number of reviews from 2011-2013, indicating a sudden increase in sales of products in the particular period.</a:t>
            </a:r>
            <a:endParaRPr lang="en-US" dirty="0">
              <a:solidFill>
                <a:schemeClr val="accent2">
                  <a:lumMod val="75000"/>
                </a:schemeClr>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dirty="0">
                <a:solidFill>
                  <a:schemeClr val="accent2">
                    <a:lumMod val="75000"/>
                  </a:schemeClr>
                </a:solidFill>
                <a:latin typeface="Times New Roman" panose="02020603050405020304" charset="0"/>
                <a:cs typeface="Times New Roman" panose="02020603050405020304" charset="0"/>
                <a:sym typeface="+mn-ea"/>
              </a:rPr>
              <a:t>A significant change can be seen in the count of reviews for different sentiments after 2009.</a:t>
            </a:r>
            <a:endParaRPr lang="en-US" dirty="0">
              <a:solidFill>
                <a:schemeClr val="accent2">
                  <a:lumMod val="75000"/>
                </a:schemeClr>
              </a:solidFill>
              <a:latin typeface="Times New Roman" panose="02020603050405020304" charset="0"/>
              <a:cs typeface="Times New Roman" panose="02020603050405020304" charset="0"/>
            </a:endParaRPr>
          </a:p>
          <a:p>
            <a:endParaRPr lang="en-US" dirty="0">
              <a:solidFill>
                <a:schemeClr val="accent2">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8544"/>
          </a:xfrm>
        </p:spPr>
        <p:txBody>
          <a:bodyPr>
            <a:normAutofit fontScale="90000"/>
          </a:bodyPr>
          <a:lstStyle/>
          <a:p>
            <a:pPr algn="ctr">
              <a:lnSpc>
                <a:spcPct val="120000"/>
              </a:lnSpc>
            </a:pPr>
            <a:r>
              <a:rPr lang="en-US" altLang="en-IN" sz="3100" b="1" dirty="0">
                <a:solidFill>
                  <a:srgbClr val="002060"/>
                </a:solidFill>
                <a:latin typeface="+mn-lt"/>
                <a:cs typeface="Times New Roman" panose="02020603050405020304" charset="0"/>
                <a:sym typeface="+mn-ea"/>
              </a:rPr>
              <a:t>YEARLY TREND OF SENTIMENTS</a:t>
            </a:r>
            <a:br>
              <a:rPr lang="en-US" altLang="en-IN" sz="3555" dirty="0">
                <a:solidFill>
                  <a:schemeClr val="accent2">
                    <a:lumMod val="75000"/>
                  </a:schemeClr>
                </a:solidFill>
                <a:cs typeface="Times New Roman" panose="02020603050405020304" charset="0"/>
                <a:sym typeface="+mn-ea"/>
              </a:rPr>
            </a:br>
            <a:r>
              <a:rPr lang="en-US" altLang="en-IN" sz="2200" b="1" dirty="0">
                <a:solidFill>
                  <a:schemeClr val="accent5">
                    <a:lumMod val="75000"/>
                  </a:schemeClr>
                </a:solidFill>
                <a:latin typeface="+mn-lt"/>
                <a:cs typeface="Times New Roman" panose="02020603050405020304" charset="0"/>
                <a:sym typeface="+mn-ea"/>
              </a:rPr>
              <a:t>GROCERY AND GOURMET FOOD</a:t>
            </a:r>
            <a:r>
              <a:rPr lang="en-US" altLang="en-IN" sz="2200" b="1" dirty="0">
                <a:solidFill>
                  <a:schemeClr val="accent2">
                    <a:lumMod val="75000"/>
                  </a:schemeClr>
                </a:solidFill>
                <a:latin typeface="+mn-lt"/>
                <a:cs typeface="Times New Roman" panose="02020603050405020304" charset="0"/>
                <a:sym typeface="+mn-ea"/>
              </a:rPr>
              <a:t> </a:t>
            </a:r>
            <a:endParaRPr lang="en-IN" sz="2200" b="1" dirty="0">
              <a:latin typeface="+mn-lt"/>
            </a:endParaRPr>
          </a:p>
        </p:txBody>
      </p:sp>
      <p:pic>
        <p:nvPicPr>
          <p:cNvPr id="5" name="Content Placeholder 4" descr="Sheet 5 (2)"/>
          <p:cNvPicPr>
            <a:picLocks noGrp="1" noChangeAspect="1"/>
          </p:cNvPicPr>
          <p:nvPr>
            <p:ph idx="1"/>
          </p:nvPr>
        </p:nvPicPr>
        <p:blipFill>
          <a:blip r:embed="rId1"/>
          <a:srcRect t="6742"/>
          <a:stretch>
            <a:fillRect/>
          </a:stretch>
        </p:blipFill>
        <p:spPr>
          <a:xfrm>
            <a:off x="248478" y="1133061"/>
            <a:ext cx="9660835" cy="5506278"/>
          </a:xfrm>
          <a:prstGeom prst="rect">
            <a:avLst/>
          </a:prstGeom>
          <a:ln>
            <a:noFill/>
          </a:ln>
          <a:effectLst>
            <a:softEdge rad="0"/>
          </a:effectLst>
        </p:spPr>
      </p:pic>
      <p:sp>
        <p:nvSpPr>
          <p:cNvPr id="4" name="Text Box 3"/>
          <p:cNvSpPr txBox="1"/>
          <p:nvPr/>
        </p:nvSpPr>
        <p:spPr>
          <a:xfrm>
            <a:off x="8750825" y="2880112"/>
            <a:ext cx="3192697" cy="396938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75000"/>
                  </a:schemeClr>
                </a:solidFill>
                <a:latin typeface="Times New Roman" panose="02020603050405020304" charset="0"/>
                <a:cs typeface="Times New Roman" panose="02020603050405020304" charset="0"/>
                <a:sym typeface="+mn-ea"/>
              </a:rPr>
              <a:t>For Home and Kitchen category an sudden increase in sales can be seen between years 2012-2013.</a:t>
            </a:r>
            <a:endParaRPr lang="en-US" dirty="0">
              <a:solidFill>
                <a:schemeClr val="accent5">
                  <a:lumMod val="75000"/>
                </a:schemeClr>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dirty="0">
                <a:solidFill>
                  <a:schemeClr val="accent5">
                    <a:lumMod val="75000"/>
                  </a:schemeClr>
                </a:solidFill>
                <a:latin typeface="Times New Roman" panose="02020603050405020304" charset="0"/>
                <a:cs typeface="Times New Roman" panose="02020603050405020304" charset="0"/>
                <a:sym typeface="+mn-ea"/>
              </a:rPr>
              <a:t>It shows that in this period, people started preferring amazon for groceries too.</a:t>
            </a:r>
            <a:endParaRPr lang="en-US" dirty="0">
              <a:solidFill>
                <a:schemeClr val="accent5">
                  <a:lumMod val="75000"/>
                </a:schemeClr>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dirty="0">
                <a:solidFill>
                  <a:schemeClr val="accent5">
                    <a:lumMod val="75000"/>
                  </a:schemeClr>
                </a:solidFill>
                <a:latin typeface="Times New Roman" panose="02020603050405020304" charset="0"/>
                <a:cs typeface="Times New Roman" panose="02020603050405020304" charset="0"/>
                <a:sym typeface="+mn-ea"/>
              </a:rPr>
              <a:t>The graph shows a downward trend in number of reviews in the year 2014, i.e. the reviews decreased in 2014 compared to the previous year.</a:t>
            </a:r>
            <a:endParaRPr lang="en-US" dirty="0">
              <a:solidFill>
                <a:schemeClr val="accent5">
                  <a:lumMod val="75000"/>
                </a:schemeClr>
              </a:solidFill>
              <a:latin typeface="Times New Roman" panose="02020603050405020304" charset="0"/>
              <a:cs typeface="Times New Roman" panose="02020603050405020304" charset="0"/>
            </a:endParaRPr>
          </a:p>
          <a:p>
            <a:endParaRPr lang="en-US" dirty="0">
              <a:solidFill>
                <a:schemeClr val="accent5">
                  <a:lumMod val="7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8058"/>
          </a:xfrm>
        </p:spPr>
        <p:txBody>
          <a:bodyPr>
            <a:normAutofit fontScale="90000"/>
          </a:bodyPr>
          <a:lstStyle/>
          <a:p>
            <a:pPr algn="ctr">
              <a:lnSpc>
                <a:spcPct val="130000"/>
              </a:lnSpc>
            </a:pPr>
            <a:r>
              <a:rPr lang="en-US" altLang="en-IN" sz="2700" b="1" dirty="0">
                <a:solidFill>
                  <a:srgbClr val="002060"/>
                </a:solidFill>
                <a:latin typeface="+mn-lt"/>
                <a:cs typeface="Times New Roman" panose="02020603050405020304" charset="0"/>
              </a:rPr>
              <a:t>TOP - 3 PRODUCTS WITH MAXIMUM REVIEWS SENTIMENTWISE</a:t>
            </a:r>
            <a:br>
              <a:rPr lang="en-US" altLang="en-IN" sz="2665" dirty="0">
                <a:cs typeface="Times New Roman" panose="02020603050405020304" charset="0"/>
              </a:rPr>
            </a:br>
            <a:r>
              <a:rPr lang="en-US" altLang="en-IN" sz="2665" b="1" dirty="0">
                <a:solidFill>
                  <a:schemeClr val="accent2">
                    <a:lumMod val="75000"/>
                  </a:schemeClr>
                </a:solidFill>
                <a:latin typeface="+mn-lt"/>
                <a:cs typeface="Times New Roman" panose="02020603050405020304" charset="0"/>
              </a:rPr>
              <a:t>HOME AND KITCHEN CATEGORY</a:t>
            </a:r>
            <a:endParaRPr lang="en-US" altLang="en-IN" sz="2665" b="1" dirty="0">
              <a:solidFill>
                <a:schemeClr val="accent2">
                  <a:lumMod val="75000"/>
                </a:schemeClr>
              </a:solidFill>
              <a:latin typeface="+mn-lt"/>
              <a:cs typeface="Times New Roman" panose="02020603050405020304" charset="0"/>
            </a:endParaRPr>
          </a:p>
        </p:txBody>
      </p:sp>
      <p:pic>
        <p:nvPicPr>
          <p:cNvPr id="8" name="Content Placeholder 7" descr="Sheet 3 (2)"/>
          <p:cNvPicPr>
            <a:picLocks noGrp="1" noChangeAspect="1"/>
          </p:cNvPicPr>
          <p:nvPr>
            <p:ph idx="1"/>
          </p:nvPr>
        </p:nvPicPr>
        <p:blipFill>
          <a:blip r:embed="rId1"/>
          <a:srcRect t="7238"/>
          <a:stretch>
            <a:fillRect/>
          </a:stretch>
        </p:blipFill>
        <p:spPr>
          <a:xfrm>
            <a:off x="208722" y="1351723"/>
            <a:ext cx="11767930" cy="53379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6080"/>
            <a:ext cx="10515600" cy="717163"/>
          </a:xfrm>
        </p:spPr>
        <p:txBody>
          <a:bodyPr>
            <a:normAutofit fontScale="90000"/>
          </a:bodyPr>
          <a:lstStyle/>
          <a:p>
            <a:pPr algn="ctr">
              <a:lnSpc>
                <a:spcPct val="160000"/>
              </a:lnSpc>
            </a:pPr>
            <a:r>
              <a:rPr lang="en-US" altLang="en-IN" sz="2665" b="1" dirty="0">
                <a:solidFill>
                  <a:srgbClr val="002060"/>
                </a:solidFill>
                <a:latin typeface="+mn-lt"/>
                <a:cs typeface="Times New Roman" panose="02020603050405020304" charset="0"/>
                <a:sym typeface="+mn-ea"/>
              </a:rPr>
              <a:t>TOP - 3 PRODUCTS WITH MAXIMUM REVIEWS SENTIMENTWISE</a:t>
            </a:r>
            <a:br>
              <a:rPr lang="en-US" altLang="en-IN" sz="3555" dirty="0">
                <a:cs typeface="Times New Roman" panose="02020603050405020304" charset="0"/>
                <a:sym typeface="+mn-ea"/>
              </a:rPr>
            </a:br>
            <a:r>
              <a:rPr lang="en-US" altLang="en-IN" sz="2665" b="1" dirty="0">
                <a:solidFill>
                  <a:srgbClr val="0070C0"/>
                </a:solidFill>
                <a:latin typeface="+mn-lt"/>
                <a:cs typeface="Times New Roman" panose="02020603050405020304" charset="0"/>
                <a:sym typeface="+mn-ea"/>
              </a:rPr>
              <a:t>GROCERY AND GOURMET FOOD CATEGORY</a:t>
            </a:r>
            <a:endParaRPr lang="en-US" altLang="en-IN" sz="2665" b="1" dirty="0">
              <a:solidFill>
                <a:srgbClr val="0070C0"/>
              </a:solidFill>
              <a:latin typeface="+mn-lt"/>
              <a:cs typeface="Times New Roman" panose="02020603050405020304" charset="0"/>
              <a:sym typeface="+mn-ea"/>
            </a:endParaRPr>
          </a:p>
        </p:txBody>
      </p:sp>
      <p:pic>
        <p:nvPicPr>
          <p:cNvPr id="4" name="Content Placeholder 3" descr="Sheet 6 (2)"/>
          <p:cNvPicPr>
            <a:picLocks noGrp="1" noChangeAspect="1"/>
          </p:cNvPicPr>
          <p:nvPr>
            <p:ph idx="1"/>
          </p:nvPr>
        </p:nvPicPr>
        <p:blipFill>
          <a:blip r:embed="rId1"/>
          <a:srcRect t="4725"/>
          <a:stretch>
            <a:fillRect/>
          </a:stretch>
        </p:blipFill>
        <p:spPr>
          <a:xfrm>
            <a:off x="238539" y="1431235"/>
            <a:ext cx="11797748" cy="509780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5491"/>
            <a:ext cx="10515600" cy="827570"/>
          </a:xfrm>
        </p:spPr>
        <p:txBody>
          <a:bodyPr>
            <a:normAutofit fontScale="90000"/>
          </a:bodyPr>
          <a:lstStyle/>
          <a:p>
            <a:pPr algn="ctr"/>
            <a:r>
              <a:rPr lang="en-US" sz="2800" b="1" dirty="0">
                <a:solidFill>
                  <a:srgbClr val="002060"/>
                </a:solidFill>
                <a:latin typeface="+mn-lt"/>
              </a:rPr>
              <a:t>TOP 3 PRODUCTS WITH MOST NEGATIVE REVIEWS</a:t>
            </a:r>
            <a:br>
              <a:rPr lang="en-US" sz="2800" b="1" dirty="0"/>
            </a:br>
            <a:br>
              <a:rPr lang="en-US" sz="2800" b="1" dirty="0"/>
            </a:br>
            <a:r>
              <a:rPr lang="en-US" altLang="en-IN" sz="2800" b="1" dirty="0">
                <a:solidFill>
                  <a:schemeClr val="accent2">
                    <a:lumMod val="75000"/>
                  </a:schemeClr>
                </a:solidFill>
                <a:latin typeface="+mn-lt"/>
                <a:cs typeface="Times New Roman" panose="02020603050405020304" charset="0"/>
              </a:rPr>
              <a:t>HOME AND KITCHEN CATEGORY</a:t>
            </a:r>
            <a:endParaRPr lang="en-IN" sz="2800" b="1" dirty="0">
              <a:latin typeface="+mn-lt"/>
            </a:endParaRPr>
          </a:p>
        </p:txBody>
      </p:sp>
      <p:pic>
        <p:nvPicPr>
          <p:cNvPr id="6" name="Content Placeholder 5" descr="C:\Users\rohan\Downloads\Sheet 3 (5).pngSheet 3 (5)"/>
          <p:cNvPicPr>
            <a:picLocks noGrp="1" noChangeAspect="1"/>
          </p:cNvPicPr>
          <p:nvPr>
            <p:ph idx="1"/>
          </p:nvPr>
        </p:nvPicPr>
        <p:blipFill>
          <a:blip r:embed="rId1"/>
          <a:srcRect t="7979"/>
          <a:stretch>
            <a:fillRect/>
          </a:stretch>
        </p:blipFill>
        <p:spPr>
          <a:xfrm>
            <a:off x="318135" y="1723390"/>
            <a:ext cx="8501380" cy="4314825"/>
          </a:xfrm>
          <a:prstGeom prst="rect">
            <a:avLst/>
          </a:prstGeom>
        </p:spPr>
      </p:pic>
      <p:sp>
        <p:nvSpPr>
          <p:cNvPr id="3" name="Text Box 2"/>
          <p:cNvSpPr txBox="1"/>
          <p:nvPr/>
        </p:nvSpPr>
        <p:spPr>
          <a:xfrm>
            <a:off x="8925340" y="1310971"/>
            <a:ext cx="3155315" cy="5139055"/>
          </a:xfrm>
          <a:prstGeom prst="rect">
            <a:avLst/>
          </a:prstGeom>
          <a:noFill/>
        </p:spPr>
        <p:txBody>
          <a:bodyPr wrap="square" rtlCol="0">
            <a:spAutoFit/>
          </a:bodyPr>
          <a:lstStyle/>
          <a:p>
            <a:pPr indent="0" algn="ctr">
              <a:buFont typeface="Arial" panose="020B0604020202020204" pitchFamily="34" charset="0"/>
              <a:buNone/>
            </a:pPr>
            <a:r>
              <a:rPr lang="en-US" sz="2000" u="sng" dirty="0">
                <a:solidFill>
                  <a:schemeClr val="accent2">
                    <a:lumMod val="75000"/>
                  </a:schemeClr>
                </a:solidFill>
                <a:latin typeface="Times New Roman" panose="02020603050405020304" charset="0"/>
                <a:cs typeface="Times New Roman" panose="02020603050405020304" charset="0"/>
              </a:rPr>
              <a:t>Most common Reviews of the Customers</a:t>
            </a:r>
            <a:endParaRPr lang="en-US" sz="2000" u="sng" dirty="0">
              <a:solidFill>
                <a:schemeClr val="accent2">
                  <a:lumMod val="75000"/>
                </a:schemeClr>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000" dirty="0">
              <a:solidFill>
                <a:schemeClr val="accent2">
                  <a:lumMod val="75000"/>
                </a:schemeClr>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dirty="0">
                <a:solidFill>
                  <a:schemeClr val="accent2">
                    <a:lumMod val="75000"/>
                  </a:schemeClr>
                </a:solidFill>
                <a:latin typeface="Times New Roman" panose="02020603050405020304" charset="0"/>
                <a:cs typeface="Times New Roman" panose="02020603050405020304" charset="0"/>
              </a:rPr>
              <a:t>Bad Design and Cheap Quality of the material used.</a:t>
            </a:r>
            <a:endParaRPr lang="en-US" sz="2000" dirty="0">
              <a:solidFill>
                <a:schemeClr val="accent2">
                  <a:lumMod val="75000"/>
                </a:schemeClr>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b="0" i="0" dirty="0">
                <a:solidFill>
                  <a:schemeClr val="accent2">
                    <a:lumMod val="75000"/>
                  </a:schemeClr>
                </a:solidFill>
                <a:effectLst/>
                <a:latin typeface="Times New Roman" panose="02020603050405020304" charset="0"/>
                <a:cs typeface="Times New Roman" panose="02020603050405020304" charset="0"/>
              </a:rPr>
              <a:t>No sharp cutting edge.</a:t>
            </a:r>
            <a:endParaRPr lang="en-US" dirty="0">
              <a:solidFill>
                <a:schemeClr val="accent2">
                  <a:lumMod val="75000"/>
                </a:schemeClr>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dirty="0">
                <a:solidFill>
                  <a:schemeClr val="accent2">
                    <a:lumMod val="75000"/>
                  </a:schemeClr>
                </a:solidFill>
                <a:latin typeface="Times New Roman" panose="02020603050405020304" charset="0"/>
                <a:cs typeface="Times New Roman" panose="02020603050405020304" charset="0"/>
              </a:rPr>
              <a:t>Better Materials can be used for better build quality.</a:t>
            </a:r>
            <a:endParaRPr lang="en-US" sz="2000" dirty="0">
              <a:solidFill>
                <a:schemeClr val="accent2">
                  <a:lumMod val="75000"/>
                </a:schemeClr>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dirty="0">
                <a:solidFill>
                  <a:schemeClr val="accent2">
                    <a:lumMod val="75000"/>
                  </a:schemeClr>
                </a:solidFill>
                <a:latin typeface="Times New Roman" panose="02020603050405020304" charset="0"/>
                <a:cs typeface="Times New Roman" panose="02020603050405020304" charset="0"/>
              </a:rPr>
              <a:t>Not Portable.</a:t>
            </a:r>
            <a:endParaRPr lang="en-US" sz="2000" dirty="0">
              <a:solidFill>
                <a:schemeClr val="accent2">
                  <a:lumMod val="75000"/>
                </a:schemeClr>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dirty="0">
                <a:solidFill>
                  <a:schemeClr val="accent2">
                    <a:lumMod val="75000"/>
                  </a:schemeClr>
                </a:solidFill>
                <a:latin typeface="Times New Roman" panose="02020603050405020304" charset="0"/>
                <a:cs typeface="Times New Roman" panose="02020603050405020304" charset="0"/>
              </a:rPr>
              <a:t>Difficult to use.</a:t>
            </a:r>
            <a:endParaRPr lang="en-US" sz="2000" dirty="0">
              <a:solidFill>
                <a:schemeClr val="accent2">
                  <a:lumMod val="75000"/>
                </a:schemeClr>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b="0" i="0" dirty="0">
                <a:solidFill>
                  <a:schemeClr val="accent2">
                    <a:lumMod val="75000"/>
                  </a:schemeClr>
                </a:solidFill>
                <a:effectLst/>
                <a:latin typeface="Times New Roman" panose="02020603050405020304" charset="0"/>
                <a:cs typeface="Times New Roman" panose="02020603050405020304" charset="0"/>
              </a:rPr>
              <a:t>Not the easiest to operate.</a:t>
            </a:r>
            <a:endParaRPr lang="en-US" b="0" i="0" dirty="0">
              <a:solidFill>
                <a:schemeClr val="accent2">
                  <a:lumMod val="75000"/>
                </a:schemeClr>
              </a:solidFill>
              <a:effectLst/>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dirty="0">
              <a:solidFill>
                <a:schemeClr val="accent2">
                  <a:lumMod val="75000"/>
                </a:schemeClr>
              </a:solidFill>
              <a:latin typeface="Times New Roman" panose="02020603050405020304" charset="0"/>
              <a:cs typeface="Times New Roman" panose="02020603050405020304" charset="0"/>
            </a:endParaRPr>
          </a:p>
          <a:p>
            <a:pPr indent="0" algn="ctr">
              <a:buFont typeface="Arial" panose="020B0604020202020204" pitchFamily="34" charset="0"/>
              <a:buNone/>
            </a:pPr>
            <a:r>
              <a:rPr lang="en-US" u="sng" dirty="0">
                <a:solidFill>
                  <a:schemeClr val="accent2">
                    <a:lumMod val="75000"/>
                  </a:schemeClr>
                </a:solidFill>
                <a:latin typeface="Times New Roman" panose="02020603050405020304" charset="0"/>
                <a:cs typeface="Times New Roman" panose="02020603050405020304" charset="0"/>
              </a:rPr>
              <a:t>Product on Top:</a:t>
            </a:r>
            <a:endParaRPr lang="en-US" u="sng" dirty="0">
              <a:solidFill>
                <a:schemeClr val="accent2">
                  <a:lumMod val="75000"/>
                </a:schemeClr>
              </a:solidFill>
              <a:latin typeface="Times New Roman" panose="02020603050405020304" charset="0"/>
              <a:cs typeface="Times New Roman" panose="02020603050405020304" charset="0"/>
            </a:endParaRPr>
          </a:p>
          <a:p>
            <a:pPr indent="0" algn="ctr">
              <a:buFont typeface="Arial" panose="020B0604020202020204" pitchFamily="34" charset="0"/>
              <a:buNone/>
            </a:pPr>
            <a:r>
              <a:rPr lang="en-US" dirty="0">
                <a:solidFill>
                  <a:schemeClr val="accent2">
                    <a:lumMod val="75000"/>
                  </a:schemeClr>
                </a:solidFill>
                <a:latin typeface="Times New Roman" panose="02020603050405020304" charset="0"/>
                <a:cs typeface="Times New Roman" panose="02020603050405020304" charset="0"/>
              </a:rPr>
              <a:t>B004412GTO</a:t>
            </a:r>
            <a:endParaRPr lang="en-US" dirty="0">
              <a:solidFill>
                <a:schemeClr val="accent2">
                  <a:lumMod val="75000"/>
                </a:schemeClr>
              </a:solidFill>
              <a:latin typeface="Times New Roman" panose="02020603050405020304" charset="0"/>
              <a:cs typeface="Times New Roman" panose="02020603050405020304" charset="0"/>
            </a:endParaRPr>
          </a:p>
          <a:p>
            <a:pPr indent="0" algn="ctr">
              <a:buFont typeface="Arial" panose="020B0604020202020204" pitchFamily="34" charset="0"/>
              <a:buNone/>
            </a:pPr>
            <a:r>
              <a:rPr lang="en-US" dirty="0">
                <a:solidFill>
                  <a:schemeClr val="accent2">
                    <a:lumMod val="75000"/>
                  </a:schemeClr>
                </a:solidFill>
                <a:latin typeface="Times New Roman" panose="02020603050405020304" charset="0"/>
                <a:cs typeface="Times New Roman" panose="02020603050405020304" charset="0"/>
              </a:rPr>
              <a:t>(CAST IRON UTENSIL)</a:t>
            </a:r>
            <a:endParaRPr lang="en-US" dirty="0">
              <a:solidFill>
                <a:schemeClr val="accent2">
                  <a:lumMod val="75000"/>
                </a:schemeClr>
              </a:solidFill>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3942"/>
          </a:xfrm>
        </p:spPr>
        <p:txBody>
          <a:bodyPr>
            <a:normAutofit fontScale="90000"/>
          </a:bodyPr>
          <a:lstStyle/>
          <a:p>
            <a:pPr algn="ctr"/>
            <a:r>
              <a:rPr lang="en-US" sz="2800" b="1" dirty="0">
                <a:solidFill>
                  <a:srgbClr val="002060"/>
                </a:solidFill>
                <a:latin typeface="+mn-lt"/>
              </a:rPr>
              <a:t>TOP PRODUCTS WITH MOST NEGATIVE REVIEWS </a:t>
            </a:r>
            <a:br>
              <a:rPr lang="en-US" sz="2800" b="1" dirty="0"/>
            </a:br>
            <a:br>
              <a:rPr lang="en-US" sz="2800" b="1" dirty="0"/>
            </a:br>
            <a:r>
              <a:rPr lang="en-US" altLang="en-IN" sz="2800" b="1" dirty="0">
                <a:solidFill>
                  <a:schemeClr val="accent5">
                    <a:lumMod val="75000"/>
                  </a:schemeClr>
                </a:solidFill>
                <a:latin typeface="+mn-lt"/>
                <a:cs typeface="Times New Roman" panose="02020603050405020304" charset="0"/>
                <a:sym typeface="+mn-ea"/>
              </a:rPr>
              <a:t>GROCERY AND GOURMET FOOD CATEGORY</a:t>
            </a:r>
            <a:endParaRPr lang="en-IN" sz="2800" b="1" dirty="0">
              <a:latin typeface="+mn-lt"/>
            </a:endParaRPr>
          </a:p>
        </p:txBody>
      </p:sp>
      <p:pic>
        <p:nvPicPr>
          <p:cNvPr id="6" name="Content Placeholder 5" descr="C:\Users\rohan\Downloads\Sheet 6 (5).pngSheet 6 (5)"/>
          <p:cNvPicPr>
            <a:picLocks noGrp="1" noChangeAspect="1"/>
          </p:cNvPicPr>
          <p:nvPr>
            <p:ph idx="1"/>
          </p:nvPr>
        </p:nvPicPr>
        <p:blipFill>
          <a:blip r:embed="rId1"/>
          <a:srcRect t="8667"/>
          <a:stretch>
            <a:fillRect/>
          </a:stretch>
        </p:blipFill>
        <p:spPr>
          <a:xfrm>
            <a:off x="838200" y="1733550"/>
            <a:ext cx="8513445" cy="4340860"/>
          </a:xfrm>
          <a:prstGeom prst="rect">
            <a:avLst/>
          </a:prstGeom>
        </p:spPr>
      </p:pic>
      <p:sp>
        <p:nvSpPr>
          <p:cNvPr id="3" name="Text Box 2"/>
          <p:cNvSpPr txBox="1"/>
          <p:nvPr/>
        </p:nvSpPr>
        <p:spPr>
          <a:xfrm>
            <a:off x="9351645" y="1733853"/>
            <a:ext cx="2630805" cy="4399915"/>
          </a:xfrm>
          <a:prstGeom prst="rect">
            <a:avLst/>
          </a:prstGeom>
          <a:noFill/>
        </p:spPr>
        <p:txBody>
          <a:bodyPr wrap="square" rtlCol="0">
            <a:spAutoFit/>
          </a:bodyPr>
          <a:lstStyle/>
          <a:p>
            <a:pPr indent="0" algn="ctr">
              <a:buFont typeface="Arial" panose="020B0604020202020204" pitchFamily="34" charset="0"/>
              <a:buNone/>
            </a:pPr>
            <a:r>
              <a:rPr lang="en-US" sz="2000" u="sng" dirty="0">
                <a:solidFill>
                  <a:schemeClr val="accent5">
                    <a:lumMod val="75000"/>
                  </a:schemeClr>
                </a:solidFill>
                <a:cs typeface="Times New Roman" panose="02020603050405020304" charset="0"/>
              </a:rPr>
              <a:t>Most common Reviews of the Customers</a:t>
            </a:r>
            <a:endParaRPr lang="en-US" sz="2000" u="sng" dirty="0">
              <a:solidFill>
                <a:schemeClr val="accent5">
                  <a:lumMod val="75000"/>
                </a:schemeClr>
              </a:solidFill>
              <a:cs typeface="Times New Roman" panose="02020603050405020304" charset="0"/>
            </a:endParaRPr>
          </a:p>
          <a:p>
            <a:pPr marL="285750" indent="-285750">
              <a:buFont typeface="Arial" panose="020B0604020202020204" pitchFamily="34" charset="0"/>
              <a:buChar char="•"/>
            </a:pPr>
            <a:endParaRPr lang="en-US" sz="2000" dirty="0">
              <a:solidFill>
                <a:schemeClr val="accent5">
                  <a:lumMod val="75000"/>
                </a:schemeClr>
              </a:solidFill>
              <a:cs typeface="Times New Roman" panose="02020603050405020304" charset="0"/>
            </a:endParaRPr>
          </a:p>
          <a:p>
            <a:pPr marL="285750" indent="-285750">
              <a:buFont typeface="Arial" panose="020B0604020202020204" pitchFamily="34" charset="0"/>
              <a:buChar char="•"/>
            </a:pPr>
            <a:r>
              <a:rPr lang="en-US" sz="2000" dirty="0">
                <a:solidFill>
                  <a:schemeClr val="accent5">
                    <a:lumMod val="75000"/>
                  </a:schemeClr>
                </a:solidFill>
                <a:cs typeface="Times New Roman" panose="02020603050405020304" charset="0"/>
              </a:rPr>
              <a:t>Texture and taste is bad.</a:t>
            </a:r>
            <a:endParaRPr lang="en-US" sz="2000" dirty="0">
              <a:solidFill>
                <a:schemeClr val="accent5">
                  <a:lumMod val="75000"/>
                </a:schemeClr>
              </a:solidFill>
              <a:cs typeface="Times New Roman" panose="02020603050405020304" charset="0"/>
            </a:endParaRPr>
          </a:p>
          <a:p>
            <a:pPr marL="285750" indent="-285750">
              <a:buFont typeface="Arial" panose="020B0604020202020204" pitchFamily="34" charset="0"/>
              <a:buChar char="•"/>
            </a:pPr>
            <a:r>
              <a:rPr lang="en-US" sz="2000" dirty="0">
                <a:solidFill>
                  <a:schemeClr val="accent5">
                    <a:lumMod val="75000"/>
                  </a:schemeClr>
                </a:solidFill>
                <a:cs typeface="Times New Roman" panose="02020603050405020304" charset="0"/>
              </a:rPr>
              <a:t>Genuinity issues and Shipment damage issues.</a:t>
            </a:r>
            <a:endParaRPr lang="en-US" sz="2000" dirty="0">
              <a:solidFill>
                <a:schemeClr val="accent5">
                  <a:lumMod val="75000"/>
                </a:schemeClr>
              </a:solidFill>
              <a:cs typeface="Times New Roman" panose="02020603050405020304" charset="0"/>
            </a:endParaRPr>
          </a:p>
          <a:p>
            <a:pPr marL="285750" indent="-285750">
              <a:buFont typeface="Arial" panose="020B0604020202020204" pitchFamily="34" charset="0"/>
              <a:buChar char="•"/>
            </a:pPr>
            <a:r>
              <a:rPr lang="en-US" sz="2000" dirty="0">
                <a:solidFill>
                  <a:schemeClr val="accent5">
                    <a:lumMod val="75000"/>
                  </a:schemeClr>
                </a:solidFill>
                <a:cs typeface="Times New Roman" panose="02020603050405020304" charset="0"/>
              </a:rPr>
              <a:t>Quality of goods are not as mentioned.</a:t>
            </a:r>
            <a:endParaRPr lang="en-US" sz="2000" dirty="0">
              <a:solidFill>
                <a:schemeClr val="accent5">
                  <a:lumMod val="75000"/>
                </a:schemeClr>
              </a:solidFill>
              <a:cs typeface="Times New Roman" panose="02020603050405020304" charset="0"/>
            </a:endParaRPr>
          </a:p>
          <a:p>
            <a:pPr marL="285750" indent="-285750">
              <a:buFont typeface="Arial" panose="020B0604020202020204" pitchFamily="34" charset="0"/>
              <a:buChar char="•"/>
            </a:pPr>
            <a:endParaRPr lang="en-US" sz="2000" dirty="0">
              <a:solidFill>
                <a:schemeClr val="accent5">
                  <a:lumMod val="75000"/>
                </a:schemeClr>
              </a:solidFill>
              <a:cs typeface="Times New Roman" panose="02020603050405020304" charset="0"/>
            </a:endParaRPr>
          </a:p>
          <a:p>
            <a:pPr indent="0" algn="ctr">
              <a:buFont typeface="Arial" panose="020B0604020202020204" pitchFamily="34" charset="0"/>
              <a:buNone/>
            </a:pPr>
            <a:r>
              <a:rPr lang="en-US" sz="2000" u="sng" dirty="0">
                <a:solidFill>
                  <a:schemeClr val="accent5">
                    <a:lumMod val="75000"/>
                  </a:schemeClr>
                </a:solidFill>
                <a:cs typeface="Times New Roman" panose="02020603050405020304" charset="0"/>
              </a:rPr>
              <a:t>Product ON TOP:</a:t>
            </a:r>
            <a:r>
              <a:rPr lang="en-US" sz="2000" dirty="0">
                <a:solidFill>
                  <a:schemeClr val="accent5">
                    <a:lumMod val="75000"/>
                  </a:schemeClr>
                </a:solidFill>
                <a:cs typeface="Times New Roman" panose="02020603050405020304" charset="0"/>
              </a:rPr>
              <a:t> B002IEVJRY</a:t>
            </a:r>
            <a:endParaRPr lang="en-US" sz="2000" dirty="0">
              <a:solidFill>
                <a:schemeClr val="accent5">
                  <a:lumMod val="75000"/>
                </a:schemeClr>
              </a:solidFill>
              <a:cs typeface="Times New Roman" panose="02020603050405020304" charset="0"/>
            </a:endParaRPr>
          </a:p>
          <a:p>
            <a:pPr indent="0" algn="ctr">
              <a:buFont typeface="Arial" panose="020B0604020202020204" pitchFamily="34" charset="0"/>
              <a:buNone/>
            </a:pPr>
            <a:r>
              <a:rPr lang="en-US" sz="2000" dirty="0">
                <a:solidFill>
                  <a:schemeClr val="accent5">
                    <a:lumMod val="75000"/>
                  </a:schemeClr>
                </a:solidFill>
                <a:cs typeface="Times New Roman" panose="02020603050405020304" charset="0"/>
              </a:rPr>
              <a:t>(COFFEE)</a:t>
            </a:r>
            <a:endParaRPr lang="en-US" sz="2000" dirty="0">
              <a:solidFill>
                <a:schemeClr val="accent5">
                  <a:lumMod val="75000"/>
                </a:schemeClr>
              </a:solidFill>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8565"/>
          </a:xfrm>
        </p:spPr>
        <p:txBody>
          <a:bodyPr>
            <a:normAutofit/>
          </a:bodyPr>
          <a:lstStyle/>
          <a:p>
            <a:pPr algn="ctr"/>
            <a:r>
              <a:rPr lang="en-US" sz="2800" b="1" dirty="0">
                <a:solidFill>
                  <a:srgbClr val="002060"/>
                </a:solidFill>
                <a:latin typeface="+mn-lt"/>
              </a:rPr>
              <a:t>PRODUCT IDENTIFIED FROM THE INPUT REVIEW TEXT</a:t>
            </a:r>
            <a:endParaRPr lang="en-US" sz="2800" b="1" dirty="0">
              <a:solidFill>
                <a:srgbClr val="002060"/>
              </a:solidFill>
              <a:latin typeface="+mn-lt"/>
            </a:endParaRPr>
          </a:p>
        </p:txBody>
      </p:sp>
      <p:graphicFrame>
        <p:nvGraphicFramePr>
          <p:cNvPr id="4" name="Content Placeholder 3"/>
          <p:cNvGraphicFramePr>
            <a:graphicFrameLocks noGrp="1"/>
          </p:cNvGraphicFramePr>
          <p:nvPr>
            <p:ph idx="1"/>
          </p:nvPr>
        </p:nvGraphicFramePr>
        <p:xfrm>
          <a:off x="838200" y="1103243"/>
          <a:ext cx="10515599" cy="3588024"/>
        </p:xfrm>
        <a:graphic>
          <a:graphicData uri="http://schemas.openxmlformats.org/drawingml/2006/table">
            <a:tbl>
              <a:tblPr firstRow="1" bandRow="1">
                <a:tableStyleId>{5C22544A-7EE6-4342-B048-85BDC9FD1C3A}</a:tableStyleId>
              </a:tblPr>
              <a:tblGrid>
                <a:gridCol w="818890"/>
                <a:gridCol w="2135875"/>
                <a:gridCol w="4429519"/>
                <a:gridCol w="3131315"/>
              </a:tblGrid>
              <a:tr h="326184">
                <a:tc>
                  <a:txBody>
                    <a:bodyPr/>
                    <a:lstStyle/>
                    <a:p>
                      <a:pPr algn="ctr">
                        <a:buNone/>
                      </a:pPr>
                      <a:r>
                        <a:rPr lang="en-US" sz="1200"/>
                        <a:t>S.NO</a:t>
                      </a:r>
                      <a:endParaRPr lang="en-US" sz="1200"/>
                    </a:p>
                  </a:txBody>
                  <a:tcPr/>
                </a:tc>
                <a:tc>
                  <a:txBody>
                    <a:bodyPr/>
                    <a:lstStyle/>
                    <a:p>
                      <a:pPr algn="ctr">
                        <a:buNone/>
                      </a:pPr>
                      <a:r>
                        <a:rPr lang="en-US" sz="1200"/>
                        <a:t>PRODUCT_ID</a:t>
                      </a:r>
                      <a:endParaRPr lang="en-US" sz="1200"/>
                    </a:p>
                  </a:txBody>
                  <a:tcPr/>
                </a:tc>
                <a:tc>
                  <a:txBody>
                    <a:bodyPr/>
                    <a:lstStyle/>
                    <a:p>
                      <a:pPr algn="ctr">
                        <a:buNone/>
                      </a:pPr>
                      <a:r>
                        <a:rPr lang="en-US" sz="1200"/>
                        <a:t>REVIEW_TEXT</a:t>
                      </a:r>
                      <a:endParaRPr lang="en-US" sz="1200"/>
                    </a:p>
                  </a:txBody>
                  <a:tcPr/>
                </a:tc>
                <a:tc>
                  <a:txBody>
                    <a:bodyPr/>
                    <a:lstStyle/>
                    <a:p>
                      <a:pPr algn="ctr">
                        <a:buNone/>
                      </a:pPr>
                      <a:r>
                        <a:rPr lang="en-US" sz="1200"/>
                        <a:t>PRODUCT</a:t>
                      </a:r>
                      <a:endParaRPr lang="en-US" sz="1200"/>
                    </a:p>
                  </a:txBody>
                  <a:tcPr/>
                </a:tc>
              </a:tr>
              <a:tr h="326184">
                <a:tc>
                  <a:txBody>
                    <a:bodyPr/>
                    <a:lstStyle/>
                    <a:p>
                      <a:pPr algn="ctr">
                        <a:buNone/>
                      </a:pPr>
                      <a:r>
                        <a:rPr lang="en-US" sz="1200"/>
                        <a:t>1</a:t>
                      </a:r>
                      <a:endParaRPr lang="en-US" sz="1200"/>
                    </a:p>
                  </a:txBody>
                  <a:tcPr/>
                </a:tc>
                <a:tc>
                  <a:txBody>
                    <a:bodyPr/>
                    <a:lstStyle/>
                    <a:p>
                      <a:pPr algn="ctr">
                        <a:buNone/>
                      </a:pPr>
                      <a:r>
                        <a:rPr lang="en-US" sz="1200" dirty="0"/>
                        <a:t>B006GPX7VM</a:t>
                      </a:r>
                      <a:endParaRPr lang="en-US" sz="1200" dirty="0"/>
                    </a:p>
                  </a:txBody>
                  <a:tcPr/>
                </a:tc>
                <a:tc>
                  <a:txBody>
                    <a:bodyPr/>
                    <a:lstStyle/>
                    <a:p>
                      <a:pPr algn="ctr">
                        <a:buNone/>
                      </a:pPr>
                      <a:r>
                        <a:rPr lang="en-US" sz="1200"/>
                        <a:t>i decided to purchase this product after readi...</a:t>
                      </a:r>
                      <a:endParaRPr lang="en-US" sz="1200"/>
                    </a:p>
                  </a:txBody>
                  <a:tcPr/>
                </a:tc>
                <a:tc>
                  <a:txBody>
                    <a:bodyPr/>
                    <a:lstStyle/>
                    <a:p>
                      <a:pPr algn="ctr">
                        <a:buNone/>
                      </a:pPr>
                      <a:r>
                        <a:rPr lang="en-US" sz="1200"/>
                        <a:t>ritz royale collection</a:t>
                      </a:r>
                      <a:endParaRPr lang="en-US" sz="1200"/>
                    </a:p>
                  </a:txBody>
                  <a:tcPr/>
                </a:tc>
              </a:tr>
              <a:tr h="326184">
                <a:tc>
                  <a:txBody>
                    <a:bodyPr/>
                    <a:lstStyle/>
                    <a:p>
                      <a:pPr algn="ctr">
                        <a:buNone/>
                      </a:pPr>
                      <a:r>
                        <a:rPr lang="en-US" sz="1200"/>
                        <a:t>2</a:t>
                      </a:r>
                      <a:endParaRPr lang="en-US" sz="1200"/>
                    </a:p>
                  </a:txBody>
                  <a:tcPr/>
                </a:tc>
                <a:tc>
                  <a:txBody>
                    <a:bodyPr/>
                    <a:lstStyle/>
                    <a:p>
                      <a:pPr algn="ctr">
                        <a:buNone/>
                      </a:pPr>
                      <a:r>
                        <a:rPr lang="en-US" sz="1200"/>
                        <a:t>B005BFZ5N6</a:t>
                      </a:r>
                      <a:endParaRPr lang="en-US" sz="1200"/>
                    </a:p>
                  </a:txBody>
                  <a:tcPr/>
                </a:tc>
                <a:tc>
                  <a:txBody>
                    <a:bodyPr/>
                    <a:lstStyle/>
                    <a:p>
                      <a:pPr algn="ctr">
                        <a:buNone/>
                      </a:pPr>
                      <a:r>
                        <a:rPr lang="en-US" sz="1200"/>
                        <a:t>we ve been using this microwave only for a cou...</a:t>
                      </a:r>
                      <a:endParaRPr lang="en-US" sz="1200"/>
                    </a:p>
                  </a:txBody>
                  <a:tcPr/>
                </a:tc>
                <a:tc>
                  <a:txBody>
                    <a:bodyPr/>
                    <a:lstStyle/>
                    <a:p>
                      <a:pPr algn="ctr">
                        <a:buNone/>
                      </a:pPr>
                      <a:r>
                        <a:rPr lang="en-US" sz="1200"/>
                        <a:t>panasonic nn-sd681s</a:t>
                      </a:r>
                      <a:endParaRPr lang="en-US" sz="1200"/>
                    </a:p>
                  </a:txBody>
                  <a:tcPr/>
                </a:tc>
              </a:tr>
              <a:tr h="326184">
                <a:tc>
                  <a:txBody>
                    <a:bodyPr/>
                    <a:lstStyle/>
                    <a:p>
                      <a:pPr algn="ctr">
                        <a:buNone/>
                      </a:pPr>
                      <a:r>
                        <a:rPr lang="en-US" sz="1200"/>
                        <a:t>3</a:t>
                      </a:r>
                      <a:endParaRPr lang="en-US" sz="1200"/>
                    </a:p>
                  </a:txBody>
                  <a:tcPr/>
                </a:tc>
                <a:tc>
                  <a:txBody>
                    <a:bodyPr/>
                    <a:lstStyle/>
                    <a:p>
                      <a:pPr algn="ctr">
                        <a:buNone/>
                      </a:pPr>
                      <a:r>
                        <a:rPr lang="en-US" sz="1200"/>
                        <a:t>B004M5KYM8</a:t>
                      </a:r>
                      <a:endParaRPr lang="en-US" sz="1200"/>
                    </a:p>
                  </a:txBody>
                  <a:tcPr/>
                </a:tc>
                <a:tc>
                  <a:txBody>
                    <a:bodyPr/>
                    <a:lstStyle/>
                    <a:p>
                      <a:pPr algn="ctr">
                        <a:buNone/>
                      </a:pPr>
                      <a:r>
                        <a:rPr lang="en-US" sz="1200"/>
                        <a:t>though i haven t use them yet seeing how chris...</a:t>
                      </a:r>
                      <a:endParaRPr lang="en-US" sz="1200"/>
                    </a:p>
                  </a:txBody>
                  <a:tcPr/>
                </a:tc>
                <a:tc>
                  <a:txBody>
                    <a:bodyPr/>
                    <a:lstStyle/>
                    <a:p>
                      <a:pPr algn="ctr">
                        <a:buNone/>
                      </a:pPr>
                      <a:r>
                        <a:rPr lang="en-US" sz="1200"/>
                        <a:t>ateco</a:t>
                      </a:r>
                      <a:endParaRPr lang="en-US" sz="1200"/>
                    </a:p>
                  </a:txBody>
                  <a:tcPr/>
                </a:tc>
              </a:tr>
              <a:tr h="326184">
                <a:tc>
                  <a:txBody>
                    <a:bodyPr/>
                    <a:lstStyle/>
                    <a:p>
                      <a:pPr algn="ctr">
                        <a:buNone/>
                      </a:pPr>
                      <a:r>
                        <a:rPr lang="en-US" sz="1200"/>
                        <a:t>4</a:t>
                      </a:r>
                      <a:endParaRPr lang="en-US" sz="1200"/>
                    </a:p>
                  </a:txBody>
                  <a:tcPr/>
                </a:tc>
                <a:tc>
                  <a:txBody>
                    <a:bodyPr/>
                    <a:lstStyle/>
                    <a:p>
                      <a:pPr algn="ctr">
                        <a:buNone/>
                      </a:pPr>
                      <a:r>
                        <a:rPr lang="en-US" sz="1200"/>
                        <a:t>B007A57IUI</a:t>
                      </a:r>
                      <a:endParaRPr lang="en-US" sz="1200"/>
                    </a:p>
                  </a:txBody>
                  <a:tcPr/>
                </a:tc>
                <a:tc>
                  <a:txBody>
                    <a:bodyPr/>
                    <a:lstStyle/>
                    <a:p>
                      <a:pPr algn="ctr">
                        <a:buNone/>
                      </a:pPr>
                      <a:r>
                        <a:rPr lang="en-US" sz="1200"/>
                        <a:t>i received these fans last week and found the ...</a:t>
                      </a:r>
                      <a:endParaRPr lang="en-US" sz="1200"/>
                    </a:p>
                  </a:txBody>
                  <a:tcPr/>
                </a:tc>
                <a:tc>
                  <a:txBody>
                    <a:bodyPr/>
                    <a:lstStyle/>
                    <a:p>
                      <a:pPr algn="ctr">
                        <a:buNone/>
                      </a:pPr>
                      <a:r>
                        <a:rPr lang="en-US" sz="1200"/>
                        <a:t>seville</a:t>
                      </a:r>
                      <a:endParaRPr lang="en-US" sz="1200"/>
                    </a:p>
                  </a:txBody>
                  <a:tcPr/>
                </a:tc>
              </a:tr>
              <a:tr h="326184">
                <a:tc>
                  <a:txBody>
                    <a:bodyPr/>
                    <a:lstStyle/>
                    <a:p>
                      <a:pPr algn="ctr">
                        <a:buNone/>
                      </a:pPr>
                      <a:r>
                        <a:rPr lang="en-US" sz="1200"/>
                        <a:t>5</a:t>
                      </a:r>
                      <a:endParaRPr lang="en-US" sz="1200"/>
                    </a:p>
                  </a:txBody>
                  <a:tcPr/>
                </a:tc>
                <a:tc>
                  <a:txBody>
                    <a:bodyPr/>
                    <a:lstStyle/>
                    <a:p>
                      <a:pPr algn="ctr">
                        <a:buNone/>
                      </a:pPr>
                      <a:r>
                        <a:rPr lang="en-US" sz="1200"/>
                        <a:t>B000679FZ8</a:t>
                      </a:r>
                      <a:endParaRPr lang="en-US" sz="1200"/>
                    </a:p>
                  </a:txBody>
                  <a:tcPr/>
                </a:tc>
                <a:tc>
                  <a:txBody>
                    <a:bodyPr/>
                    <a:lstStyle/>
                    <a:p>
                      <a:pPr algn="ctr">
                        <a:buNone/>
                      </a:pPr>
                      <a:r>
                        <a:rPr lang="en-US" sz="1200" dirty="0" err="1"/>
                        <a:t>i</a:t>
                      </a:r>
                      <a:r>
                        <a:rPr lang="en-US" sz="1200" dirty="0"/>
                        <a:t> made linguini and ravioli prior to purchasing...</a:t>
                      </a:r>
                      <a:endParaRPr lang="en-US" sz="1200" dirty="0"/>
                    </a:p>
                  </a:txBody>
                  <a:tcPr/>
                </a:tc>
                <a:tc>
                  <a:txBody>
                    <a:bodyPr/>
                    <a:lstStyle/>
                    <a:p>
                      <a:pPr algn="ctr">
                        <a:buNone/>
                      </a:pPr>
                      <a:r>
                        <a:rPr lang="en-US" sz="1200"/>
                        <a:t>w motor</a:t>
                      </a:r>
                      <a:endParaRPr lang="en-US" sz="1200"/>
                    </a:p>
                  </a:txBody>
                  <a:tcPr/>
                </a:tc>
              </a:tr>
              <a:tr h="326184">
                <a:tc>
                  <a:txBody>
                    <a:bodyPr/>
                    <a:lstStyle/>
                    <a:p>
                      <a:pPr algn="ctr">
                        <a:buNone/>
                      </a:pPr>
                      <a:r>
                        <a:rPr lang="en-US" sz="1200"/>
                        <a:t>6</a:t>
                      </a:r>
                      <a:endParaRPr lang="en-US" sz="1200"/>
                    </a:p>
                  </a:txBody>
                  <a:tcPr/>
                </a:tc>
                <a:tc>
                  <a:txBody>
                    <a:bodyPr/>
                    <a:lstStyle/>
                    <a:p>
                      <a:pPr algn="ctr">
                        <a:buNone/>
                      </a:pPr>
                      <a:r>
                        <a:rPr lang="en-US" sz="1200"/>
                        <a:t>B002S4SW6K</a:t>
                      </a:r>
                      <a:endParaRPr lang="en-US" sz="1200"/>
                    </a:p>
                  </a:txBody>
                  <a:tcPr/>
                </a:tc>
                <a:tc>
                  <a:txBody>
                    <a:bodyPr/>
                    <a:lstStyle/>
                    <a:p>
                      <a:pPr algn="ctr">
                        <a:buNone/>
                      </a:pPr>
                      <a:r>
                        <a:rPr lang="en-US" sz="1200"/>
                        <a:t>we have a b b and use this comforter in one of...</a:t>
                      </a:r>
                      <a:endParaRPr lang="en-US" sz="1200"/>
                    </a:p>
                  </a:txBody>
                  <a:tcPr/>
                </a:tc>
                <a:tc>
                  <a:txBody>
                    <a:bodyPr/>
                    <a:lstStyle/>
                    <a:p>
                      <a:pPr algn="ctr">
                        <a:buNone/>
                      </a:pPr>
                      <a:r>
                        <a:rPr lang="en-US" sz="1200"/>
                        <a:t>royal hotel</a:t>
                      </a:r>
                      <a:endParaRPr lang="en-US" sz="1200"/>
                    </a:p>
                  </a:txBody>
                  <a:tcPr/>
                </a:tc>
              </a:tr>
              <a:tr h="326184">
                <a:tc>
                  <a:txBody>
                    <a:bodyPr/>
                    <a:lstStyle/>
                    <a:p>
                      <a:pPr algn="ctr">
                        <a:buNone/>
                      </a:pPr>
                      <a:r>
                        <a:rPr lang="en-US" sz="1200"/>
                        <a:t>7</a:t>
                      </a:r>
                      <a:endParaRPr lang="en-US" sz="1200"/>
                    </a:p>
                  </a:txBody>
                  <a:tcPr/>
                </a:tc>
                <a:tc>
                  <a:txBody>
                    <a:bodyPr/>
                    <a:lstStyle/>
                    <a:p>
                      <a:pPr algn="ctr">
                        <a:buNone/>
                      </a:pPr>
                      <a:r>
                        <a:rPr lang="en-US" sz="1200"/>
                        <a:t>B00697QA48</a:t>
                      </a:r>
                      <a:endParaRPr lang="en-US" sz="1200"/>
                    </a:p>
                  </a:txBody>
                  <a:tcPr/>
                </a:tc>
                <a:tc>
                  <a:txBody>
                    <a:bodyPr/>
                    <a:lstStyle/>
                    <a:p>
                      <a:pPr algn="ctr">
                        <a:buNone/>
                      </a:pPr>
                      <a:r>
                        <a:rPr lang="en-US" sz="1200"/>
                        <a:t>so cute this was the perfect addition to the o...</a:t>
                      </a:r>
                      <a:endParaRPr lang="en-US" sz="1200"/>
                    </a:p>
                  </a:txBody>
                  <a:tcPr/>
                </a:tc>
                <a:tc>
                  <a:txBody>
                    <a:bodyPr/>
                    <a:lstStyle/>
                    <a:p>
                      <a:pPr algn="ctr">
                        <a:buNone/>
                      </a:pPr>
                      <a:r>
                        <a:rPr lang="en-US" sz="1200"/>
                        <a:t>kikkerland</a:t>
                      </a:r>
                      <a:endParaRPr lang="en-US" sz="1200"/>
                    </a:p>
                  </a:txBody>
                  <a:tcPr/>
                </a:tc>
              </a:tr>
              <a:tr h="326184">
                <a:tc>
                  <a:txBody>
                    <a:bodyPr/>
                    <a:lstStyle/>
                    <a:p>
                      <a:pPr algn="ctr">
                        <a:buNone/>
                      </a:pPr>
                      <a:r>
                        <a:rPr lang="en-US" sz="1200"/>
                        <a:t>8</a:t>
                      </a:r>
                      <a:endParaRPr lang="en-US" sz="1200"/>
                    </a:p>
                  </a:txBody>
                  <a:tcPr/>
                </a:tc>
                <a:tc>
                  <a:txBody>
                    <a:bodyPr/>
                    <a:lstStyle/>
                    <a:p>
                      <a:pPr algn="ctr">
                        <a:buNone/>
                      </a:pPr>
                      <a:r>
                        <a:rPr lang="en-US" sz="1200"/>
                        <a:t>B000X8VBWU</a:t>
                      </a:r>
                      <a:endParaRPr lang="en-US" sz="1200"/>
                    </a:p>
                  </a:txBody>
                  <a:tcPr/>
                </a:tc>
                <a:tc>
                  <a:txBody>
                    <a:bodyPr/>
                    <a:lstStyle/>
                    <a:p>
                      <a:pPr algn="ctr">
                        <a:buNone/>
                      </a:pPr>
                      <a:r>
                        <a:rPr lang="en-US" sz="1200"/>
                        <a:t>very easy to use i find it very easy to clean ...</a:t>
                      </a:r>
                      <a:endParaRPr lang="en-US" sz="1200"/>
                    </a:p>
                  </a:txBody>
                  <a:tcPr/>
                </a:tc>
                <a:tc>
                  <a:txBody>
                    <a:bodyPr/>
                    <a:lstStyle/>
                    <a:p>
                      <a:pPr algn="ctr">
                        <a:buNone/>
                      </a:pPr>
                      <a:r>
                        <a:rPr lang="en-US" sz="1200"/>
                        <a:t>sanyo ecj-hc55s cup</a:t>
                      </a:r>
                      <a:endParaRPr lang="en-US" sz="1200"/>
                    </a:p>
                  </a:txBody>
                  <a:tcPr/>
                </a:tc>
              </a:tr>
              <a:tr h="326184">
                <a:tc>
                  <a:txBody>
                    <a:bodyPr/>
                    <a:lstStyle/>
                    <a:p>
                      <a:pPr algn="ctr">
                        <a:buNone/>
                      </a:pPr>
                      <a:r>
                        <a:rPr lang="en-US" sz="1200"/>
                        <a:t>9</a:t>
                      </a:r>
                      <a:endParaRPr lang="en-US" sz="1200"/>
                    </a:p>
                  </a:txBody>
                  <a:tcPr/>
                </a:tc>
                <a:tc>
                  <a:txBody>
                    <a:bodyPr/>
                    <a:lstStyle/>
                    <a:p>
                      <a:pPr algn="ctr">
                        <a:buNone/>
                      </a:pPr>
                      <a:r>
                        <a:rPr lang="en-US" sz="1200"/>
                        <a:t>B000ND1WMO</a:t>
                      </a:r>
                      <a:endParaRPr lang="en-US" sz="1200"/>
                    </a:p>
                  </a:txBody>
                  <a:tcPr/>
                </a:tc>
                <a:tc>
                  <a:txBody>
                    <a:bodyPr/>
                    <a:lstStyle/>
                    <a:p>
                      <a:pPr algn="ctr">
                        <a:buNone/>
                      </a:pPr>
                      <a:r>
                        <a:rPr lang="en-US" sz="1200"/>
                        <a:t>these are great nonstick pans i use the larger...</a:t>
                      </a:r>
                      <a:endParaRPr lang="en-US" sz="1200"/>
                    </a:p>
                  </a:txBody>
                  <a:tcPr/>
                </a:tc>
                <a:tc>
                  <a:txBody>
                    <a:bodyPr/>
                    <a:lstStyle/>
                    <a:p>
                      <a:pPr algn="ctr">
                        <a:buNone/>
                      </a:pPr>
                      <a:r>
                        <a:rPr lang="en-US" sz="1200"/>
                        <a:t>pan set</a:t>
                      </a:r>
                      <a:endParaRPr lang="en-US" sz="1200"/>
                    </a:p>
                  </a:txBody>
                  <a:tcPr/>
                </a:tc>
              </a:tr>
              <a:tr h="326184">
                <a:tc>
                  <a:txBody>
                    <a:bodyPr/>
                    <a:lstStyle/>
                    <a:p>
                      <a:pPr algn="ctr">
                        <a:buNone/>
                      </a:pPr>
                      <a:r>
                        <a:rPr lang="en-US" sz="1200"/>
                        <a:t>10</a:t>
                      </a:r>
                      <a:endParaRPr lang="en-US" sz="1200"/>
                    </a:p>
                  </a:txBody>
                  <a:tcPr/>
                </a:tc>
                <a:tc>
                  <a:txBody>
                    <a:bodyPr/>
                    <a:lstStyle/>
                    <a:p>
                      <a:pPr algn="ctr">
                        <a:buNone/>
                      </a:pPr>
                      <a:r>
                        <a:rPr lang="en-US" sz="1200"/>
                        <a:t>B002AHDVYS</a:t>
                      </a:r>
                      <a:endParaRPr lang="en-US" sz="1200"/>
                    </a:p>
                  </a:txBody>
                  <a:tcPr/>
                </a:tc>
                <a:tc>
                  <a:txBody>
                    <a:bodyPr/>
                    <a:lstStyle/>
                    <a:p>
                      <a:pPr algn="ctr">
                        <a:buNone/>
                      </a:pPr>
                      <a:r>
                        <a:rPr lang="en-US" sz="1200"/>
                        <a:t>i have to say i always love scanning the spect...</a:t>
                      </a:r>
                      <a:endParaRPr lang="en-US" sz="1200"/>
                    </a:p>
                  </a:txBody>
                  <a:tcPr/>
                </a:tc>
                <a:tc>
                  <a:txBody>
                    <a:bodyPr/>
                    <a:lstStyle/>
                    <a:p>
                      <a:pPr algn="ctr">
                        <a:buNone/>
                      </a:pPr>
                      <a:r>
                        <a:rPr lang="en-US" sz="1200" dirty="0"/>
                        <a:t>vkp1055</a:t>
                      </a:r>
                      <a:endParaRPr lang="en-US" sz="1200" dirty="0"/>
                    </a:p>
                  </a:txBody>
                  <a:tcPr/>
                </a:tc>
              </a:tr>
            </a:tbl>
          </a:graphicData>
        </a:graphic>
      </p:graphicFrame>
      <p:sp>
        <p:nvSpPr>
          <p:cNvPr id="5" name="Text Box 4"/>
          <p:cNvSpPr txBox="1"/>
          <p:nvPr/>
        </p:nvSpPr>
        <p:spPr>
          <a:xfrm>
            <a:off x="838200" y="4839970"/>
            <a:ext cx="10515600" cy="1529715"/>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dirty="0">
                <a:latin typeface="Times New Roman" panose="02020603050405020304" charset="0"/>
                <a:cs typeface="Times New Roman" panose="02020603050405020304" charset="0"/>
              </a:rPr>
              <a:t>Mostly Utensils, Knives and Electric fans found to have Positive Reviews in Home &amp; Kitchen Category.</a:t>
            </a:r>
            <a:endParaRPr lang="en-US" dirty="0">
              <a:latin typeface="Times New Roman" panose="02020603050405020304" charset="0"/>
              <a:cs typeface="Times New Roman" panose="02020603050405020304" charset="0"/>
            </a:endParaRPr>
          </a:p>
          <a:p>
            <a:pPr marL="285750" indent="-285750">
              <a:lnSpc>
                <a:spcPct val="130000"/>
              </a:lnSpc>
              <a:buFont typeface="Arial" panose="020B0604020202020204" pitchFamily="34" charset="0"/>
              <a:buChar char="•"/>
            </a:pPr>
            <a:r>
              <a:rPr lang="en-US" dirty="0">
                <a:latin typeface="Times New Roman" panose="02020603050405020304" charset="0"/>
                <a:cs typeface="Times New Roman" panose="02020603050405020304" charset="0"/>
              </a:rPr>
              <a:t>Products like Chocolate Brownies also receive positive reviews than the products like Coffee and Organic snacks in Grocery and Gourmet food category.</a:t>
            </a:r>
            <a:endParaRPr lang="en-US" dirty="0">
              <a:latin typeface="Times New Roman" panose="02020603050405020304" charset="0"/>
              <a:cs typeface="Times New Roman" panose="02020603050405020304" charset="0"/>
            </a:endParaRPr>
          </a:p>
          <a:p>
            <a:pPr marL="285750" indent="-285750">
              <a:lnSpc>
                <a:spcPct val="130000"/>
              </a:lnSpc>
              <a:buFont typeface="Arial" panose="020B0604020202020204" pitchFamily="34" charset="0"/>
              <a:buChar char="•"/>
            </a:pPr>
            <a:r>
              <a:rPr lang="en-US" dirty="0">
                <a:latin typeface="Times New Roman" panose="02020603050405020304" charset="0"/>
                <a:cs typeface="Times New Roman" panose="02020603050405020304" charset="0"/>
              </a:rPr>
              <a:t>Vegetable cutters, cast iron utensils which receive most number of negative Reviews due to Quality reasons.</a:t>
            </a:r>
            <a:endParaRPr lang="en-US" dirty="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4238"/>
          </a:xfrm>
        </p:spPr>
        <p:txBody>
          <a:bodyPr>
            <a:normAutofit fontScale="90000"/>
          </a:bodyPr>
          <a:lstStyle/>
          <a:p>
            <a:pPr algn="ctr">
              <a:lnSpc>
                <a:spcPct val="120000"/>
              </a:lnSpc>
            </a:pPr>
            <a:r>
              <a:rPr lang="en-US" sz="2400" b="1" dirty="0">
                <a:solidFill>
                  <a:srgbClr val="002060"/>
                </a:solidFill>
                <a:latin typeface="+mn-lt"/>
                <a:cs typeface="Times New Roman" panose="02020603050405020304" charset="0"/>
              </a:rPr>
              <a:t>RELATIONSHIP BETWEEN HOME &amp; KITCHEN AND GROCERY AND GOURMET FOOD CATEGORIES</a:t>
            </a:r>
            <a:endParaRPr lang="en-US" sz="2400" b="1" dirty="0">
              <a:solidFill>
                <a:srgbClr val="002060"/>
              </a:solidFill>
              <a:latin typeface="+mn-lt"/>
              <a:cs typeface="Times New Roman" panose="02020603050405020304" charset="0"/>
            </a:endParaRPr>
          </a:p>
        </p:txBody>
      </p:sp>
      <p:graphicFrame>
        <p:nvGraphicFramePr>
          <p:cNvPr id="4" name="Content Placeholder 3"/>
          <p:cNvGraphicFramePr>
            <a:graphicFrameLocks noGrp="1"/>
          </p:cNvGraphicFramePr>
          <p:nvPr>
            <p:ph idx="1"/>
          </p:nvPr>
        </p:nvGraphicFramePr>
        <p:xfrm>
          <a:off x="636270" y="1162685"/>
          <a:ext cx="10942955" cy="4177030"/>
        </p:xfrm>
        <a:graphic>
          <a:graphicData uri="http://schemas.openxmlformats.org/drawingml/2006/table">
            <a:tbl>
              <a:tblPr firstRow="1" bandRow="1">
                <a:tableStyleId>{5C22544A-7EE6-4342-B048-85BDC9FD1C3A}</a:tableStyleId>
              </a:tblPr>
              <a:tblGrid>
                <a:gridCol w="1028065"/>
                <a:gridCol w="1953895"/>
                <a:gridCol w="1841500"/>
                <a:gridCol w="2346325"/>
                <a:gridCol w="1711960"/>
                <a:gridCol w="2061210"/>
              </a:tblGrid>
              <a:tr h="536575">
                <a:tc>
                  <a:txBody>
                    <a:bodyPr/>
                    <a:lstStyle/>
                    <a:p>
                      <a:pPr algn="ctr">
                        <a:buNone/>
                      </a:pPr>
                      <a:r>
                        <a:rPr lang="en-US" sz="1000">
                          <a:latin typeface="Times New Roman" panose="02020603050405020304" charset="0"/>
                          <a:cs typeface="Times New Roman" panose="02020603050405020304" charset="0"/>
                        </a:rPr>
                        <a:t>S.No</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Reviewer_ID</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Product_ID_Home &amp; Kitchen</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Product_ID_Grocery &amp; Gourmet Food</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Review_Time_Home &amp; Kitchen</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Review_Time_Grocery &amp; Gourmet Food</a:t>
                      </a:r>
                      <a:endParaRPr lang="en-US" sz="1000">
                        <a:latin typeface="Times New Roman" panose="02020603050405020304" charset="0"/>
                        <a:cs typeface="Times New Roman" panose="02020603050405020304" charset="0"/>
                      </a:endParaRPr>
                    </a:p>
                  </a:txBody>
                  <a:tcPr/>
                </a:tc>
              </a:tr>
              <a:tr h="349250">
                <a:tc>
                  <a:txBody>
                    <a:bodyPr/>
                    <a:lstStyle/>
                    <a:p>
                      <a:pPr algn="ctr">
                        <a:buNone/>
                      </a:pPr>
                      <a:r>
                        <a:rPr lang="en-US" sz="1000">
                          <a:latin typeface="Times New Roman" panose="02020603050405020304" charset="0"/>
                          <a:cs typeface="Times New Roman" panose="02020603050405020304" charset="0"/>
                        </a:rPr>
                        <a:t>1</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A3TB9HNQR54B5V</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B00004S9GX</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B000FEH8ME</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2000-10-23</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2010-05-14</a:t>
                      </a:r>
                      <a:endParaRPr lang="en-US" sz="1000">
                        <a:latin typeface="Times New Roman" panose="02020603050405020304" charset="0"/>
                        <a:cs typeface="Times New Roman" panose="02020603050405020304" charset="0"/>
                      </a:endParaRPr>
                    </a:p>
                  </a:txBody>
                  <a:tcPr/>
                </a:tc>
              </a:tr>
              <a:tr h="362585">
                <a:tc>
                  <a:txBody>
                    <a:bodyPr/>
                    <a:lstStyle/>
                    <a:p>
                      <a:pPr algn="ctr">
                        <a:buNone/>
                      </a:pPr>
                      <a:r>
                        <a:rPr lang="en-US" sz="1000">
                          <a:latin typeface="Times New Roman" panose="02020603050405020304" charset="0"/>
                          <a:cs typeface="Times New Roman" panose="02020603050405020304" charset="0"/>
                        </a:rPr>
                        <a:t>2</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A3TB9HNQR54B5V</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B00004S9GX</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dirty="0">
                          <a:latin typeface="Times New Roman" panose="02020603050405020304" charset="0"/>
                          <a:cs typeface="Times New Roman" panose="02020603050405020304" charset="0"/>
                        </a:rPr>
                        <a:t>B003JA5KBW</a:t>
                      </a:r>
                      <a:endParaRPr lang="en-US" sz="1000" dirty="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2000-10-23</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2011-05-12</a:t>
                      </a:r>
                      <a:endParaRPr lang="en-US" sz="1000">
                        <a:latin typeface="Times New Roman" panose="02020603050405020304" charset="0"/>
                        <a:cs typeface="Times New Roman" panose="02020603050405020304" charset="0"/>
                      </a:endParaRPr>
                    </a:p>
                  </a:txBody>
                  <a:tcPr/>
                </a:tc>
              </a:tr>
              <a:tr h="365125">
                <a:tc>
                  <a:txBody>
                    <a:bodyPr/>
                    <a:lstStyle/>
                    <a:p>
                      <a:pPr algn="ctr">
                        <a:buNone/>
                      </a:pPr>
                      <a:r>
                        <a:rPr lang="en-US" sz="1000">
                          <a:latin typeface="Times New Roman" panose="02020603050405020304" charset="0"/>
                          <a:cs typeface="Times New Roman" panose="02020603050405020304" charset="0"/>
                        </a:rPr>
                        <a:t>3</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A3TB9HNQR54B5V</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B00004S9GX</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B006MONQMC</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2000-10-23</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2012-04-30</a:t>
                      </a:r>
                      <a:endParaRPr lang="en-US" sz="1000">
                        <a:latin typeface="Times New Roman" panose="02020603050405020304" charset="0"/>
                        <a:cs typeface="Times New Roman" panose="02020603050405020304" charset="0"/>
                      </a:endParaRPr>
                    </a:p>
                  </a:txBody>
                  <a:tcPr/>
                </a:tc>
              </a:tr>
              <a:tr h="347980">
                <a:tc>
                  <a:txBody>
                    <a:bodyPr/>
                    <a:lstStyle/>
                    <a:p>
                      <a:pPr algn="ctr">
                        <a:buNone/>
                      </a:pPr>
                      <a:r>
                        <a:rPr lang="en-US" sz="1000">
                          <a:latin typeface="Times New Roman" panose="02020603050405020304" charset="0"/>
                          <a:cs typeface="Times New Roman" panose="02020603050405020304" charset="0"/>
                        </a:rPr>
                        <a:t>4</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A3TB9HNQR54B5V</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B00004S9GX</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B004K00DGC</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2000-10-23</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2013-01-23</a:t>
                      </a:r>
                      <a:endParaRPr lang="en-US" sz="1000">
                        <a:latin typeface="Times New Roman" panose="02020603050405020304" charset="0"/>
                        <a:cs typeface="Times New Roman" panose="02020603050405020304" charset="0"/>
                      </a:endParaRPr>
                    </a:p>
                  </a:txBody>
                  <a:tcPr/>
                </a:tc>
              </a:tr>
              <a:tr h="371475">
                <a:tc>
                  <a:txBody>
                    <a:bodyPr/>
                    <a:lstStyle/>
                    <a:p>
                      <a:pPr algn="ctr">
                        <a:buNone/>
                      </a:pPr>
                      <a:r>
                        <a:rPr lang="en-US" sz="1000">
                          <a:latin typeface="Times New Roman" panose="02020603050405020304" charset="0"/>
                          <a:cs typeface="Times New Roman" panose="02020603050405020304" charset="0"/>
                        </a:rPr>
                        <a:t>5</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A3TB9HNQR54B5V</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B00004S9GX</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B000FEH8ME</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2000-10-23</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2010-05-14</a:t>
                      </a:r>
                      <a:endParaRPr lang="en-US" sz="1000">
                        <a:latin typeface="Times New Roman" panose="02020603050405020304" charset="0"/>
                        <a:cs typeface="Times New Roman" panose="02020603050405020304" charset="0"/>
                      </a:endParaRPr>
                    </a:p>
                  </a:txBody>
                  <a:tcPr/>
                </a:tc>
              </a:tr>
              <a:tr h="365125">
                <a:tc>
                  <a:txBody>
                    <a:bodyPr/>
                    <a:lstStyle/>
                    <a:p>
                      <a:pPr algn="ctr">
                        <a:buNone/>
                      </a:pPr>
                      <a:r>
                        <a:rPr lang="en-US" sz="1000">
                          <a:latin typeface="Times New Roman" panose="02020603050405020304" charset="0"/>
                          <a:cs typeface="Times New Roman" panose="02020603050405020304" charset="0"/>
                        </a:rPr>
                        <a:t>6</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A3TB9HNQR54B5V</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B00004S9GX</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B003JA5KBW</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2000-10-23</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2011-05-12</a:t>
                      </a:r>
                      <a:endParaRPr lang="en-US" sz="1000">
                        <a:latin typeface="Times New Roman" panose="02020603050405020304" charset="0"/>
                        <a:cs typeface="Times New Roman" panose="02020603050405020304" charset="0"/>
                      </a:endParaRPr>
                    </a:p>
                  </a:txBody>
                  <a:tcPr/>
                </a:tc>
              </a:tr>
              <a:tr h="331470">
                <a:tc>
                  <a:txBody>
                    <a:bodyPr/>
                    <a:lstStyle/>
                    <a:p>
                      <a:pPr algn="ctr">
                        <a:buNone/>
                      </a:pPr>
                      <a:r>
                        <a:rPr lang="en-US" sz="1000">
                          <a:latin typeface="Times New Roman" panose="02020603050405020304" charset="0"/>
                          <a:cs typeface="Times New Roman" panose="02020603050405020304" charset="0"/>
                        </a:rPr>
                        <a:t>7</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A3TB9HNQR54B5V</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B00004S9GX</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B006MONQMC</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2000-10-23</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2012-04-30</a:t>
                      </a:r>
                      <a:endParaRPr lang="en-US" sz="1000">
                        <a:latin typeface="Times New Roman" panose="02020603050405020304" charset="0"/>
                        <a:cs typeface="Times New Roman" panose="02020603050405020304" charset="0"/>
                      </a:endParaRPr>
                    </a:p>
                  </a:txBody>
                  <a:tcPr/>
                </a:tc>
              </a:tr>
              <a:tr h="346710">
                <a:tc>
                  <a:txBody>
                    <a:bodyPr/>
                    <a:lstStyle/>
                    <a:p>
                      <a:pPr algn="ctr">
                        <a:buNone/>
                      </a:pPr>
                      <a:r>
                        <a:rPr lang="en-US" sz="1000">
                          <a:latin typeface="Times New Roman" panose="02020603050405020304" charset="0"/>
                          <a:cs typeface="Times New Roman" panose="02020603050405020304" charset="0"/>
                        </a:rPr>
                        <a:t>8</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A3TB9HNQR54B5V</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B00004S9GX</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B004K00DGC</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2000-10-23</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2013-01-23</a:t>
                      </a:r>
                      <a:endParaRPr lang="en-US" sz="1000">
                        <a:latin typeface="Times New Roman" panose="02020603050405020304" charset="0"/>
                        <a:cs typeface="Times New Roman" panose="02020603050405020304" charset="0"/>
                      </a:endParaRPr>
                    </a:p>
                  </a:txBody>
                  <a:tcPr/>
                </a:tc>
              </a:tr>
              <a:tr h="405130">
                <a:tc>
                  <a:txBody>
                    <a:bodyPr/>
                    <a:lstStyle/>
                    <a:p>
                      <a:pPr algn="ctr">
                        <a:buNone/>
                      </a:pPr>
                      <a:r>
                        <a:rPr lang="en-US" sz="1000">
                          <a:latin typeface="Times New Roman" panose="02020603050405020304" charset="0"/>
                          <a:cs typeface="Times New Roman" panose="02020603050405020304" charset="0"/>
                        </a:rPr>
                        <a:t>9</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A3TB9HNQR54B5V</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B008TV1OUW</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B000FEH8ME</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2013-06-01</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2010-05-14</a:t>
                      </a:r>
                      <a:endParaRPr lang="en-US" sz="1000">
                        <a:latin typeface="Times New Roman" panose="02020603050405020304" charset="0"/>
                        <a:cs typeface="Times New Roman" panose="02020603050405020304" charset="0"/>
                      </a:endParaRPr>
                    </a:p>
                  </a:txBody>
                  <a:tcPr/>
                </a:tc>
              </a:tr>
              <a:tr h="395605">
                <a:tc>
                  <a:txBody>
                    <a:bodyPr/>
                    <a:lstStyle/>
                    <a:p>
                      <a:pPr algn="ctr">
                        <a:buNone/>
                      </a:pPr>
                      <a:r>
                        <a:rPr lang="en-US" sz="1000">
                          <a:latin typeface="Times New Roman" panose="02020603050405020304" charset="0"/>
                          <a:cs typeface="Times New Roman" panose="02020603050405020304" charset="0"/>
                        </a:rPr>
                        <a:t>10</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A3TB9HNQR54B5V</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B008TV1OUW</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B003JA5KBW</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a:latin typeface="Times New Roman" panose="02020603050405020304" charset="0"/>
                          <a:cs typeface="Times New Roman" panose="02020603050405020304" charset="0"/>
                        </a:rPr>
                        <a:t>2013-06-01</a:t>
                      </a:r>
                      <a:endParaRPr lang="en-US" sz="1000">
                        <a:latin typeface="Times New Roman" panose="02020603050405020304" charset="0"/>
                        <a:cs typeface="Times New Roman" panose="02020603050405020304" charset="0"/>
                      </a:endParaRPr>
                    </a:p>
                  </a:txBody>
                  <a:tcPr/>
                </a:tc>
                <a:tc>
                  <a:txBody>
                    <a:bodyPr/>
                    <a:lstStyle/>
                    <a:p>
                      <a:pPr algn="ctr">
                        <a:buNone/>
                      </a:pPr>
                      <a:r>
                        <a:rPr lang="en-US" sz="1000" dirty="0">
                          <a:latin typeface="Times New Roman" panose="02020603050405020304" charset="0"/>
                          <a:cs typeface="Times New Roman" panose="02020603050405020304" charset="0"/>
                        </a:rPr>
                        <a:t>2011-05-12</a:t>
                      </a:r>
                      <a:endParaRPr lang="en-US" sz="1000" dirty="0">
                        <a:latin typeface="Times New Roman" panose="02020603050405020304" charset="0"/>
                        <a:cs typeface="Times New Roman" panose="02020603050405020304" charset="0"/>
                      </a:endParaRPr>
                    </a:p>
                  </a:txBody>
                  <a:tcPr/>
                </a:tc>
              </a:tr>
            </a:tbl>
          </a:graphicData>
        </a:graphic>
      </p:graphicFrame>
      <p:sp>
        <p:nvSpPr>
          <p:cNvPr id="5" name="Text Box 4"/>
          <p:cNvSpPr txBox="1"/>
          <p:nvPr/>
        </p:nvSpPr>
        <p:spPr>
          <a:xfrm>
            <a:off x="792480" y="5533390"/>
            <a:ext cx="10629900" cy="891540"/>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sz="2000" dirty="0">
                <a:latin typeface="Times New Roman" panose="02020603050405020304" charset="0"/>
                <a:cs typeface="Times New Roman" panose="02020603050405020304" charset="0"/>
              </a:rPr>
              <a:t>On consideration of whole dataset for both category 9% of Reviewers have reviewed items from both Home &amp; Kitchen and Grocery &amp; Gourmet food Categories.</a:t>
            </a: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rohan\Downloads\Sheet 7 (2).pngSheet 7 (2)"/>
          <p:cNvPicPr>
            <a:picLocks noGrp="1" noChangeAspect="1"/>
          </p:cNvPicPr>
          <p:nvPr>
            <p:ph idx="1"/>
          </p:nvPr>
        </p:nvPicPr>
        <p:blipFill>
          <a:blip r:embed="rId1"/>
          <a:srcRect t="8231"/>
          <a:stretch>
            <a:fillRect/>
          </a:stretch>
        </p:blipFill>
        <p:spPr>
          <a:xfrm>
            <a:off x="837565" y="1393190"/>
            <a:ext cx="10516235" cy="4070985"/>
          </a:xfrm>
          <a:prstGeom prst="rect">
            <a:avLst/>
          </a:prstGeom>
        </p:spPr>
      </p:pic>
      <p:sp>
        <p:nvSpPr>
          <p:cNvPr id="6" name="Text Box 5"/>
          <p:cNvSpPr txBox="1"/>
          <p:nvPr/>
        </p:nvSpPr>
        <p:spPr>
          <a:xfrm>
            <a:off x="838476" y="5659010"/>
            <a:ext cx="9818370" cy="119888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75000"/>
                  </a:schemeClr>
                </a:solidFill>
                <a:latin typeface="Times New Roman" panose="02020603050405020304" charset="0"/>
                <a:cs typeface="Times New Roman" panose="02020603050405020304" charset="0"/>
              </a:rPr>
              <a:t>Home &amp; Kitchen products have less reviews among the common Reviewers who reviewed products in both categories over the years.</a:t>
            </a:r>
            <a:endParaRPr lang="en-US" dirty="0">
              <a:solidFill>
                <a:schemeClr val="accent2">
                  <a:lumMod val="75000"/>
                </a:schemeClr>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dirty="0">
                <a:solidFill>
                  <a:schemeClr val="accent5">
                    <a:lumMod val="75000"/>
                  </a:schemeClr>
                </a:solidFill>
                <a:latin typeface="Times New Roman" panose="02020603050405020304" charset="0"/>
                <a:cs typeface="Times New Roman" panose="02020603050405020304" charset="0"/>
              </a:rPr>
              <a:t>And it shows Reviews were getting increased starting from the year 2004 for Grocery and Gourmet food</a:t>
            </a:r>
            <a:endParaRPr lang="en-US" dirty="0">
              <a:solidFill>
                <a:schemeClr val="accent5">
                  <a:lumMod val="75000"/>
                </a:schemeClr>
              </a:solidFill>
              <a:latin typeface="Times New Roman" panose="02020603050405020304" charset="0"/>
              <a:cs typeface="Times New Roman" panose="02020603050405020304" charset="0"/>
            </a:endParaRPr>
          </a:p>
        </p:txBody>
      </p:sp>
      <p:sp>
        <p:nvSpPr>
          <p:cNvPr id="5" name="Title 4"/>
          <p:cNvSpPr>
            <a:spLocks noGrp="1"/>
          </p:cNvSpPr>
          <p:nvPr>
            <p:ph type="title"/>
          </p:nvPr>
        </p:nvSpPr>
        <p:spPr>
          <a:xfrm>
            <a:off x="838200" y="365126"/>
            <a:ext cx="10515600" cy="310736"/>
          </a:xfrm>
        </p:spPr>
        <p:txBody>
          <a:bodyPr>
            <a:normAutofit fontScale="90000"/>
          </a:bodyPr>
          <a:lstStyle/>
          <a:p>
            <a:pPr algn="ctr">
              <a:lnSpc>
                <a:spcPct val="140000"/>
              </a:lnSpc>
            </a:pPr>
            <a:r>
              <a:rPr lang="en-US" sz="2800" b="1" dirty="0">
                <a:solidFill>
                  <a:srgbClr val="002060"/>
                </a:solidFill>
                <a:latin typeface="+mn-lt"/>
                <a:cs typeface="Times New Roman" panose="02020603050405020304" charset="0"/>
              </a:rPr>
              <a:t>REVIEW COUNT FOR </a:t>
            </a:r>
            <a:br>
              <a:rPr lang="en-US" sz="2800" b="1" dirty="0">
                <a:latin typeface="+mn-lt"/>
                <a:cs typeface="Times New Roman" panose="02020603050405020304" charset="0"/>
              </a:rPr>
            </a:br>
            <a:r>
              <a:rPr lang="en-US" sz="2800" b="1" dirty="0">
                <a:solidFill>
                  <a:schemeClr val="accent2">
                    <a:lumMod val="75000"/>
                  </a:schemeClr>
                </a:solidFill>
                <a:latin typeface="+mn-lt"/>
                <a:cs typeface="Times New Roman" panose="02020603050405020304" charset="0"/>
              </a:rPr>
              <a:t>HOME &amp; KITCHEN </a:t>
            </a:r>
            <a:r>
              <a:rPr lang="en-US" sz="2800" b="1" dirty="0">
                <a:solidFill>
                  <a:srgbClr val="002060"/>
                </a:solidFill>
                <a:latin typeface="+mn-lt"/>
                <a:cs typeface="Times New Roman" panose="02020603050405020304" charset="0"/>
              </a:rPr>
              <a:t>AND</a:t>
            </a:r>
            <a:r>
              <a:rPr lang="en-US" sz="2800" b="1" dirty="0">
                <a:solidFill>
                  <a:schemeClr val="tx1"/>
                </a:solidFill>
                <a:latin typeface="+mn-lt"/>
                <a:cs typeface="Times New Roman" panose="02020603050405020304" charset="0"/>
              </a:rPr>
              <a:t> </a:t>
            </a:r>
            <a:r>
              <a:rPr lang="en-US" sz="2800" b="1" dirty="0">
                <a:solidFill>
                  <a:schemeClr val="accent5">
                    <a:lumMod val="75000"/>
                  </a:schemeClr>
                </a:solidFill>
                <a:latin typeface="+mn-lt"/>
                <a:cs typeface="Times New Roman" panose="02020603050405020304" charset="0"/>
              </a:rPr>
              <a:t>GROCERY &amp; GOURMET FOOD</a:t>
            </a:r>
            <a:endParaRPr lang="en-US" sz="2800" b="1" dirty="0">
              <a:solidFill>
                <a:schemeClr val="accent5">
                  <a:lumMod val="75000"/>
                </a:schemeClr>
              </a:solidFill>
              <a:latin typeface="+mn-lt"/>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rohan\Downloads\Sheet 8 (1).pngSheet 8 (1)"/>
          <p:cNvPicPr>
            <a:picLocks noGrp="1" noChangeAspect="1"/>
          </p:cNvPicPr>
          <p:nvPr>
            <p:ph sz="half" idx="1"/>
          </p:nvPr>
        </p:nvPicPr>
        <p:blipFill>
          <a:blip r:embed="rId1"/>
          <a:srcRect t="11227"/>
          <a:stretch>
            <a:fillRect/>
          </a:stretch>
        </p:blipFill>
        <p:spPr>
          <a:xfrm>
            <a:off x="0" y="662940"/>
            <a:ext cx="5933440" cy="2324735"/>
          </a:xfrm>
          <a:prstGeom prst="rect">
            <a:avLst/>
          </a:prstGeom>
        </p:spPr>
      </p:pic>
      <p:pic>
        <p:nvPicPr>
          <p:cNvPr id="5" name="Content Placeholder 4" descr="C:\Users\rohan\Downloads\Sheet 9 (1).pngSheet 9 (1)"/>
          <p:cNvPicPr>
            <a:picLocks noGrp="1" noChangeAspect="1"/>
          </p:cNvPicPr>
          <p:nvPr>
            <p:ph sz="half" idx="2"/>
          </p:nvPr>
        </p:nvPicPr>
        <p:blipFill>
          <a:blip r:embed="rId2"/>
          <a:srcRect t="10451"/>
          <a:stretch>
            <a:fillRect/>
          </a:stretch>
        </p:blipFill>
        <p:spPr>
          <a:xfrm>
            <a:off x="6248400" y="642620"/>
            <a:ext cx="5933440" cy="2345055"/>
          </a:xfrm>
          <a:prstGeom prst="rect">
            <a:avLst/>
          </a:prstGeom>
        </p:spPr>
      </p:pic>
      <p:sp>
        <p:nvSpPr>
          <p:cNvPr id="8" name="Title 7"/>
          <p:cNvSpPr>
            <a:spLocks noGrp="1"/>
          </p:cNvSpPr>
          <p:nvPr>
            <p:ph type="title"/>
          </p:nvPr>
        </p:nvSpPr>
        <p:spPr>
          <a:xfrm>
            <a:off x="838200" y="71755"/>
            <a:ext cx="10515600" cy="474345"/>
          </a:xfrm>
        </p:spPr>
        <p:txBody>
          <a:bodyPr>
            <a:noAutofit/>
          </a:bodyPr>
          <a:lstStyle/>
          <a:p>
            <a:pPr algn="ctr">
              <a:lnSpc>
                <a:spcPct val="140000"/>
              </a:lnSpc>
            </a:pPr>
            <a:r>
              <a:rPr lang="en-US" sz="1600" b="1" dirty="0">
                <a:solidFill>
                  <a:srgbClr val="002060"/>
                </a:solidFill>
                <a:latin typeface="+mn-lt"/>
                <a:cs typeface="Times New Roman" panose="02020603050405020304" charset="0"/>
              </a:rPr>
              <a:t>TOP REVIEWERS AND PRODUCTS FOR  </a:t>
            </a:r>
            <a:r>
              <a:rPr lang="en-US" sz="1600" b="1" dirty="0">
                <a:solidFill>
                  <a:schemeClr val="accent2"/>
                </a:solidFill>
                <a:latin typeface="+mn-lt"/>
                <a:cs typeface="Times New Roman" panose="02020603050405020304" charset="0"/>
              </a:rPr>
              <a:t>HOME &amp; KITCHEN </a:t>
            </a:r>
            <a:r>
              <a:rPr lang="en-US" sz="1600" b="1" dirty="0">
                <a:solidFill>
                  <a:srgbClr val="002060"/>
                </a:solidFill>
                <a:latin typeface="+mn-lt"/>
                <a:cs typeface="Times New Roman" panose="02020603050405020304" charset="0"/>
              </a:rPr>
              <a:t>AND</a:t>
            </a:r>
            <a:r>
              <a:rPr lang="en-US" sz="1600" dirty="0">
                <a:solidFill>
                  <a:schemeClr val="tx1"/>
                </a:solidFill>
                <a:latin typeface="Times New Roman" panose="02020603050405020304" charset="0"/>
                <a:cs typeface="Times New Roman" panose="02020603050405020304" charset="0"/>
              </a:rPr>
              <a:t> </a:t>
            </a:r>
            <a:r>
              <a:rPr lang="en-US" sz="1600" b="1" dirty="0">
                <a:solidFill>
                  <a:schemeClr val="accent1">
                    <a:lumMod val="75000"/>
                  </a:schemeClr>
                </a:solidFill>
                <a:latin typeface="+mn-lt"/>
                <a:cs typeface="Times New Roman" panose="02020603050405020304" charset="0"/>
              </a:rPr>
              <a:t>GROCERY &amp; GOURMET FOOD </a:t>
            </a:r>
            <a:r>
              <a:rPr lang="en-US" sz="1600" b="1" dirty="0">
                <a:solidFill>
                  <a:srgbClr val="002060"/>
                </a:solidFill>
                <a:latin typeface="+mn-lt"/>
                <a:cs typeface="Times New Roman" panose="02020603050405020304" charset="0"/>
              </a:rPr>
              <a:t>BASED ON PRODUCT COUNT</a:t>
            </a:r>
            <a:endParaRPr lang="en-US" sz="1600" b="1" dirty="0">
              <a:solidFill>
                <a:srgbClr val="002060"/>
              </a:solidFill>
              <a:latin typeface="+mn-lt"/>
              <a:cs typeface="Times New Roman" panose="02020603050405020304" charset="0"/>
            </a:endParaRPr>
          </a:p>
        </p:txBody>
      </p:sp>
      <p:pic>
        <p:nvPicPr>
          <p:cNvPr id="2" name="Picture 1" descr="Sheet 10"/>
          <p:cNvPicPr>
            <a:picLocks noChangeAspect="1"/>
          </p:cNvPicPr>
          <p:nvPr/>
        </p:nvPicPr>
        <p:blipFill>
          <a:blip r:embed="rId3"/>
          <a:srcRect t="9741"/>
          <a:stretch>
            <a:fillRect/>
          </a:stretch>
        </p:blipFill>
        <p:spPr>
          <a:xfrm>
            <a:off x="0" y="3104515"/>
            <a:ext cx="6257925" cy="2541905"/>
          </a:xfrm>
          <a:prstGeom prst="rect">
            <a:avLst/>
          </a:prstGeom>
        </p:spPr>
      </p:pic>
      <p:pic>
        <p:nvPicPr>
          <p:cNvPr id="3" name="Picture 2" descr="Sheet 11"/>
          <p:cNvPicPr>
            <a:picLocks noChangeAspect="1"/>
          </p:cNvPicPr>
          <p:nvPr/>
        </p:nvPicPr>
        <p:blipFill>
          <a:blip r:embed="rId4"/>
          <a:srcRect t="7911"/>
          <a:stretch>
            <a:fillRect/>
          </a:stretch>
        </p:blipFill>
        <p:spPr>
          <a:xfrm>
            <a:off x="6278245" y="3104515"/>
            <a:ext cx="5913755" cy="2545080"/>
          </a:xfrm>
          <a:prstGeom prst="rect">
            <a:avLst/>
          </a:prstGeom>
        </p:spPr>
      </p:pic>
      <p:sp>
        <p:nvSpPr>
          <p:cNvPr id="6" name="Text Box 5"/>
          <p:cNvSpPr txBox="1"/>
          <p:nvPr/>
        </p:nvSpPr>
        <p:spPr>
          <a:xfrm>
            <a:off x="131445" y="5796915"/>
            <a:ext cx="6117590" cy="829945"/>
          </a:xfrm>
          <a:prstGeom prst="rect">
            <a:avLst/>
          </a:prstGeom>
          <a:noFill/>
        </p:spPr>
        <p:txBody>
          <a:bodyPr wrap="square" rtlCol="0">
            <a:spAutoFit/>
          </a:bodyPr>
          <a:p>
            <a:pPr marL="285750" indent="-285750">
              <a:lnSpc>
                <a:spcPct val="150000"/>
              </a:lnSpc>
              <a:buFont typeface="Arial" panose="020B0604020202020204" pitchFamily="34" charset="0"/>
              <a:buChar char="•"/>
            </a:pPr>
            <a:r>
              <a:rPr lang="en-US" sz="1600">
                <a:solidFill>
                  <a:schemeClr val="accent2">
                    <a:lumMod val="75000"/>
                  </a:schemeClr>
                </a:solidFill>
              </a:rPr>
              <a:t>Joanna Daneman Tops the chart based on product count.</a:t>
            </a:r>
            <a:endParaRPr lang="en-US" sz="1600">
              <a:solidFill>
                <a:schemeClr val="accent2">
                  <a:lumMod val="75000"/>
                </a:schemeClr>
              </a:solidFill>
            </a:endParaRPr>
          </a:p>
          <a:p>
            <a:pPr marL="285750" indent="-285750">
              <a:lnSpc>
                <a:spcPct val="150000"/>
              </a:lnSpc>
              <a:buFont typeface="Arial" panose="020B0604020202020204" pitchFamily="34" charset="0"/>
              <a:buChar char="•"/>
            </a:pPr>
            <a:r>
              <a:rPr lang="en-US" sz="1600">
                <a:solidFill>
                  <a:schemeClr val="accent2">
                    <a:lumMod val="75000"/>
                  </a:schemeClr>
                </a:solidFill>
              </a:rPr>
              <a:t>B000040C09 (Measuring Cup) is the top product with review count</a:t>
            </a:r>
            <a:endParaRPr lang="en-US" sz="1600">
              <a:solidFill>
                <a:schemeClr val="accent2">
                  <a:lumMod val="75000"/>
                </a:schemeClr>
              </a:solidFill>
            </a:endParaRPr>
          </a:p>
        </p:txBody>
      </p:sp>
      <p:sp>
        <p:nvSpPr>
          <p:cNvPr id="7" name="Text Box 6"/>
          <p:cNvSpPr txBox="1"/>
          <p:nvPr/>
        </p:nvSpPr>
        <p:spPr>
          <a:xfrm>
            <a:off x="6248400" y="5795010"/>
            <a:ext cx="5943600" cy="829945"/>
          </a:xfrm>
          <a:prstGeom prst="rect">
            <a:avLst/>
          </a:prstGeom>
          <a:noFill/>
        </p:spPr>
        <p:txBody>
          <a:bodyPr wrap="square" rtlCol="0">
            <a:spAutoFit/>
          </a:bodyPr>
          <a:p>
            <a:pPr marL="285750" indent="-285750">
              <a:lnSpc>
                <a:spcPct val="150000"/>
              </a:lnSpc>
              <a:buFont typeface="Arial" panose="020B0604020202020204" pitchFamily="34" charset="0"/>
              <a:buChar char="•"/>
            </a:pPr>
            <a:r>
              <a:rPr lang="en-US" sz="1600">
                <a:solidFill>
                  <a:schemeClr val="accent5">
                    <a:lumMod val="75000"/>
                  </a:schemeClr>
                </a:solidFill>
              </a:rPr>
              <a:t>C. Hill Tops the chart based on product count.</a:t>
            </a:r>
            <a:endParaRPr lang="en-US" sz="1600">
              <a:solidFill>
                <a:schemeClr val="accent5">
                  <a:lumMod val="75000"/>
                </a:schemeClr>
              </a:solidFill>
            </a:endParaRPr>
          </a:p>
          <a:p>
            <a:pPr marL="285750" indent="-285750">
              <a:lnSpc>
                <a:spcPct val="150000"/>
              </a:lnSpc>
              <a:buFont typeface="Arial" panose="020B0604020202020204" pitchFamily="34" charset="0"/>
              <a:buChar char="•"/>
            </a:pPr>
            <a:r>
              <a:rPr lang="en-US" sz="1600">
                <a:solidFill>
                  <a:schemeClr val="accent5">
                    <a:lumMod val="75000"/>
                  </a:schemeClr>
                </a:solidFill>
              </a:rPr>
              <a:t>B002IEVJRY (Coffee) is the top product with high review count</a:t>
            </a:r>
            <a:endParaRPr lang="en-US" sz="1600">
              <a:solidFill>
                <a:schemeClr val="accent5">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Group 230"/>
          <p:cNvGrpSpPr/>
          <p:nvPr/>
        </p:nvGrpSpPr>
        <p:grpSpPr>
          <a:xfrm>
            <a:off x="2082165" y="697865"/>
            <a:ext cx="8027035" cy="5605780"/>
            <a:chOff x="137678" y="1191645"/>
            <a:chExt cx="7687544" cy="5225432"/>
          </a:xfrm>
        </p:grpSpPr>
        <p:grpSp>
          <p:nvGrpSpPr>
            <p:cNvPr id="228" name="Group 227"/>
            <p:cNvGrpSpPr/>
            <p:nvPr/>
          </p:nvGrpSpPr>
          <p:grpSpPr>
            <a:xfrm>
              <a:off x="2236594" y="1479666"/>
              <a:ext cx="2326880" cy="4649438"/>
              <a:chOff x="2236594" y="1479666"/>
              <a:chExt cx="2326880" cy="4649438"/>
            </a:xfrm>
          </p:grpSpPr>
          <p:cxnSp>
            <p:nvCxnSpPr>
              <p:cNvPr id="54" name="Straight Connector 53"/>
              <p:cNvCxnSpPr/>
              <p:nvPr/>
            </p:nvCxnSpPr>
            <p:spPr>
              <a:xfrm>
                <a:off x="3519474" y="3804360"/>
                <a:ext cx="10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295241" y="1479666"/>
                <a:ext cx="846125" cy="603929"/>
                <a:chOff x="4409791" y="1479666"/>
                <a:chExt cx="846125" cy="603929"/>
              </a:xfrm>
            </p:grpSpPr>
            <p:cxnSp>
              <p:nvCxnSpPr>
                <p:cNvPr id="26" name="Straight Connector 25"/>
                <p:cNvCxnSpPr/>
                <p:nvPr/>
              </p:nvCxnSpPr>
              <p:spPr>
                <a:xfrm flipV="1">
                  <a:off x="4409791" y="1479666"/>
                  <a:ext cx="270125" cy="6039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679916" y="1479666"/>
                  <a:ext cx="57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2964372" y="2254564"/>
                <a:ext cx="972355" cy="156640"/>
                <a:chOff x="5078922" y="2254564"/>
                <a:chExt cx="972355" cy="156640"/>
              </a:xfrm>
            </p:grpSpPr>
            <p:cxnSp>
              <p:nvCxnSpPr>
                <p:cNvPr id="5" name="Straight Connector 4"/>
                <p:cNvCxnSpPr/>
                <p:nvPr/>
              </p:nvCxnSpPr>
              <p:spPr>
                <a:xfrm flipV="1">
                  <a:off x="5078922" y="2254564"/>
                  <a:ext cx="252331" cy="1566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331253" y="2254564"/>
                  <a:ext cx="72002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3494575" y="3029462"/>
                <a:ext cx="1046224" cy="210021"/>
                <a:chOff x="5609125" y="3029462"/>
                <a:chExt cx="1046224" cy="210021"/>
              </a:xfrm>
            </p:grpSpPr>
            <p:cxnSp>
              <p:nvCxnSpPr>
                <p:cNvPr id="28" name="Straight Connector 27"/>
                <p:cNvCxnSpPr>
                  <a:stCxn id="83" idx="2"/>
                </p:cNvCxnSpPr>
                <p:nvPr/>
              </p:nvCxnSpPr>
              <p:spPr>
                <a:xfrm flipV="1">
                  <a:off x="5609125" y="3029462"/>
                  <a:ext cx="326200" cy="2100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935325" y="3029462"/>
                  <a:ext cx="72002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3454910" y="4417219"/>
                <a:ext cx="786022" cy="162039"/>
                <a:chOff x="5569460" y="4417219"/>
                <a:chExt cx="786022" cy="162039"/>
              </a:xfrm>
            </p:grpSpPr>
            <p:cxnSp>
              <p:nvCxnSpPr>
                <p:cNvPr id="33" name="Straight Connector 32"/>
                <p:cNvCxnSpPr/>
                <p:nvPr/>
              </p:nvCxnSpPr>
              <p:spPr>
                <a:xfrm flipH="1" flipV="1">
                  <a:off x="5569460" y="4417219"/>
                  <a:ext cx="409561" cy="16203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979024" y="4579258"/>
                  <a:ext cx="3764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2964372" y="5098256"/>
                <a:ext cx="715109" cy="255901"/>
                <a:chOff x="5078922" y="5098256"/>
                <a:chExt cx="715109" cy="255901"/>
              </a:xfrm>
            </p:grpSpPr>
            <p:cxnSp>
              <p:nvCxnSpPr>
                <p:cNvPr id="32" name="Straight Connector 31"/>
                <p:cNvCxnSpPr/>
                <p:nvPr/>
              </p:nvCxnSpPr>
              <p:spPr>
                <a:xfrm flipH="1" flipV="1">
                  <a:off x="5078922" y="5098256"/>
                  <a:ext cx="277042" cy="25590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355964" y="5354156"/>
                  <a:ext cx="43806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2236594" y="5468871"/>
                <a:ext cx="867165" cy="660233"/>
                <a:chOff x="4351144" y="5468871"/>
                <a:chExt cx="867165" cy="660233"/>
              </a:xfrm>
            </p:grpSpPr>
            <p:cxnSp>
              <p:nvCxnSpPr>
                <p:cNvPr id="29" name="Straight Connector 28"/>
                <p:cNvCxnSpPr/>
                <p:nvPr/>
              </p:nvCxnSpPr>
              <p:spPr>
                <a:xfrm flipH="1" flipV="1">
                  <a:off x="4351144" y="5468871"/>
                  <a:ext cx="336710" cy="66013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687854" y="6129009"/>
                  <a:ext cx="530455" cy="9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26" name="Group 225"/>
            <p:cNvGrpSpPr/>
            <p:nvPr/>
          </p:nvGrpSpPr>
          <p:grpSpPr>
            <a:xfrm>
              <a:off x="3083836" y="1191645"/>
              <a:ext cx="4741386" cy="5225432"/>
              <a:chOff x="3083836" y="1191645"/>
              <a:chExt cx="4741386" cy="5225432"/>
            </a:xfrm>
          </p:grpSpPr>
          <p:grpSp>
            <p:nvGrpSpPr>
              <p:cNvPr id="14" name="Group 13"/>
              <p:cNvGrpSpPr/>
              <p:nvPr/>
            </p:nvGrpSpPr>
            <p:grpSpPr>
              <a:xfrm>
                <a:off x="3083836" y="1191645"/>
                <a:ext cx="3326954" cy="576042"/>
                <a:chOff x="3083836" y="1191645"/>
                <a:chExt cx="3326954" cy="576042"/>
              </a:xfrm>
            </p:grpSpPr>
            <p:grpSp>
              <p:nvGrpSpPr>
                <p:cNvPr id="61" name="Group 60"/>
                <p:cNvGrpSpPr/>
                <p:nvPr/>
              </p:nvGrpSpPr>
              <p:grpSpPr>
                <a:xfrm>
                  <a:off x="3083836" y="1191645"/>
                  <a:ext cx="3326954" cy="576042"/>
                  <a:chOff x="5412681" y="666750"/>
                  <a:chExt cx="3807519" cy="647700"/>
                </a:xfrm>
              </p:grpSpPr>
              <p:sp>
                <p:nvSpPr>
                  <p:cNvPr id="62" name="Rounded Rectangle 61"/>
                  <p:cNvSpPr/>
                  <p:nvPr/>
                </p:nvSpPr>
                <p:spPr>
                  <a:xfrm>
                    <a:off x="5412681" y="666750"/>
                    <a:ext cx="3807519" cy="647700"/>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IN">
                      <a:solidFill>
                        <a:prstClr val="white"/>
                      </a:solidFill>
                      <a:latin typeface="Calibri" panose="020F0502020204030204"/>
                    </a:endParaRPr>
                  </a:p>
                </p:txBody>
              </p:sp>
              <p:sp>
                <p:nvSpPr>
                  <p:cNvPr id="63" name="Oval 62"/>
                  <p:cNvSpPr/>
                  <p:nvPr/>
                </p:nvSpPr>
                <p:spPr>
                  <a:xfrm>
                    <a:off x="5446458"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IN">
                      <a:solidFill>
                        <a:prstClr val="white"/>
                      </a:solidFill>
                      <a:latin typeface="Calibri" panose="020F0502020204030204"/>
                    </a:endParaRPr>
                  </a:p>
                </p:txBody>
              </p:sp>
            </p:grpSp>
            <p:grpSp>
              <p:nvGrpSpPr>
                <p:cNvPr id="2" name="Group 1"/>
                <p:cNvGrpSpPr/>
                <p:nvPr/>
              </p:nvGrpSpPr>
              <p:grpSpPr>
                <a:xfrm>
                  <a:off x="3119304" y="1300341"/>
                  <a:ext cx="3082522" cy="314109"/>
                  <a:chOff x="3119304" y="1300341"/>
                  <a:chExt cx="3082522" cy="314109"/>
                </a:xfrm>
              </p:grpSpPr>
              <p:sp>
                <p:nvSpPr>
                  <p:cNvPr id="100" name="TextBox 99"/>
                  <p:cNvSpPr txBox="1"/>
                  <p:nvPr/>
                </p:nvSpPr>
                <p:spPr>
                  <a:xfrm>
                    <a:off x="3679482" y="1300341"/>
                    <a:ext cx="2522344" cy="276320"/>
                  </a:xfrm>
                  <a:prstGeom prst="rect">
                    <a:avLst/>
                  </a:prstGeom>
                  <a:noFill/>
                </p:spPr>
                <p:txBody>
                  <a:bodyPr wrap="square" rtlCol="0">
                    <a:spAutoFit/>
                  </a:bodyPr>
                  <a:lstStyle/>
                  <a:p>
                    <a:pPr defTabSz="914400"/>
                    <a:r>
                      <a:rPr lang="en-IN" sz="1600" dirty="0">
                        <a:solidFill>
                          <a:prstClr val="white"/>
                        </a:solidFill>
                        <a:latin typeface="Times New Roman" panose="02020603050405020304" charset="0"/>
                        <a:cs typeface="Times New Roman" panose="02020603050405020304" charset="0"/>
                      </a:rPr>
                      <a:t>INTRODUCTION</a:t>
                    </a:r>
                    <a:endParaRPr lang="en-IN" sz="1600" dirty="0">
                      <a:solidFill>
                        <a:prstClr val="white"/>
                      </a:solidFill>
                      <a:latin typeface="Times New Roman" panose="02020603050405020304" charset="0"/>
                      <a:cs typeface="Times New Roman" panose="02020603050405020304" charset="0"/>
                    </a:endParaRPr>
                  </a:p>
                </p:txBody>
              </p:sp>
              <p:sp>
                <p:nvSpPr>
                  <p:cNvPr id="13" name="TextBox 12"/>
                  <p:cNvSpPr txBox="1"/>
                  <p:nvPr/>
                </p:nvSpPr>
                <p:spPr>
                  <a:xfrm>
                    <a:off x="3119304" y="1316686"/>
                    <a:ext cx="469898" cy="297764"/>
                  </a:xfrm>
                  <a:prstGeom prst="rect">
                    <a:avLst/>
                  </a:prstGeom>
                  <a:noFill/>
                </p:spPr>
                <p:txBody>
                  <a:bodyPr wrap="square" rtlCol="0">
                    <a:spAutoFit/>
                  </a:bodyPr>
                  <a:lstStyle/>
                  <a:p>
                    <a:pPr algn="ctr" defTabSz="914400"/>
                    <a:r>
                      <a:rPr lang="en-IN" sz="1400" b="1" dirty="0">
                        <a:solidFill>
                          <a:prstClr val="black"/>
                        </a:solidFill>
                        <a:latin typeface="Arial" panose="020B0604020202020204" pitchFamily="34" charset="0"/>
                        <a:cs typeface="Arial" panose="020B0604020202020204" pitchFamily="34" charset="0"/>
                      </a:rPr>
                      <a:t>01</a:t>
                    </a:r>
                    <a:endParaRPr lang="en-IN" sz="1400" b="1" dirty="0">
                      <a:solidFill>
                        <a:prstClr val="black"/>
                      </a:solidFill>
                      <a:latin typeface="Arial" panose="020B0604020202020204" pitchFamily="34" charset="0"/>
                      <a:cs typeface="Arial" panose="020B0604020202020204" pitchFamily="34" charset="0"/>
                    </a:endParaRPr>
                  </a:p>
                </p:txBody>
              </p:sp>
            </p:grpSp>
          </p:grpSp>
          <p:grpSp>
            <p:nvGrpSpPr>
              <p:cNvPr id="17" name="Group 16"/>
              <p:cNvGrpSpPr/>
              <p:nvPr/>
            </p:nvGrpSpPr>
            <p:grpSpPr>
              <a:xfrm>
                <a:off x="3612899" y="1966543"/>
                <a:ext cx="3326954" cy="663311"/>
                <a:chOff x="3612899" y="1966543"/>
                <a:chExt cx="3326954" cy="663311"/>
              </a:xfrm>
            </p:grpSpPr>
            <p:grpSp>
              <p:nvGrpSpPr>
                <p:cNvPr id="64" name="Group 63"/>
                <p:cNvGrpSpPr/>
                <p:nvPr/>
              </p:nvGrpSpPr>
              <p:grpSpPr>
                <a:xfrm>
                  <a:off x="3612899" y="1966543"/>
                  <a:ext cx="3326954" cy="576042"/>
                  <a:chOff x="5412680" y="666750"/>
                  <a:chExt cx="3807518" cy="647700"/>
                </a:xfrm>
              </p:grpSpPr>
              <p:sp>
                <p:nvSpPr>
                  <p:cNvPr id="65" name="Rounded Rectangle 64"/>
                  <p:cNvSpPr/>
                  <p:nvPr/>
                </p:nvSpPr>
                <p:spPr>
                  <a:xfrm>
                    <a:off x="5412680" y="666750"/>
                    <a:ext cx="3807518" cy="647700"/>
                  </a:xfrm>
                  <a:prstGeom prst="roundRect">
                    <a:avLst>
                      <a:gd name="adj" fmla="val 50000"/>
                    </a:avLst>
                  </a:prstGeom>
                  <a:solidFill>
                    <a:srgbClr val="EC8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IN">
                      <a:solidFill>
                        <a:prstClr val="white"/>
                      </a:solidFill>
                      <a:latin typeface="Calibri" panose="020F0502020204030204"/>
                    </a:endParaRPr>
                  </a:p>
                </p:txBody>
              </p:sp>
              <p:sp>
                <p:nvSpPr>
                  <p:cNvPr id="66" name="Oval 65"/>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IN">
                      <a:solidFill>
                        <a:prstClr val="white"/>
                      </a:solidFill>
                      <a:latin typeface="Calibri" panose="020F0502020204030204"/>
                    </a:endParaRPr>
                  </a:p>
                </p:txBody>
              </p:sp>
            </p:grpSp>
            <p:grpSp>
              <p:nvGrpSpPr>
                <p:cNvPr id="15" name="Group 14"/>
                <p:cNvGrpSpPr/>
                <p:nvPr/>
              </p:nvGrpSpPr>
              <p:grpSpPr>
                <a:xfrm>
                  <a:off x="3634609" y="2075239"/>
                  <a:ext cx="3174993" cy="554615"/>
                  <a:chOff x="3634609" y="2075239"/>
                  <a:chExt cx="3174993" cy="554615"/>
                </a:xfrm>
              </p:grpSpPr>
              <p:sp>
                <p:nvSpPr>
                  <p:cNvPr id="99" name="TextBox 98"/>
                  <p:cNvSpPr txBox="1"/>
                  <p:nvPr/>
                </p:nvSpPr>
                <p:spPr>
                  <a:xfrm>
                    <a:off x="4180787" y="2075239"/>
                    <a:ext cx="2628815" cy="276786"/>
                  </a:xfrm>
                  <a:prstGeom prst="rect">
                    <a:avLst/>
                  </a:prstGeom>
                  <a:noFill/>
                </p:spPr>
                <p:txBody>
                  <a:bodyPr wrap="square" rtlCol="0">
                    <a:spAutoFit/>
                  </a:bodyPr>
                  <a:lstStyle/>
                  <a:p>
                    <a:pPr defTabSz="914400"/>
                    <a:r>
                      <a:rPr lang="en-US" sz="1600" dirty="0">
                        <a:solidFill>
                          <a:prstClr val="black"/>
                        </a:solidFill>
                        <a:latin typeface="Times New Roman" panose="02020603050405020304" charset="0"/>
                        <a:cs typeface="Times New Roman" panose="02020603050405020304" charset="0"/>
                      </a:rPr>
                      <a:t>PROBLEM STATEMENT</a:t>
                    </a:r>
                    <a:endParaRPr lang="en-US" sz="1600" dirty="0">
                      <a:solidFill>
                        <a:prstClr val="black"/>
                      </a:solidFill>
                      <a:latin typeface="Times New Roman" panose="02020603050405020304" charset="0"/>
                      <a:cs typeface="Times New Roman" panose="02020603050405020304" charset="0"/>
                    </a:endParaRPr>
                  </a:p>
                </p:txBody>
              </p:sp>
              <p:sp>
                <p:nvSpPr>
                  <p:cNvPr id="108" name="TextBox 107"/>
                  <p:cNvSpPr txBox="1"/>
                  <p:nvPr/>
                </p:nvSpPr>
                <p:spPr>
                  <a:xfrm>
                    <a:off x="3634609" y="2114114"/>
                    <a:ext cx="469898" cy="515740"/>
                  </a:xfrm>
                  <a:prstGeom prst="rect">
                    <a:avLst/>
                  </a:prstGeom>
                  <a:noFill/>
                </p:spPr>
                <p:txBody>
                  <a:bodyPr wrap="square" rtlCol="0">
                    <a:spAutoFit/>
                  </a:bodyPr>
                  <a:lstStyle/>
                  <a:p>
                    <a:pPr algn="ctr" defTabSz="914400"/>
                    <a:r>
                      <a:rPr lang="en-IN" sz="1400" b="1" dirty="0">
                        <a:solidFill>
                          <a:prstClr val="black"/>
                        </a:solidFill>
                        <a:latin typeface="Arial" panose="020B0604020202020204" pitchFamily="34" charset="0"/>
                        <a:cs typeface="Arial" panose="020B0604020202020204" pitchFamily="34" charset="0"/>
                      </a:rPr>
                      <a:t>02</a:t>
                    </a:r>
                    <a:endParaRPr lang="en-IN" sz="1400" b="1" dirty="0">
                      <a:solidFill>
                        <a:prstClr val="black"/>
                      </a:solidFill>
                      <a:latin typeface="Arial" panose="020B0604020202020204" pitchFamily="34" charset="0"/>
                      <a:cs typeface="Arial" panose="020B0604020202020204" pitchFamily="34" charset="0"/>
                    </a:endParaRPr>
                  </a:p>
                </p:txBody>
              </p:sp>
            </p:grpSp>
          </p:grpSp>
          <p:grpSp>
            <p:nvGrpSpPr>
              <p:cNvPr id="19" name="Group 18"/>
              <p:cNvGrpSpPr/>
              <p:nvPr/>
            </p:nvGrpSpPr>
            <p:grpSpPr>
              <a:xfrm>
                <a:off x="4174350" y="2741441"/>
                <a:ext cx="3326954" cy="576042"/>
                <a:chOff x="4174350" y="2741441"/>
                <a:chExt cx="3326954" cy="576042"/>
              </a:xfrm>
            </p:grpSpPr>
            <p:grpSp>
              <p:nvGrpSpPr>
                <p:cNvPr id="67" name="Group 66"/>
                <p:cNvGrpSpPr/>
                <p:nvPr/>
              </p:nvGrpSpPr>
              <p:grpSpPr>
                <a:xfrm>
                  <a:off x="4174350" y="2741441"/>
                  <a:ext cx="3326954" cy="576042"/>
                  <a:chOff x="5412681" y="666750"/>
                  <a:chExt cx="3807519" cy="647700"/>
                </a:xfrm>
              </p:grpSpPr>
              <p:sp>
                <p:nvSpPr>
                  <p:cNvPr id="68" name="Rounded Rectangle 67"/>
                  <p:cNvSpPr/>
                  <p:nvPr/>
                </p:nvSpPr>
                <p:spPr>
                  <a:xfrm>
                    <a:off x="5412681" y="666750"/>
                    <a:ext cx="3807519" cy="647700"/>
                  </a:xfrm>
                  <a:prstGeom prst="roundRect">
                    <a:avLst>
                      <a:gd name="adj" fmla="val 50000"/>
                    </a:avLst>
                  </a:prstGeom>
                  <a:solidFill>
                    <a:srgbClr val="D300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IN">
                      <a:solidFill>
                        <a:prstClr val="white"/>
                      </a:solidFill>
                      <a:latin typeface="Calibri" panose="020F0502020204030204"/>
                    </a:endParaRPr>
                  </a:p>
                </p:txBody>
              </p:sp>
              <p:sp>
                <p:nvSpPr>
                  <p:cNvPr id="69" name="Oval 68"/>
                  <p:cNvSpPr/>
                  <p:nvPr/>
                </p:nvSpPr>
                <p:spPr>
                  <a:xfrm>
                    <a:off x="546059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IN">
                      <a:solidFill>
                        <a:prstClr val="white"/>
                      </a:solidFill>
                      <a:latin typeface="Calibri" panose="020F0502020204030204"/>
                    </a:endParaRPr>
                  </a:p>
                </p:txBody>
              </p:sp>
            </p:grpSp>
            <p:grpSp>
              <p:nvGrpSpPr>
                <p:cNvPr id="18" name="Group 17"/>
                <p:cNvGrpSpPr/>
                <p:nvPr/>
              </p:nvGrpSpPr>
              <p:grpSpPr>
                <a:xfrm>
                  <a:off x="4210321" y="2741441"/>
                  <a:ext cx="2961572" cy="469840"/>
                  <a:chOff x="4210321" y="2741441"/>
                  <a:chExt cx="2961572" cy="469840"/>
                </a:xfrm>
              </p:grpSpPr>
              <p:sp>
                <p:nvSpPr>
                  <p:cNvPr id="98" name="TextBox 97"/>
                  <p:cNvSpPr txBox="1"/>
                  <p:nvPr/>
                </p:nvSpPr>
                <p:spPr>
                  <a:xfrm>
                    <a:off x="4737770" y="2741441"/>
                    <a:ext cx="2434123" cy="469840"/>
                  </a:xfrm>
                  <a:prstGeom prst="rect">
                    <a:avLst/>
                  </a:prstGeom>
                  <a:noFill/>
                </p:spPr>
                <p:txBody>
                  <a:bodyPr wrap="square" rtlCol="0">
                    <a:spAutoFit/>
                  </a:bodyPr>
                  <a:lstStyle/>
                  <a:p>
                    <a:pPr defTabSz="914400"/>
                    <a:r>
                      <a:rPr lang="en-US" sz="1600" dirty="0">
                        <a:solidFill>
                          <a:prstClr val="white"/>
                        </a:solidFill>
                        <a:latin typeface="Times New Roman" panose="02020603050405020304" charset="0"/>
                        <a:cs typeface="Times New Roman" panose="02020603050405020304" charset="0"/>
                      </a:rPr>
                      <a:t>DESCRIPTION OF THE DATASET</a:t>
                    </a:r>
                    <a:endParaRPr lang="en-US" sz="1600" dirty="0">
                      <a:solidFill>
                        <a:prstClr val="white"/>
                      </a:solidFill>
                      <a:latin typeface="Times New Roman" panose="02020603050405020304" charset="0"/>
                      <a:cs typeface="Times New Roman" panose="02020603050405020304" charset="0"/>
                    </a:endParaRPr>
                  </a:p>
                </p:txBody>
              </p:sp>
              <p:sp>
                <p:nvSpPr>
                  <p:cNvPr id="109" name="TextBox 108"/>
                  <p:cNvSpPr txBox="1"/>
                  <p:nvPr/>
                </p:nvSpPr>
                <p:spPr>
                  <a:xfrm>
                    <a:off x="4210321" y="2882971"/>
                    <a:ext cx="469898" cy="317247"/>
                  </a:xfrm>
                  <a:prstGeom prst="rect">
                    <a:avLst/>
                  </a:prstGeom>
                  <a:noFill/>
                </p:spPr>
                <p:txBody>
                  <a:bodyPr wrap="square" rtlCol="0">
                    <a:spAutoFit/>
                  </a:bodyPr>
                  <a:lstStyle/>
                  <a:p>
                    <a:pPr algn="ctr" defTabSz="914400"/>
                    <a:r>
                      <a:rPr lang="en-IN" sz="1400" b="1" dirty="0">
                        <a:solidFill>
                          <a:prstClr val="black"/>
                        </a:solidFill>
                        <a:latin typeface="Arial" panose="020B0604020202020204" pitchFamily="34" charset="0"/>
                        <a:cs typeface="Arial" panose="020B0604020202020204" pitchFamily="34" charset="0"/>
                      </a:rPr>
                      <a:t>03</a:t>
                    </a:r>
                    <a:endParaRPr lang="en-IN" sz="1400" b="1" dirty="0">
                      <a:solidFill>
                        <a:prstClr val="black"/>
                      </a:solidFill>
                      <a:latin typeface="Arial" panose="020B0604020202020204" pitchFamily="34" charset="0"/>
                      <a:cs typeface="Arial" panose="020B0604020202020204" pitchFamily="34" charset="0"/>
                    </a:endParaRPr>
                  </a:p>
                </p:txBody>
              </p:sp>
            </p:grpSp>
          </p:grpSp>
          <p:grpSp>
            <p:nvGrpSpPr>
              <p:cNvPr id="21" name="Group 20"/>
              <p:cNvGrpSpPr/>
              <p:nvPr/>
            </p:nvGrpSpPr>
            <p:grpSpPr>
              <a:xfrm>
                <a:off x="4498268" y="3511224"/>
                <a:ext cx="3326954" cy="581157"/>
                <a:chOff x="4498268" y="3511224"/>
                <a:chExt cx="3326954" cy="581157"/>
              </a:xfrm>
            </p:grpSpPr>
            <p:grpSp>
              <p:nvGrpSpPr>
                <p:cNvPr id="35" name="Group 34"/>
                <p:cNvGrpSpPr/>
                <p:nvPr/>
              </p:nvGrpSpPr>
              <p:grpSpPr>
                <a:xfrm>
                  <a:off x="4498268" y="3516339"/>
                  <a:ext cx="3326954" cy="576042"/>
                  <a:chOff x="5412681" y="666750"/>
                  <a:chExt cx="3807519" cy="647700"/>
                </a:xfrm>
              </p:grpSpPr>
              <p:sp>
                <p:nvSpPr>
                  <p:cNvPr id="36" name="Rounded Rectangle 35"/>
                  <p:cNvSpPr/>
                  <p:nvPr/>
                </p:nvSpPr>
                <p:spPr>
                  <a:xfrm>
                    <a:off x="5412681" y="666750"/>
                    <a:ext cx="3807519" cy="647700"/>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IN">
                      <a:solidFill>
                        <a:prstClr val="white"/>
                      </a:solidFill>
                      <a:latin typeface="Calibri" panose="020F0502020204030204"/>
                    </a:endParaRPr>
                  </a:p>
                </p:txBody>
              </p:sp>
              <p:sp>
                <p:nvSpPr>
                  <p:cNvPr id="37" name="Oval 36"/>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IN">
                      <a:solidFill>
                        <a:prstClr val="white"/>
                      </a:solidFill>
                      <a:latin typeface="Calibri" panose="020F0502020204030204"/>
                    </a:endParaRPr>
                  </a:p>
                </p:txBody>
              </p:sp>
            </p:grpSp>
            <p:grpSp>
              <p:nvGrpSpPr>
                <p:cNvPr id="20" name="Group 19"/>
                <p:cNvGrpSpPr/>
                <p:nvPr/>
              </p:nvGrpSpPr>
              <p:grpSpPr>
                <a:xfrm>
                  <a:off x="4531142" y="3511224"/>
                  <a:ext cx="3219772" cy="475991"/>
                  <a:chOff x="4531142" y="3511224"/>
                  <a:chExt cx="3219772" cy="475991"/>
                </a:xfrm>
              </p:grpSpPr>
              <p:sp>
                <p:nvSpPr>
                  <p:cNvPr id="102" name="TextBox 101"/>
                  <p:cNvSpPr txBox="1"/>
                  <p:nvPr/>
                </p:nvSpPr>
                <p:spPr>
                  <a:xfrm>
                    <a:off x="5073733" y="3511224"/>
                    <a:ext cx="2677181" cy="469840"/>
                  </a:xfrm>
                  <a:prstGeom prst="rect">
                    <a:avLst/>
                  </a:prstGeom>
                  <a:noFill/>
                </p:spPr>
                <p:txBody>
                  <a:bodyPr wrap="square" rtlCol="0">
                    <a:spAutoFit/>
                  </a:bodyPr>
                  <a:lstStyle/>
                  <a:p>
                    <a:pPr defTabSz="914400"/>
                    <a:r>
                      <a:rPr lang="en-US" sz="1600" dirty="0">
                        <a:solidFill>
                          <a:prstClr val="white"/>
                        </a:solidFill>
                        <a:latin typeface="Times New Roman" panose="02020603050405020304" charset="0"/>
                        <a:cs typeface="Times New Roman" panose="02020603050405020304" charset="0"/>
                      </a:rPr>
                      <a:t>EXPLORATORY DATA ANALYSIS</a:t>
                    </a:r>
                    <a:endParaRPr lang="en-US" sz="1600" dirty="0">
                      <a:solidFill>
                        <a:prstClr val="white"/>
                      </a:solidFill>
                      <a:latin typeface="Times New Roman" panose="02020603050405020304" charset="0"/>
                      <a:cs typeface="Times New Roman" panose="02020603050405020304" charset="0"/>
                    </a:endParaRPr>
                  </a:p>
                </p:txBody>
              </p:sp>
              <p:sp>
                <p:nvSpPr>
                  <p:cNvPr id="110" name="TextBox 109"/>
                  <p:cNvSpPr txBox="1"/>
                  <p:nvPr/>
                </p:nvSpPr>
                <p:spPr>
                  <a:xfrm>
                    <a:off x="4531142" y="3669968"/>
                    <a:ext cx="469898" cy="317247"/>
                  </a:xfrm>
                  <a:prstGeom prst="rect">
                    <a:avLst/>
                  </a:prstGeom>
                  <a:noFill/>
                </p:spPr>
                <p:txBody>
                  <a:bodyPr wrap="square" rtlCol="0">
                    <a:spAutoFit/>
                  </a:bodyPr>
                  <a:lstStyle/>
                  <a:p>
                    <a:pPr algn="ctr" defTabSz="914400"/>
                    <a:r>
                      <a:rPr lang="en-IN" sz="1400" b="1" dirty="0">
                        <a:solidFill>
                          <a:prstClr val="black"/>
                        </a:solidFill>
                        <a:latin typeface="Arial" panose="020B0604020202020204" pitchFamily="34" charset="0"/>
                        <a:cs typeface="Arial" panose="020B0604020202020204" pitchFamily="34" charset="0"/>
                      </a:rPr>
                      <a:t>04</a:t>
                    </a:r>
                    <a:endParaRPr lang="en-IN" sz="1400" b="1" dirty="0">
                      <a:solidFill>
                        <a:prstClr val="black"/>
                      </a:solidFill>
                      <a:latin typeface="Arial" panose="020B0604020202020204" pitchFamily="34" charset="0"/>
                      <a:cs typeface="Arial" panose="020B0604020202020204" pitchFamily="34" charset="0"/>
                    </a:endParaRPr>
                  </a:p>
                </p:txBody>
              </p:sp>
            </p:grpSp>
          </p:grpSp>
          <p:grpSp>
            <p:nvGrpSpPr>
              <p:cNvPr id="24" name="Group 23"/>
              <p:cNvGrpSpPr/>
              <p:nvPr/>
            </p:nvGrpSpPr>
            <p:grpSpPr>
              <a:xfrm>
                <a:off x="4174350" y="4291237"/>
                <a:ext cx="3326954" cy="657321"/>
                <a:chOff x="4174350" y="4291237"/>
                <a:chExt cx="3326954" cy="657321"/>
              </a:xfrm>
            </p:grpSpPr>
            <p:grpSp>
              <p:nvGrpSpPr>
                <p:cNvPr id="38" name="Group 37"/>
                <p:cNvGrpSpPr/>
                <p:nvPr/>
              </p:nvGrpSpPr>
              <p:grpSpPr>
                <a:xfrm>
                  <a:off x="4174350" y="4291237"/>
                  <a:ext cx="3326954" cy="576042"/>
                  <a:chOff x="5412681" y="666750"/>
                  <a:chExt cx="3807519" cy="647700"/>
                </a:xfrm>
              </p:grpSpPr>
              <p:sp>
                <p:nvSpPr>
                  <p:cNvPr id="39" name="Rounded Rectangle 38"/>
                  <p:cNvSpPr/>
                  <p:nvPr/>
                </p:nvSpPr>
                <p:spPr>
                  <a:xfrm>
                    <a:off x="5412681" y="666750"/>
                    <a:ext cx="3807519" cy="647700"/>
                  </a:xfrm>
                  <a:prstGeom prst="roundRect">
                    <a:avLst>
                      <a:gd name="adj" fmla="val 50000"/>
                    </a:avLst>
                  </a:prstGeom>
                  <a:solidFill>
                    <a:srgbClr val="EC8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IN">
                      <a:solidFill>
                        <a:prstClr val="white"/>
                      </a:solidFill>
                      <a:latin typeface="Calibri" panose="020F0502020204030204"/>
                    </a:endParaRPr>
                  </a:p>
                </p:txBody>
              </p:sp>
              <p:sp>
                <p:nvSpPr>
                  <p:cNvPr id="40" name="Oval 39"/>
                  <p:cNvSpPr/>
                  <p:nvPr/>
                </p:nvSpPr>
                <p:spPr>
                  <a:xfrm>
                    <a:off x="546766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IN">
                      <a:solidFill>
                        <a:prstClr val="white"/>
                      </a:solidFill>
                      <a:latin typeface="Calibri" panose="020F0502020204030204"/>
                    </a:endParaRPr>
                  </a:p>
                </p:txBody>
              </p:sp>
            </p:grpSp>
            <p:grpSp>
              <p:nvGrpSpPr>
                <p:cNvPr id="22" name="Group 21"/>
                <p:cNvGrpSpPr/>
                <p:nvPr/>
              </p:nvGrpSpPr>
              <p:grpSpPr>
                <a:xfrm>
                  <a:off x="4213302" y="4395979"/>
                  <a:ext cx="3078473" cy="552579"/>
                  <a:chOff x="4213302" y="4395979"/>
                  <a:chExt cx="3078473" cy="552579"/>
                </a:xfrm>
              </p:grpSpPr>
              <p:sp>
                <p:nvSpPr>
                  <p:cNvPr id="101" name="TextBox 100"/>
                  <p:cNvSpPr txBox="1"/>
                  <p:nvPr/>
                </p:nvSpPr>
                <p:spPr>
                  <a:xfrm>
                    <a:off x="4764187" y="4395979"/>
                    <a:ext cx="2527588" cy="275770"/>
                  </a:xfrm>
                  <a:prstGeom prst="rect">
                    <a:avLst/>
                  </a:prstGeom>
                  <a:noFill/>
                </p:spPr>
                <p:txBody>
                  <a:bodyPr wrap="square" rtlCol="0">
                    <a:spAutoFit/>
                  </a:bodyPr>
                  <a:lstStyle/>
                  <a:p>
                    <a:pPr defTabSz="914400"/>
                    <a:r>
                      <a:rPr lang="en-US" sz="1600" dirty="0">
                        <a:solidFill>
                          <a:prstClr val="black"/>
                        </a:solidFill>
                        <a:latin typeface="Times New Roman" panose="02020603050405020304" charset="0"/>
                        <a:cs typeface="Times New Roman" panose="02020603050405020304" charset="0"/>
                      </a:rPr>
                      <a:t>SENTIMENT ANALYSIS</a:t>
                    </a:r>
                    <a:endParaRPr lang="en-US" sz="1600" dirty="0">
                      <a:solidFill>
                        <a:prstClr val="black"/>
                      </a:solidFill>
                      <a:latin typeface="Times New Roman" panose="02020603050405020304" charset="0"/>
                      <a:cs typeface="Times New Roman" panose="02020603050405020304" charset="0"/>
                    </a:endParaRPr>
                  </a:p>
                </p:txBody>
              </p:sp>
              <p:sp>
                <p:nvSpPr>
                  <p:cNvPr id="111" name="TextBox 110"/>
                  <p:cNvSpPr txBox="1"/>
                  <p:nvPr/>
                </p:nvSpPr>
                <p:spPr>
                  <a:xfrm>
                    <a:off x="4213302" y="4418848"/>
                    <a:ext cx="469898" cy="529710"/>
                  </a:xfrm>
                  <a:prstGeom prst="rect">
                    <a:avLst/>
                  </a:prstGeom>
                  <a:noFill/>
                </p:spPr>
                <p:txBody>
                  <a:bodyPr wrap="square" rtlCol="0">
                    <a:spAutoFit/>
                  </a:bodyPr>
                  <a:lstStyle/>
                  <a:p>
                    <a:pPr algn="ctr" defTabSz="914400"/>
                    <a:r>
                      <a:rPr lang="en-IN" sz="1400" b="1" dirty="0">
                        <a:solidFill>
                          <a:prstClr val="black"/>
                        </a:solidFill>
                        <a:latin typeface="Arial" panose="020B0604020202020204" pitchFamily="34" charset="0"/>
                        <a:cs typeface="Arial" panose="020B0604020202020204" pitchFamily="34" charset="0"/>
                      </a:rPr>
                      <a:t>05</a:t>
                    </a:r>
                    <a:endParaRPr lang="en-IN" sz="1400" b="1" dirty="0">
                      <a:solidFill>
                        <a:prstClr val="black"/>
                      </a:solidFill>
                      <a:latin typeface="Arial" panose="020B0604020202020204" pitchFamily="34" charset="0"/>
                      <a:cs typeface="Arial" panose="020B0604020202020204" pitchFamily="34" charset="0"/>
                    </a:endParaRPr>
                  </a:p>
                </p:txBody>
              </p:sp>
            </p:grpSp>
          </p:grpSp>
          <p:grpSp>
            <p:nvGrpSpPr>
              <p:cNvPr id="30" name="Group 29"/>
              <p:cNvGrpSpPr/>
              <p:nvPr/>
            </p:nvGrpSpPr>
            <p:grpSpPr>
              <a:xfrm>
                <a:off x="3612899" y="5066135"/>
                <a:ext cx="3326954" cy="671714"/>
                <a:chOff x="3612899" y="5066135"/>
                <a:chExt cx="3326954" cy="671714"/>
              </a:xfrm>
            </p:grpSpPr>
            <p:grpSp>
              <p:nvGrpSpPr>
                <p:cNvPr id="41" name="Group 40"/>
                <p:cNvGrpSpPr/>
                <p:nvPr/>
              </p:nvGrpSpPr>
              <p:grpSpPr>
                <a:xfrm>
                  <a:off x="3612899" y="5066135"/>
                  <a:ext cx="3326954" cy="576042"/>
                  <a:chOff x="5412681" y="666750"/>
                  <a:chExt cx="3807519" cy="647700"/>
                </a:xfrm>
              </p:grpSpPr>
              <p:sp>
                <p:nvSpPr>
                  <p:cNvPr id="43" name="Rounded Rectangle 42"/>
                  <p:cNvSpPr/>
                  <p:nvPr/>
                </p:nvSpPr>
                <p:spPr>
                  <a:xfrm>
                    <a:off x="5412681" y="666750"/>
                    <a:ext cx="3807519" cy="647700"/>
                  </a:xfrm>
                  <a:prstGeom prst="roundRect">
                    <a:avLst>
                      <a:gd name="adj" fmla="val 50000"/>
                    </a:avLst>
                  </a:prstGeom>
                  <a:solidFill>
                    <a:srgbClr val="D300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IN">
                      <a:solidFill>
                        <a:prstClr val="white"/>
                      </a:solidFill>
                      <a:latin typeface="Calibri" panose="020F0502020204030204"/>
                    </a:endParaRPr>
                  </a:p>
                </p:txBody>
              </p:sp>
              <p:sp>
                <p:nvSpPr>
                  <p:cNvPr id="44" name="Oval 43"/>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IN">
                      <a:solidFill>
                        <a:prstClr val="white"/>
                      </a:solidFill>
                      <a:latin typeface="Calibri" panose="020F0502020204030204"/>
                    </a:endParaRPr>
                  </a:p>
                </p:txBody>
              </p:sp>
            </p:grpSp>
            <p:grpSp>
              <p:nvGrpSpPr>
                <p:cNvPr id="25" name="Group 24"/>
                <p:cNvGrpSpPr/>
                <p:nvPr/>
              </p:nvGrpSpPr>
              <p:grpSpPr>
                <a:xfrm>
                  <a:off x="3646965" y="5183776"/>
                  <a:ext cx="3292888" cy="554073"/>
                  <a:chOff x="3646965" y="5183776"/>
                  <a:chExt cx="3292888" cy="554073"/>
                </a:xfrm>
              </p:grpSpPr>
              <p:sp>
                <p:nvSpPr>
                  <p:cNvPr id="96" name="TextBox 95"/>
                  <p:cNvSpPr txBox="1"/>
                  <p:nvPr/>
                </p:nvSpPr>
                <p:spPr>
                  <a:xfrm>
                    <a:off x="4124777" y="5183776"/>
                    <a:ext cx="2815076" cy="276516"/>
                  </a:xfrm>
                  <a:prstGeom prst="rect">
                    <a:avLst/>
                  </a:prstGeom>
                  <a:noFill/>
                </p:spPr>
                <p:txBody>
                  <a:bodyPr wrap="square" rtlCol="0">
                    <a:spAutoFit/>
                  </a:bodyPr>
                  <a:lstStyle/>
                  <a:p>
                    <a:pPr defTabSz="914400"/>
                    <a:r>
                      <a:rPr lang="en-US" sz="1600" dirty="0">
                        <a:solidFill>
                          <a:prstClr val="white"/>
                        </a:solidFill>
                        <a:latin typeface="Times New Roman" panose="02020603050405020304" charset="0"/>
                        <a:cs typeface="Times New Roman" panose="02020603050405020304" charset="0"/>
                      </a:rPr>
                      <a:t>SENTIMENT FORECASTING</a:t>
                    </a:r>
                    <a:endParaRPr lang="en-US" sz="1600" dirty="0">
                      <a:solidFill>
                        <a:prstClr val="white"/>
                      </a:solidFill>
                      <a:latin typeface="Times New Roman" panose="02020603050405020304" charset="0"/>
                      <a:cs typeface="Times New Roman" panose="02020603050405020304" charset="0"/>
                    </a:endParaRPr>
                  </a:p>
                </p:txBody>
              </p:sp>
              <p:sp>
                <p:nvSpPr>
                  <p:cNvPr id="112" name="TextBox 111"/>
                  <p:cNvSpPr txBox="1"/>
                  <p:nvPr/>
                </p:nvSpPr>
                <p:spPr>
                  <a:xfrm>
                    <a:off x="3646965" y="5218386"/>
                    <a:ext cx="469898" cy="519463"/>
                  </a:xfrm>
                  <a:prstGeom prst="rect">
                    <a:avLst/>
                  </a:prstGeom>
                  <a:noFill/>
                </p:spPr>
                <p:txBody>
                  <a:bodyPr wrap="square" rtlCol="0">
                    <a:spAutoFit/>
                  </a:bodyPr>
                  <a:lstStyle/>
                  <a:p>
                    <a:pPr algn="ctr" defTabSz="914400"/>
                    <a:r>
                      <a:rPr lang="en-IN" sz="1400" b="1" dirty="0">
                        <a:solidFill>
                          <a:prstClr val="black"/>
                        </a:solidFill>
                        <a:latin typeface="Arial" panose="020B0604020202020204" pitchFamily="34" charset="0"/>
                        <a:cs typeface="Arial" panose="020B0604020202020204" pitchFamily="34" charset="0"/>
                      </a:rPr>
                      <a:t>06</a:t>
                    </a:r>
                    <a:endParaRPr lang="en-IN" sz="1400" b="1" dirty="0">
                      <a:solidFill>
                        <a:prstClr val="black"/>
                      </a:solidFill>
                      <a:latin typeface="Arial" panose="020B0604020202020204" pitchFamily="34" charset="0"/>
                      <a:cs typeface="Arial" panose="020B0604020202020204" pitchFamily="34" charset="0"/>
                    </a:endParaRPr>
                  </a:p>
                </p:txBody>
              </p:sp>
            </p:grpSp>
          </p:grpSp>
          <p:grpSp>
            <p:nvGrpSpPr>
              <p:cNvPr id="225" name="Group 224"/>
              <p:cNvGrpSpPr/>
              <p:nvPr/>
            </p:nvGrpSpPr>
            <p:grpSpPr>
              <a:xfrm>
                <a:off x="3083836" y="5841035"/>
                <a:ext cx="3326954" cy="576042"/>
                <a:chOff x="3083836" y="5841035"/>
                <a:chExt cx="3326954" cy="576042"/>
              </a:xfrm>
            </p:grpSpPr>
            <p:grpSp>
              <p:nvGrpSpPr>
                <p:cNvPr id="45" name="Group 44"/>
                <p:cNvGrpSpPr/>
                <p:nvPr/>
              </p:nvGrpSpPr>
              <p:grpSpPr>
                <a:xfrm>
                  <a:off x="3083836" y="5841035"/>
                  <a:ext cx="3326954" cy="576042"/>
                  <a:chOff x="5412681" y="666750"/>
                  <a:chExt cx="3807519" cy="647700"/>
                </a:xfrm>
              </p:grpSpPr>
              <p:sp>
                <p:nvSpPr>
                  <p:cNvPr id="46" name="Rounded Rectangle 45"/>
                  <p:cNvSpPr/>
                  <p:nvPr/>
                </p:nvSpPr>
                <p:spPr>
                  <a:xfrm>
                    <a:off x="5412681" y="666750"/>
                    <a:ext cx="3807519" cy="647700"/>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IN">
                      <a:solidFill>
                        <a:prstClr val="white"/>
                      </a:solidFill>
                      <a:latin typeface="Calibri" panose="020F0502020204030204"/>
                    </a:endParaRPr>
                  </a:p>
                </p:txBody>
              </p:sp>
              <p:sp>
                <p:nvSpPr>
                  <p:cNvPr id="47" name="Oval 46"/>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IN">
                      <a:solidFill>
                        <a:prstClr val="white"/>
                      </a:solidFill>
                      <a:latin typeface="Calibri" panose="020F0502020204030204"/>
                    </a:endParaRPr>
                  </a:p>
                </p:txBody>
              </p:sp>
            </p:grpSp>
            <p:grpSp>
              <p:nvGrpSpPr>
                <p:cNvPr id="224" name="Group 223"/>
                <p:cNvGrpSpPr/>
                <p:nvPr/>
              </p:nvGrpSpPr>
              <p:grpSpPr>
                <a:xfrm>
                  <a:off x="3105933" y="5958674"/>
                  <a:ext cx="2189694" cy="305567"/>
                  <a:chOff x="3105933" y="5958674"/>
                  <a:chExt cx="2189694" cy="305567"/>
                </a:xfrm>
              </p:grpSpPr>
              <p:sp>
                <p:nvSpPr>
                  <p:cNvPr id="95" name="TextBox 94"/>
                  <p:cNvSpPr txBox="1"/>
                  <p:nvPr/>
                </p:nvSpPr>
                <p:spPr>
                  <a:xfrm>
                    <a:off x="3646965" y="5958674"/>
                    <a:ext cx="1648662" cy="287754"/>
                  </a:xfrm>
                  <a:prstGeom prst="rect">
                    <a:avLst/>
                  </a:prstGeom>
                  <a:noFill/>
                </p:spPr>
                <p:txBody>
                  <a:bodyPr wrap="square" rtlCol="0">
                    <a:spAutoFit/>
                  </a:bodyPr>
                  <a:lstStyle/>
                  <a:p>
                    <a:pPr defTabSz="914400"/>
                    <a:r>
                      <a:rPr lang="en-US" sz="1600" dirty="0">
                        <a:solidFill>
                          <a:prstClr val="white"/>
                        </a:solidFill>
                        <a:latin typeface="Times New Roman" panose="02020603050405020304" charset="0"/>
                        <a:cs typeface="Times New Roman" panose="02020603050405020304" charset="0"/>
                      </a:rPr>
                      <a:t>CONCLUSION</a:t>
                    </a:r>
                    <a:endParaRPr lang="en-US" sz="1600" dirty="0">
                      <a:solidFill>
                        <a:prstClr val="white"/>
                      </a:solidFill>
                      <a:latin typeface="Times New Roman" panose="02020603050405020304" charset="0"/>
                      <a:cs typeface="Times New Roman" panose="02020603050405020304" charset="0"/>
                    </a:endParaRPr>
                  </a:p>
                </p:txBody>
              </p:sp>
              <p:sp>
                <p:nvSpPr>
                  <p:cNvPr id="113" name="TextBox 112"/>
                  <p:cNvSpPr txBox="1"/>
                  <p:nvPr/>
                </p:nvSpPr>
                <p:spPr>
                  <a:xfrm>
                    <a:off x="3105933" y="5978346"/>
                    <a:ext cx="469898" cy="285895"/>
                  </a:xfrm>
                  <a:prstGeom prst="rect">
                    <a:avLst/>
                  </a:prstGeom>
                  <a:noFill/>
                </p:spPr>
                <p:txBody>
                  <a:bodyPr wrap="square" rtlCol="0">
                    <a:spAutoFit/>
                  </a:bodyPr>
                  <a:lstStyle/>
                  <a:p>
                    <a:pPr algn="ctr" defTabSz="914400"/>
                    <a:r>
                      <a:rPr lang="en-IN" sz="1400" b="1" dirty="0">
                        <a:solidFill>
                          <a:prstClr val="black"/>
                        </a:solidFill>
                        <a:latin typeface="Arial" panose="020B0604020202020204" pitchFamily="34" charset="0"/>
                        <a:cs typeface="Arial" panose="020B0604020202020204" pitchFamily="34" charset="0"/>
                      </a:rPr>
                      <a:t>07</a:t>
                    </a:r>
                    <a:endParaRPr lang="en-IN" sz="1400" b="1" dirty="0">
                      <a:solidFill>
                        <a:prstClr val="black"/>
                      </a:solidFill>
                      <a:latin typeface="Arial" panose="020B0604020202020204" pitchFamily="34" charset="0"/>
                      <a:cs typeface="Arial" panose="020B0604020202020204" pitchFamily="34" charset="0"/>
                    </a:endParaRPr>
                  </a:p>
                </p:txBody>
              </p:sp>
            </p:grpSp>
          </p:grpSp>
        </p:grpSp>
        <p:grpSp>
          <p:nvGrpSpPr>
            <p:cNvPr id="229" name="Group 228"/>
            <p:cNvGrpSpPr/>
            <p:nvPr/>
          </p:nvGrpSpPr>
          <p:grpSpPr>
            <a:xfrm>
              <a:off x="137678" y="2011521"/>
              <a:ext cx="3434092" cy="3495327"/>
              <a:chOff x="137678" y="2011521"/>
              <a:chExt cx="3434092" cy="3495327"/>
            </a:xfrm>
          </p:grpSpPr>
          <p:grpSp>
            <p:nvGrpSpPr>
              <p:cNvPr id="3" name="Group 2"/>
              <p:cNvGrpSpPr/>
              <p:nvPr/>
            </p:nvGrpSpPr>
            <p:grpSpPr>
              <a:xfrm>
                <a:off x="137678" y="2011521"/>
                <a:ext cx="3434092" cy="3495327"/>
                <a:chOff x="854529" y="1084930"/>
                <a:chExt cx="4501241" cy="4501242"/>
              </a:xfrm>
            </p:grpSpPr>
            <p:sp>
              <p:nvSpPr>
                <p:cNvPr id="158" name="Oval 157"/>
                <p:cNvSpPr/>
                <p:nvPr/>
              </p:nvSpPr>
              <p:spPr>
                <a:xfrm>
                  <a:off x="854529" y="1084930"/>
                  <a:ext cx="4501241" cy="45012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IN" dirty="0">
                    <a:solidFill>
                      <a:prstClr val="white"/>
                    </a:solidFill>
                    <a:latin typeface="Calibri" panose="020F0502020204030204"/>
                  </a:endParaRPr>
                </a:p>
              </p:txBody>
            </p:sp>
            <p:sp>
              <p:nvSpPr>
                <p:cNvPr id="90" name="Freeform 89"/>
                <p:cNvSpPr/>
                <p:nvPr/>
              </p:nvSpPr>
              <p:spPr>
                <a:xfrm>
                  <a:off x="3107595" y="1085054"/>
                  <a:ext cx="945675" cy="750238"/>
                </a:xfrm>
                <a:custGeom>
                  <a:avLst/>
                  <a:gdLst>
                    <a:gd name="connsiteX0" fmla="*/ 0 w 1101994"/>
                    <a:gd name="connsiteY0" fmla="*/ 0 h 874251"/>
                    <a:gd name="connsiteX1" fmla="*/ 265300 w 1101994"/>
                    <a:gd name="connsiteY1" fmla="*/ 13396 h 874251"/>
                    <a:gd name="connsiteX2" fmla="*/ 1018002 w 1101994"/>
                    <a:gd name="connsiteY2" fmla="*/ 205956 h 874251"/>
                    <a:gd name="connsiteX3" fmla="*/ 1101994 w 1101994"/>
                    <a:gd name="connsiteY3" fmla="*/ 246417 h 874251"/>
                    <a:gd name="connsiteX4" fmla="*/ 809230 w 1101994"/>
                    <a:gd name="connsiteY4" fmla="*/ 874251 h 874251"/>
                    <a:gd name="connsiteX5" fmla="*/ 748121 w 1101994"/>
                    <a:gd name="connsiteY5" fmla="*/ 844813 h 874251"/>
                    <a:gd name="connsiteX6" fmla="*/ 194410 w 1101994"/>
                    <a:gd name="connsiteY6" fmla="*/ 703160 h 874251"/>
                    <a:gd name="connsiteX7" fmla="*/ 0 w 1101994"/>
                    <a:gd name="connsiteY7" fmla="*/ 693343 h 874251"/>
                    <a:gd name="connsiteX8" fmla="*/ 0 w 1101994"/>
                    <a:gd name="connsiteY8" fmla="*/ 0 h 87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1994" h="874251">
                      <a:moveTo>
                        <a:pt x="0" y="0"/>
                      </a:moveTo>
                      <a:lnTo>
                        <a:pt x="265300" y="13396"/>
                      </a:lnTo>
                      <a:cubicBezTo>
                        <a:pt x="529797" y="40258"/>
                        <a:pt x="782675" y="106422"/>
                        <a:pt x="1018002" y="205956"/>
                      </a:cubicBezTo>
                      <a:lnTo>
                        <a:pt x="1101994" y="246417"/>
                      </a:lnTo>
                      <a:lnTo>
                        <a:pt x="809230" y="874251"/>
                      </a:lnTo>
                      <a:lnTo>
                        <a:pt x="748121" y="844813"/>
                      </a:lnTo>
                      <a:cubicBezTo>
                        <a:pt x="575008" y="771592"/>
                        <a:pt x="388983" y="722920"/>
                        <a:pt x="194410" y="703160"/>
                      </a:cubicBezTo>
                      <a:lnTo>
                        <a:pt x="0" y="693343"/>
                      </a:lnTo>
                      <a:lnTo>
                        <a:pt x="0" y="0"/>
                      </a:lnTo>
                      <a:close/>
                    </a:path>
                  </a:pathLst>
                </a:cu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a:endParaRPr lang="en-IN" dirty="0">
                    <a:solidFill>
                      <a:prstClr val="white"/>
                    </a:solidFill>
                    <a:latin typeface="Calibri" panose="020F0502020204030204"/>
                  </a:endParaRPr>
                </a:p>
              </p:txBody>
            </p:sp>
            <p:sp>
              <p:nvSpPr>
                <p:cNvPr id="89" name="Freeform 88"/>
                <p:cNvSpPr/>
                <p:nvPr/>
              </p:nvSpPr>
              <p:spPr>
                <a:xfrm>
                  <a:off x="3806441" y="1298639"/>
                  <a:ext cx="1045698" cy="993395"/>
                </a:xfrm>
                <a:custGeom>
                  <a:avLst/>
                  <a:gdLst>
                    <a:gd name="connsiteX0" fmla="*/ 292763 w 1218550"/>
                    <a:gd name="connsiteY0" fmla="*/ 0 h 1157601"/>
                    <a:gd name="connsiteX1" fmla="*/ 432894 w 1218550"/>
                    <a:gd name="connsiteY1" fmla="*/ 67505 h 1157601"/>
                    <a:gd name="connsiteX2" fmla="*/ 1206546 w 1218550"/>
                    <a:gd name="connsiteY2" fmla="*/ 705365 h 1157601"/>
                    <a:gd name="connsiteX3" fmla="*/ 1218550 w 1218550"/>
                    <a:gd name="connsiteY3" fmla="*/ 721417 h 1157601"/>
                    <a:gd name="connsiteX4" fmla="*/ 679908 w 1218550"/>
                    <a:gd name="connsiteY4" fmla="*/ 1157601 h 1157601"/>
                    <a:gd name="connsiteX5" fmla="*/ 671529 w 1218550"/>
                    <a:gd name="connsiteY5" fmla="*/ 1146396 h 1157601"/>
                    <a:gd name="connsiteX6" fmla="*/ 102406 w 1218550"/>
                    <a:gd name="connsiteY6" fmla="*/ 677165 h 1157601"/>
                    <a:gd name="connsiteX7" fmla="*/ 0 w 1218550"/>
                    <a:gd name="connsiteY7" fmla="*/ 627833 h 1157601"/>
                    <a:gd name="connsiteX8" fmla="*/ 292763 w 1218550"/>
                    <a:gd name="connsiteY8" fmla="*/ 0 h 115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550" h="1157601">
                      <a:moveTo>
                        <a:pt x="292763" y="0"/>
                      </a:moveTo>
                      <a:lnTo>
                        <a:pt x="432894" y="67505"/>
                      </a:lnTo>
                      <a:cubicBezTo>
                        <a:pt x="730184" y="229002"/>
                        <a:pt x="992755" y="446309"/>
                        <a:pt x="1206546" y="705365"/>
                      </a:cubicBezTo>
                      <a:lnTo>
                        <a:pt x="1218550" y="721417"/>
                      </a:lnTo>
                      <a:lnTo>
                        <a:pt x="679908" y="1157601"/>
                      </a:lnTo>
                      <a:lnTo>
                        <a:pt x="671529" y="1146396"/>
                      </a:lnTo>
                      <a:cubicBezTo>
                        <a:pt x="514257" y="955826"/>
                        <a:pt x="321101" y="795968"/>
                        <a:pt x="102406" y="677165"/>
                      </a:cubicBezTo>
                      <a:lnTo>
                        <a:pt x="0" y="627833"/>
                      </a:lnTo>
                      <a:lnTo>
                        <a:pt x="292763" y="0"/>
                      </a:lnTo>
                      <a:close/>
                    </a:path>
                  </a:pathLst>
                </a:custGeom>
                <a:solidFill>
                  <a:srgbClr val="EC810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a:endParaRPr lang="en-IN" dirty="0">
                    <a:solidFill>
                      <a:prstClr val="white"/>
                    </a:solidFill>
                    <a:latin typeface="Calibri" panose="020F0502020204030204"/>
                  </a:endParaRPr>
                </a:p>
              </p:txBody>
            </p:sp>
            <p:sp>
              <p:nvSpPr>
                <p:cNvPr id="83" name="Freeform 82"/>
                <p:cNvSpPr/>
                <p:nvPr/>
              </p:nvSpPr>
              <p:spPr>
                <a:xfrm>
                  <a:off x="4392833" y="1921640"/>
                  <a:ext cx="903142" cy="1039363"/>
                </a:xfrm>
                <a:custGeom>
                  <a:avLst/>
                  <a:gdLst>
                    <a:gd name="connsiteX0" fmla="*/ 538642 w 1052430"/>
                    <a:gd name="connsiteY0" fmla="*/ 0 h 1211168"/>
                    <a:gd name="connsiteX1" fmla="*/ 674202 w 1052430"/>
                    <a:gd name="connsiteY1" fmla="*/ 181282 h 1211168"/>
                    <a:gd name="connsiteX2" fmla="*/ 1004200 w 1052430"/>
                    <a:gd name="connsiteY2" fmla="*/ 867734 h 1211168"/>
                    <a:gd name="connsiteX3" fmla="*/ 1052430 w 1052430"/>
                    <a:gd name="connsiteY3" fmla="*/ 1055306 h 1211168"/>
                    <a:gd name="connsiteX4" fmla="*/ 377320 w 1052430"/>
                    <a:gd name="connsiteY4" fmla="*/ 1211168 h 1211168"/>
                    <a:gd name="connsiteX5" fmla="*/ 342028 w 1052430"/>
                    <a:gd name="connsiteY5" fmla="*/ 1073913 h 1211168"/>
                    <a:gd name="connsiteX6" fmla="*/ 99272 w 1052430"/>
                    <a:gd name="connsiteY6" fmla="*/ 568937 h 1211168"/>
                    <a:gd name="connsiteX7" fmla="*/ 0 w 1052430"/>
                    <a:gd name="connsiteY7" fmla="*/ 436183 h 1211168"/>
                    <a:gd name="connsiteX8" fmla="*/ 538642 w 1052430"/>
                    <a:gd name="connsiteY8" fmla="*/ 0 h 121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430" h="1211168">
                      <a:moveTo>
                        <a:pt x="538642" y="0"/>
                      </a:moveTo>
                      <a:lnTo>
                        <a:pt x="674202" y="181282"/>
                      </a:lnTo>
                      <a:cubicBezTo>
                        <a:pt x="815595" y="390571"/>
                        <a:pt x="927572" y="621365"/>
                        <a:pt x="1004200" y="867734"/>
                      </a:cubicBezTo>
                      <a:lnTo>
                        <a:pt x="1052430" y="1055306"/>
                      </a:lnTo>
                      <a:lnTo>
                        <a:pt x="377320" y="1211168"/>
                      </a:lnTo>
                      <a:lnTo>
                        <a:pt x="342028" y="1073913"/>
                      </a:lnTo>
                      <a:cubicBezTo>
                        <a:pt x="285658" y="892676"/>
                        <a:pt x="203285" y="722896"/>
                        <a:pt x="99272" y="568937"/>
                      </a:cubicBezTo>
                      <a:lnTo>
                        <a:pt x="0" y="436183"/>
                      </a:lnTo>
                      <a:lnTo>
                        <a:pt x="538642" y="0"/>
                      </a:lnTo>
                      <a:close/>
                    </a:path>
                  </a:pathLst>
                </a:custGeom>
                <a:solidFill>
                  <a:srgbClr val="D3000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a:endParaRPr lang="en-IN">
                    <a:solidFill>
                      <a:prstClr val="white"/>
                    </a:solidFill>
                    <a:latin typeface="Calibri" panose="020F0502020204030204"/>
                  </a:endParaRPr>
                </a:p>
              </p:txBody>
            </p:sp>
            <p:sp>
              <p:nvSpPr>
                <p:cNvPr id="77" name="Freeform 76"/>
                <p:cNvSpPr/>
                <p:nvPr/>
              </p:nvSpPr>
              <p:spPr>
                <a:xfrm>
                  <a:off x="4717848" y="2832728"/>
                  <a:ext cx="637922" cy="969078"/>
                </a:xfrm>
                <a:custGeom>
                  <a:avLst/>
                  <a:gdLst>
                    <a:gd name="connsiteX0" fmla="*/ 675110 w 743370"/>
                    <a:gd name="connsiteY0" fmla="*/ 0 h 1129265"/>
                    <a:gd name="connsiteX1" fmla="*/ 690087 w 743370"/>
                    <a:gd name="connsiteY1" fmla="*/ 58249 h 1129265"/>
                    <a:gd name="connsiteX2" fmla="*/ 743370 w 743370"/>
                    <a:gd name="connsiteY2" fmla="*/ 586803 h 1129265"/>
                    <a:gd name="connsiteX3" fmla="*/ 690087 w 743370"/>
                    <a:gd name="connsiteY3" fmla="*/ 1115357 h 1129265"/>
                    <a:gd name="connsiteX4" fmla="*/ 686511 w 743370"/>
                    <a:gd name="connsiteY4" fmla="*/ 1129265 h 1129265"/>
                    <a:gd name="connsiteX5" fmla="*/ 8387 w 743370"/>
                    <a:gd name="connsiteY5" fmla="*/ 985126 h 1129265"/>
                    <a:gd name="connsiteX6" fmla="*/ 10830 w 743370"/>
                    <a:gd name="connsiteY6" fmla="*/ 975625 h 1129265"/>
                    <a:gd name="connsiteX7" fmla="*/ 50027 w 743370"/>
                    <a:gd name="connsiteY7" fmla="*/ 586803 h 1129265"/>
                    <a:gd name="connsiteX8" fmla="*/ 10830 w 743370"/>
                    <a:gd name="connsiteY8" fmla="*/ 197981 h 1129265"/>
                    <a:gd name="connsiteX9" fmla="*/ 0 w 743370"/>
                    <a:gd name="connsiteY9" fmla="*/ 155862 h 1129265"/>
                    <a:gd name="connsiteX10" fmla="*/ 675110 w 743370"/>
                    <a:gd name="connsiteY10" fmla="*/ 0 h 1129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370" h="1129265">
                      <a:moveTo>
                        <a:pt x="675110" y="0"/>
                      </a:moveTo>
                      <a:lnTo>
                        <a:pt x="690087" y="58249"/>
                      </a:lnTo>
                      <a:cubicBezTo>
                        <a:pt x="725023" y="228977"/>
                        <a:pt x="743370" y="405747"/>
                        <a:pt x="743370" y="586803"/>
                      </a:cubicBezTo>
                      <a:cubicBezTo>
                        <a:pt x="743370" y="767859"/>
                        <a:pt x="725023" y="944630"/>
                        <a:pt x="690087" y="1115357"/>
                      </a:cubicBezTo>
                      <a:lnTo>
                        <a:pt x="686511" y="1129265"/>
                      </a:lnTo>
                      <a:lnTo>
                        <a:pt x="8387" y="985126"/>
                      </a:lnTo>
                      <a:lnTo>
                        <a:pt x="10830" y="975625"/>
                      </a:lnTo>
                      <a:cubicBezTo>
                        <a:pt x="36531" y="850032"/>
                        <a:pt x="50027" y="719994"/>
                        <a:pt x="50027" y="586803"/>
                      </a:cubicBezTo>
                      <a:cubicBezTo>
                        <a:pt x="50027" y="453613"/>
                        <a:pt x="36531" y="323574"/>
                        <a:pt x="10830" y="197981"/>
                      </a:cubicBezTo>
                      <a:lnTo>
                        <a:pt x="0" y="155862"/>
                      </a:lnTo>
                      <a:lnTo>
                        <a:pt x="675110" y="0"/>
                      </a:lnTo>
                      <a:close/>
                    </a:path>
                  </a:pathLst>
                </a:cu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a:endParaRPr lang="en-IN" dirty="0">
                    <a:solidFill>
                      <a:prstClr val="white"/>
                    </a:solidFill>
                    <a:latin typeface="Calibri" panose="020F0502020204030204"/>
                  </a:endParaRPr>
                </a:p>
              </p:txBody>
            </p:sp>
            <p:sp>
              <p:nvSpPr>
                <p:cNvPr id="31" name="Freeform 30"/>
                <p:cNvSpPr/>
                <p:nvPr/>
              </p:nvSpPr>
              <p:spPr>
                <a:xfrm>
                  <a:off x="4410135" y="3682111"/>
                  <a:ext cx="895624" cy="1035899"/>
                </a:xfrm>
                <a:custGeom>
                  <a:avLst/>
                  <a:gdLst>
                    <a:gd name="connsiteX0" fmla="*/ 365545 w 1043669"/>
                    <a:gd name="connsiteY0" fmla="*/ 0 h 1207132"/>
                    <a:gd name="connsiteX1" fmla="*/ 1043669 w 1043669"/>
                    <a:gd name="connsiteY1" fmla="*/ 144139 h 1207132"/>
                    <a:gd name="connsiteX2" fmla="*/ 984039 w 1043669"/>
                    <a:gd name="connsiteY2" fmla="*/ 376048 h 1207132"/>
                    <a:gd name="connsiteX3" fmla="*/ 654041 w 1043669"/>
                    <a:gd name="connsiteY3" fmla="*/ 1062500 h 1207132"/>
                    <a:gd name="connsiteX4" fmla="*/ 545888 w 1043669"/>
                    <a:gd name="connsiteY4" fmla="*/ 1207132 h 1207132"/>
                    <a:gd name="connsiteX5" fmla="*/ 0 w 1043669"/>
                    <a:gd name="connsiteY5" fmla="*/ 780638 h 1207132"/>
                    <a:gd name="connsiteX6" fmla="*/ 79111 w 1043669"/>
                    <a:gd name="connsiteY6" fmla="*/ 674845 h 1207132"/>
                    <a:gd name="connsiteX7" fmla="*/ 321867 w 1043669"/>
                    <a:gd name="connsiteY7" fmla="*/ 169869 h 1207132"/>
                    <a:gd name="connsiteX8" fmla="*/ 365545 w 1043669"/>
                    <a:gd name="connsiteY8" fmla="*/ 0 h 120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669" h="1207132">
                      <a:moveTo>
                        <a:pt x="365545" y="0"/>
                      </a:moveTo>
                      <a:lnTo>
                        <a:pt x="1043669" y="144139"/>
                      </a:lnTo>
                      <a:lnTo>
                        <a:pt x="984039" y="376048"/>
                      </a:lnTo>
                      <a:cubicBezTo>
                        <a:pt x="907411" y="622417"/>
                        <a:pt x="795434" y="853212"/>
                        <a:pt x="654041" y="1062500"/>
                      </a:cubicBezTo>
                      <a:lnTo>
                        <a:pt x="545888" y="1207132"/>
                      </a:lnTo>
                      <a:lnTo>
                        <a:pt x="0" y="780638"/>
                      </a:lnTo>
                      <a:lnTo>
                        <a:pt x="79111" y="674845"/>
                      </a:lnTo>
                      <a:cubicBezTo>
                        <a:pt x="183124" y="520886"/>
                        <a:pt x="265497" y="351106"/>
                        <a:pt x="321867" y="169869"/>
                      </a:cubicBezTo>
                      <a:lnTo>
                        <a:pt x="365545" y="0"/>
                      </a:lnTo>
                      <a:close/>
                    </a:path>
                  </a:pathLst>
                </a:custGeom>
                <a:solidFill>
                  <a:srgbClr val="EC810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a:endParaRPr lang="en-IN">
                    <a:solidFill>
                      <a:prstClr val="white"/>
                    </a:solidFill>
                    <a:latin typeface="Calibri" panose="020F0502020204030204"/>
                  </a:endParaRPr>
                </a:p>
              </p:txBody>
            </p:sp>
            <p:sp>
              <p:nvSpPr>
                <p:cNvPr id="27" name="Freeform 26"/>
                <p:cNvSpPr/>
                <p:nvPr/>
              </p:nvSpPr>
              <p:spPr>
                <a:xfrm>
                  <a:off x="3832450" y="4355932"/>
                  <a:ext cx="1043209" cy="999500"/>
                </a:xfrm>
                <a:custGeom>
                  <a:avLst/>
                  <a:gdLst>
                    <a:gd name="connsiteX0" fmla="*/ 669763 w 1215650"/>
                    <a:gd name="connsiteY0" fmla="*/ 0 h 1164716"/>
                    <a:gd name="connsiteX1" fmla="*/ 1215650 w 1215650"/>
                    <a:gd name="connsiteY1" fmla="*/ 426494 h 1164716"/>
                    <a:gd name="connsiteX2" fmla="*/ 1176238 w 1215650"/>
                    <a:gd name="connsiteY2" fmla="*/ 479198 h 1164716"/>
                    <a:gd name="connsiteX3" fmla="*/ 402586 w 1215650"/>
                    <a:gd name="connsiteY3" fmla="*/ 1117058 h 1164716"/>
                    <a:gd name="connsiteX4" fmla="*/ 303656 w 1215650"/>
                    <a:gd name="connsiteY4" fmla="*/ 1164716 h 1164716"/>
                    <a:gd name="connsiteX5" fmla="*/ 0 w 1215650"/>
                    <a:gd name="connsiteY5" fmla="*/ 542130 h 1164716"/>
                    <a:gd name="connsiteX6" fmla="*/ 72098 w 1215650"/>
                    <a:gd name="connsiteY6" fmla="*/ 507398 h 1164716"/>
                    <a:gd name="connsiteX7" fmla="*/ 641221 w 1215650"/>
                    <a:gd name="connsiteY7" fmla="*/ 38167 h 1164716"/>
                    <a:gd name="connsiteX8" fmla="*/ 669763 w 1215650"/>
                    <a:gd name="connsiteY8" fmla="*/ 0 h 116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50" h="1164716">
                      <a:moveTo>
                        <a:pt x="669763" y="0"/>
                      </a:moveTo>
                      <a:lnTo>
                        <a:pt x="1215650" y="426494"/>
                      </a:lnTo>
                      <a:lnTo>
                        <a:pt x="1176238" y="479198"/>
                      </a:lnTo>
                      <a:cubicBezTo>
                        <a:pt x="962447" y="738254"/>
                        <a:pt x="699876" y="955561"/>
                        <a:pt x="402586" y="1117058"/>
                      </a:cubicBezTo>
                      <a:lnTo>
                        <a:pt x="303656" y="1164716"/>
                      </a:lnTo>
                      <a:lnTo>
                        <a:pt x="0" y="542130"/>
                      </a:lnTo>
                      <a:lnTo>
                        <a:pt x="72098" y="507398"/>
                      </a:lnTo>
                      <a:cubicBezTo>
                        <a:pt x="290793" y="388595"/>
                        <a:pt x="483949" y="228737"/>
                        <a:pt x="641221" y="38167"/>
                      </a:cubicBezTo>
                      <a:lnTo>
                        <a:pt x="669763" y="0"/>
                      </a:lnTo>
                      <a:close/>
                    </a:path>
                  </a:pathLst>
                </a:custGeom>
                <a:solidFill>
                  <a:srgbClr val="D3000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a:endParaRPr lang="en-IN">
                    <a:solidFill>
                      <a:prstClr val="white"/>
                    </a:solidFill>
                    <a:latin typeface="Calibri" panose="020F0502020204030204"/>
                  </a:endParaRPr>
                </a:p>
              </p:txBody>
            </p:sp>
            <p:sp>
              <p:nvSpPr>
                <p:cNvPr id="23" name="Freeform 22"/>
                <p:cNvSpPr/>
                <p:nvPr/>
              </p:nvSpPr>
              <p:spPr>
                <a:xfrm>
                  <a:off x="3107595" y="4823282"/>
                  <a:ext cx="981031" cy="762767"/>
                </a:xfrm>
                <a:custGeom>
                  <a:avLst/>
                  <a:gdLst>
                    <a:gd name="connsiteX0" fmla="*/ 839539 w 1143194"/>
                    <a:gd name="connsiteY0" fmla="*/ 0 h 888851"/>
                    <a:gd name="connsiteX1" fmla="*/ 1143194 w 1143194"/>
                    <a:gd name="connsiteY1" fmla="*/ 622587 h 888851"/>
                    <a:gd name="connsiteX2" fmla="*/ 1018002 w 1143194"/>
                    <a:gd name="connsiteY2" fmla="*/ 682895 h 888851"/>
                    <a:gd name="connsiteX3" fmla="*/ 265300 w 1143194"/>
                    <a:gd name="connsiteY3" fmla="*/ 875455 h 888851"/>
                    <a:gd name="connsiteX4" fmla="*/ 0 w 1143194"/>
                    <a:gd name="connsiteY4" fmla="*/ 888851 h 888851"/>
                    <a:gd name="connsiteX5" fmla="*/ 0 w 1143194"/>
                    <a:gd name="connsiteY5" fmla="*/ 195508 h 888851"/>
                    <a:gd name="connsiteX6" fmla="*/ 194410 w 1143194"/>
                    <a:gd name="connsiteY6" fmla="*/ 185691 h 888851"/>
                    <a:gd name="connsiteX7" fmla="*/ 748121 w 1143194"/>
                    <a:gd name="connsiteY7" fmla="*/ 44038 h 888851"/>
                    <a:gd name="connsiteX8" fmla="*/ 839539 w 1143194"/>
                    <a:gd name="connsiteY8" fmla="*/ 0 h 88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194" h="888851">
                      <a:moveTo>
                        <a:pt x="839539" y="0"/>
                      </a:moveTo>
                      <a:lnTo>
                        <a:pt x="1143194" y="622587"/>
                      </a:lnTo>
                      <a:lnTo>
                        <a:pt x="1018002" y="682895"/>
                      </a:lnTo>
                      <a:cubicBezTo>
                        <a:pt x="782675" y="782430"/>
                        <a:pt x="529797" y="848594"/>
                        <a:pt x="265300" y="875455"/>
                      </a:cubicBezTo>
                      <a:lnTo>
                        <a:pt x="0" y="888851"/>
                      </a:lnTo>
                      <a:lnTo>
                        <a:pt x="0" y="195508"/>
                      </a:lnTo>
                      <a:lnTo>
                        <a:pt x="194410" y="185691"/>
                      </a:lnTo>
                      <a:cubicBezTo>
                        <a:pt x="388983" y="165932"/>
                        <a:pt x="575008" y="117259"/>
                        <a:pt x="748121" y="44038"/>
                      </a:cubicBezTo>
                      <a:lnTo>
                        <a:pt x="839539" y="0"/>
                      </a:lnTo>
                      <a:close/>
                    </a:path>
                  </a:pathLst>
                </a:cu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a:endParaRPr lang="en-IN" dirty="0">
                    <a:solidFill>
                      <a:schemeClr val="accent1">
                        <a:lumMod val="60000"/>
                        <a:lumOff val="40000"/>
                      </a:schemeClr>
                    </a:solidFill>
                    <a:latin typeface="Calibri" panose="020F0502020204030204"/>
                  </a:endParaRPr>
                </a:p>
              </p:txBody>
            </p:sp>
            <p:sp>
              <p:nvSpPr>
                <p:cNvPr id="159" name="Oval 158"/>
                <p:cNvSpPr/>
                <p:nvPr/>
              </p:nvSpPr>
              <p:spPr>
                <a:xfrm>
                  <a:off x="1449521" y="1614368"/>
                  <a:ext cx="3311258" cy="3311258"/>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IN">
                    <a:solidFill>
                      <a:prstClr val="white"/>
                    </a:solidFill>
                    <a:latin typeface="Calibri" panose="020F0502020204030204"/>
                  </a:endParaRPr>
                </a:p>
              </p:txBody>
            </p:sp>
          </p:grpSp>
          <p:grpSp>
            <p:nvGrpSpPr>
              <p:cNvPr id="121" name="Group 120"/>
              <p:cNvGrpSpPr/>
              <p:nvPr/>
            </p:nvGrpSpPr>
            <p:grpSpPr>
              <a:xfrm>
                <a:off x="2044539" y="5061931"/>
                <a:ext cx="310480" cy="328551"/>
                <a:chOff x="-2202865" y="28338559"/>
                <a:chExt cx="2782570" cy="2944522"/>
              </a:xfrm>
              <a:solidFill>
                <a:schemeClr val="bg1"/>
              </a:solidFill>
            </p:grpSpPr>
            <p:sp>
              <p:nvSpPr>
                <p:cNvPr id="122" name="Freeform 121"/>
                <p:cNvSpPr/>
                <p:nvPr/>
              </p:nvSpPr>
              <p:spPr>
                <a:xfrm>
                  <a:off x="-1576074" y="29057530"/>
                  <a:ext cx="1529001" cy="1530279"/>
                </a:xfrm>
                <a:custGeom>
                  <a:avLst/>
                  <a:gdLst>
                    <a:gd name="connsiteX0" fmla="*/ 1144188 w 1528998"/>
                    <a:gd name="connsiteY0" fmla="*/ 815938 h 1530276"/>
                    <a:gd name="connsiteX1" fmla="*/ 1528998 w 1528998"/>
                    <a:gd name="connsiteY1" fmla="*/ 815938 h 1530276"/>
                    <a:gd name="connsiteX2" fmla="*/ 1518483 w 1528998"/>
                    <a:gd name="connsiteY2" fmla="*/ 920243 h 1530276"/>
                    <a:gd name="connsiteX3" fmla="*/ 900734 w 1528998"/>
                    <a:gd name="connsiteY3" fmla="*/ 1522737 h 1530276"/>
                    <a:gd name="connsiteX4" fmla="*/ 815299 w 1528998"/>
                    <a:gd name="connsiteY4" fmla="*/ 1530276 h 1530276"/>
                    <a:gd name="connsiteX5" fmla="*/ 815299 w 1528998"/>
                    <a:gd name="connsiteY5" fmla="*/ 1145466 h 1530276"/>
                    <a:gd name="connsiteX6" fmla="*/ 832617 w 1528998"/>
                    <a:gd name="connsiteY6" fmla="*/ 1143938 h 1530276"/>
                    <a:gd name="connsiteX7" fmla="*/ 1141491 w 1528998"/>
                    <a:gd name="connsiteY7" fmla="*/ 842691 h 1530276"/>
                    <a:gd name="connsiteX8" fmla="*/ 0 w 1528998"/>
                    <a:gd name="connsiteY8" fmla="*/ 815938 h 1530276"/>
                    <a:gd name="connsiteX9" fmla="*/ 384810 w 1528998"/>
                    <a:gd name="connsiteY9" fmla="*/ 815938 h 1530276"/>
                    <a:gd name="connsiteX10" fmla="*/ 387507 w 1528998"/>
                    <a:gd name="connsiteY10" fmla="*/ 842691 h 1530276"/>
                    <a:gd name="connsiteX11" fmla="*/ 696381 w 1528998"/>
                    <a:gd name="connsiteY11" fmla="*/ 1143938 h 1530276"/>
                    <a:gd name="connsiteX12" fmla="*/ 713699 w 1528998"/>
                    <a:gd name="connsiteY12" fmla="*/ 1145466 h 1530276"/>
                    <a:gd name="connsiteX13" fmla="*/ 713699 w 1528998"/>
                    <a:gd name="connsiteY13" fmla="*/ 1530276 h 1530276"/>
                    <a:gd name="connsiteX14" fmla="*/ 628264 w 1528998"/>
                    <a:gd name="connsiteY14" fmla="*/ 1522737 h 1530276"/>
                    <a:gd name="connsiteX15" fmla="*/ 10515 w 1528998"/>
                    <a:gd name="connsiteY15" fmla="*/ 920243 h 1530276"/>
                    <a:gd name="connsiteX16" fmla="*/ 815299 w 1528998"/>
                    <a:gd name="connsiteY16" fmla="*/ 0 h 1530276"/>
                    <a:gd name="connsiteX17" fmla="*/ 900734 w 1528998"/>
                    <a:gd name="connsiteY17" fmla="*/ 7539 h 1530276"/>
                    <a:gd name="connsiteX18" fmla="*/ 1518483 w 1528998"/>
                    <a:gd name="connsiteY18" fmla="*/ 610033 h 1530276"/>
                    <a:gd name="connsiteX19" fmla="*/ 1528998 w 1528998"/>
                    <a:gd name="connsiteY19" fmla="*/ 714338 h 1530276"/>
                    <a:gd name="connsiteX20" fmla="*/ 1144188 w 1528998"/>
                    <a:gd name="connsiteY20" fmla="*/ 714338 h 1530276"/>
                    <a:gd name="connsiteX21" fmla="*/ 1141491 w 1528998"/>
                    <a:gd name="connsiteY21" fmla="*/ 687585 h 1530276"/>
                    <a:gd name="connsiteX22" fmla="*/ 832617 w 1528998"/>
                    <a:gd name="connsiteY22" fmla="*/ 386338 h 1530276"/>
                    <a:gd name="connsiteX23" fmla="*/ 815299 w 1528998"/>
                    <a:gd name="connsiteY23" fmla="*/ 384810 h 1530276"/>
                    <a:gd name="connsiteX24" fmla="*/ 713699 w 1528998"/>
                    <a:gd name="connsiteY24" fmla="*/ 0 h 1530276"/>
                    <a:gd name="connsiteX25" fmla="*/ 713699 w 1528998"/>
                    <a:gd name="connsiteY25" fmla="*/ 384810 h 1530276"/>
                    <a:gd name="connsiteX26" fmla="*/ 696381 w 1528998"/>
                    <a:gd name="connsiteY26" fmla="*/ 386338 h 1530276"/>
                    <a:gd name="connsiteX27" fmla="*/ 387507 w 1528998"/>
                    <a:gd name="connsiteY27" fmla="*/ 687585 h 1530276"/>
                    <a:gd name="connsiteX28" fmla="*/ 384810 w 1528998"/>
                    <a:gd name="connsiteY28" fmla="*/ 714338 h 1530276"/>
                    <a:gd name="connsiteX29" fmla="*/ 0 w 1528998"/>
                    <a:gd name="connsiteY29" fmla="*/ 714338 h 1530276"/>
                    <a:gd name="connsiteX30" fmla="*/ 10515 w 1528998"/>
                    <a:gd name="connsiteY30" fmla="*/ 610033 h 1530276"/>
                    <a:gd name="connsiteX31" fmla="*/ 628264 w 1528998"/>
                    <a:gd name="connsiteY31" fmla="*/ 7539 h 153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28998" h="1530276">
                      <a:moveTo>
                        <a:pt x="1144188" y="815938"/>
                      </a:moveTo>
                      <a:lnTo>
                        <a:pt x="1528998" y="815938"/>
                      </a:lnTo>
                      <a:lnTo>
                        <a:pt x="1518483" y="920243"/>
                      </a:lnTo>
                      <a:cubicBezTo>
                        <a:pt x="1455690" y="1227108"/>
                        <a:pt x="1210265" y="1467447"/>
                        <a:pt x="900734" y="1522737"/>
                      </a:cubicBezTo>
                      <a:lnTo>
                        <a:pt x="815299" y="1530276"/>
                      </a:lnTo>
                      <a:lnTo>
                        <a:pt x="815299" y="1145466"/>
                      </a:lnTo>
                      <a:lnTo>
                        <a:pt x="832617" y="1143938"/>
                      </a:lnTo>
                      <a:cubicBezTo>
                        <a:pt x="987382" y="1116293"/>
                        <a:pt x="1110094" y="996123"/>
                        <a:pt x="1141491" y="842691"/>
                      </a:cubicBezTo>
                      <a:close/>
                      <a:moveTo>
                        <a:pt x="0" y="815938"/>
                      </a:moveTo>
                      <a:lnTo>
                        <a:pt x="384810" y="815938"/>
                      </a:lnTo>
                      <a:lnTo>
                        <a:pt x="387507" y="842691"/>
                      </a:lnTo>
                      <a:cubicBezTo>
                        <a:pt x="418904" y="996123"/>
                        <a:pt x="541616" y="1116293"/>
                        <a:pt x="696381" y="1143938"/>
                      </a:cubicBezTo>
                      <a:lnTo>
                        <a:pt x="713699" y="1145466"/>
                      </a:lnTo>
                      <a:lnTo>
                        <a:pt x="713699" y="1530276"/>
                      </a:lnTo>
                      <a:lnTo>
                        <a:pt x="628264" y="1522737"/>
                      </a:lnTo>
                      <a:cubicBezTo>
                        <a:pt x="318733" y="1467447"/>
                        <a:pt x="73309" y="1227108"/>
                        <a:pt x="10515" y="920243"/>
                      </a:cubicBezTo>
                      <a:close/>
                      <a:moveTo>
                        <a:pt x="815299" y="0"/>
                      </a:moveTo>
                      <a:lnTo>
                        <a:pt x="900734" y="7539"/>
                      </a:lnTo>
                      <a:cubicBezTo>
                        <a:pt x="1210265" y="62829"/>
                        <a:pt x="1455690" y="303168"/>
                        <a:pt x="1518483" y="610033"/>
                      </a:cubicBezTo>
                      <a:lnTo>
                        <a:pt x="1528998" y="714338"/>
                      </a:lnTo>
                      <a:lnTo>
                        <a:pt x="1144188" y="714338"/>
                      </a:lnTo>
                      <a:lnTo>
                        <a:pt x="1141491" y="687585"/>
                      </a:lnTo>
                      <a:cubicBezTo>
                        <a:pt x="1110094" y="534153"/>
                        <a:pt x="987382" y="413983"/>
                        <a:pt x="832617" y="386338"/>
                      </a:cubicBezTo>
                      <a:lnTo>
                        <a:pt x="815299" y="384810"/>
                      </a:lnTo>
                      <a:close/>
                      <a:moveTo>
                        <a:pt x="713699" y="0"/>
                      </a:moveTo>
                      <a:lnTo>
                        <a:pt x="713699" y="384810"/>
                      </a:lnTo>
                      <a:lnTo>
                        <a:pt x="696381" y="386338"/>
                      </a:lnTo>
                      <a:cubicBezTo>
                        <a:pt x="541616" y="413983"/>
                        <a:pt x="418904" y="534153"/>
                        <a:pt x="387507" y="687585"/>
                      </a:cubicBezTo>
                      <a:lnTo>
                        <a:pt x="384810" y="714338"/>
                      </a:lnTo>
                      <a:lnTo>
                        <a:pt x="0" y="714338"/>
                      </a:lnTo>
                      <a:lnTo>
                        <a:pt x="10515" y="610033"/>
                      </a:lnTo>
                      <a:cubicBezTo>
                        <a:pt x="73309" y="303168"/>
                        <a:pt x="318733" y="62829"/>
                        <a:pt x="628264" y="7539"/>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black"/>
                    </a:solidFill>
                    <a:latin typeface="Calibri" panose="020F0502020204030204"/>
                  </a:endParaRPr>
                </a:p>
              </p:txBody>
            </p:sp>
            <p:sp>
              <p:nvSpPr>
                <p:cNvPr id="123" name="Freeform 122"/>
                <p:cNvSpPr/>
                <p:nvPr/>
              </p:nvSpPr>
              <p:spPr>
                <a:xfrm>
                  <a:off x="-2202865" y="28338559"/>
                  <a:ext cx="2782570" cy="2944522"/>
                </a:xfrm>
                <a:custGeom>
                  <a:avLst/>
                  <a:gdLst>
                    <a:gd name="connsiteX0" fmla="*/ 1299845 w 2782570"/>
                    <a:gd name="connsiteY0" fmla="*/ 423680 h 2782570"/>
                    <a:gd name="connsiteX1" fmla="*/ 1291881 w 2782570"/>
                    <a:gd name="connsiteY1" fmla="*/ 424082 h 2782570"/>
                    <a:gd name="connsiteX2" fmla="*/ 424081 w 2782570"/>
                    <a:gd name="connsiteY2" fmla="*/ 1291881 h 2782570"/>
                    <a:gd name="connsiteX3" fmla="*/ 423679 w 2782570"/>
                    <a:gd name="connsiteY3" fmla="*/ 1299845 h 2782570"/>
                    <a:gd name="connsiteX4" fmla="*/ 472439 w 2782570"/>
                    <a:gd name="connsiteY4" fmla="*/ 1299845 h 2782570"/>
                    <a:gd name="connsiteX5" fmla="*/ 502920 w 2782570"/>
                    <a:gd name="connsiteY5" fmla="*/ 1330326 h 2782570"/>
                    <a:gd name="connsiteX6" fmla="*/ 502920 w 2782570"/>
                    <a:gd name="connsiteY6" fmla="*/ 1452244 h 2782570"/>
                    <a:gd name="connsiteX7" fmla="*/ 472439 w 2782570"/>
                    <a:gd name="connsiteY7" fmla="*/ 1482725 h 2782570"/>
                    <a:gd name="connsiteX8" fmla="*/ 423679 w 2782570"/>
                    <a:gd name="connsiteY8" fmla="*/ 1482725 h 2782570"/>
                    <a:gd name="connsiteX9" fmla="*/ 424081 w 2782570"/>
                    <a:gd name="connsiteY9" fmla="*/ 1490689 h 2782570"/>
                    <a:gd name="connsiteX10" fmla="*/ 1291881 w 2782570"/>
                    <a:gd name="connsiteY10" fmla="*/ 2358489 h 2782570"/>
                    <a:gd name="connsiteX11" fmla="*/ 1299845 w 2782570"/>
                    <a:gd name="connsiteY11" fmla="*/ 2358891 h 2782570"/>
                    <a:gd name="connsiteX12" fmla="*/ 1299845 w 2782570"/>
                    <a:gd name="connsiteY12" fmla="*/ 2310131 h 2782570"/>
                    <a:gd name="connsiteX13" fmla="*/ 1330326 w 2782570"/>
                    <a:gd name="connsiteY13" fmla="*/ 2279650 h 2782570"/>
                    <a:gd name="connsiteX14" fmla="*/ 1452244 w 2782570"/>
                    <a:gd name="connsiteY14" fmla="*/ 2279650 h 2782570"/>
                    <a:gd name="connsiteX15" fmla="*/ 1482725 w 2782570"/>
                    <a:gd name="connsiteY15" fmla="*/ 2310131 h 2782570"/>
                    <a:gd name="connsiteX16" fmla="*/ 1482725 w 2782570"/>
                    <a:gd name="connsiteY16" fmla="*/ 2358891 h 2782570"/>
                    <a:gd name="connsiteX17" fmla="*/ 1490689 w 2782570"/>
                    <a:gd name="connsiteY17" fmla="*/ 2358489 h 2782570"/>
                    <a:gd name="connsiteX18" fmla="*/ 2358489 w 2782570"/>
                    <a:gd name="connsiteY18" fmla="*/ 1490689 h 2782570"/>
                    <a:gd name="connsiteX19" fmla="*/ 2358891 w 2782570"/>
                    <a:gd name="connsiteY19" fmla="*/ 1482725 h 2782570"/>
                    <a:gd name="connsiteX20" fmla="*/ 2310131 w 2782570"/>
                    <a:gd name="connsiteY20" fmla="*/ 1482725 h 2782570"/>
                    <a:gd name="connsiteX21" fmla="*/ 2279650 w 2782570"/>
                    <a:gd name="connsiteY21" fmla="*/ 1452244 h 2782570"/>
                    <a:gd name="connsiteX22" fmla="*/ 2279650 w 2782570"/>
                    <a:gd name="connsiteY22" fmla="*/ 1330326 h 2782570"/>
                    <a:gd name="connsiteX23" fmla="*/ 2310131 w 2782570"/>
                    <a:gd name="connsiteY23" fmla="*/ 1299845 h 2782570"/>
                    <a:gd name="connsiteX24" fmla="*/ 2358891 w 2782570"/>
                    <a:gd name="connsiteY24" fmla="*/ 1299845 h 2782570"/>
                    <a:gd name="connsiteX25" fmla="*/ 2358489 w 2782570"/>
                    <a:gd name="connsiteY25" fmla="*/ 1291881 h 2782570"/>
                    <a:gd name="connsiteX26" fmla="*/ 1490689 w 2782570"/>
                    <a:gd name="connsiteY26" fmla="*/ 424082 h 2782570"/>
                    <a:gd name="connsiteX27" fmla="*/ 1482725 w 2782570"/>
                    <a:gd name="connsiteY27" fmla="*/ 423680 h 2782570"/>
                    <a:gd name="connsiteX28" fmla="*/ 1482725 w 2782570"/>
                    <a:gd name="connsiteY28" fmla="*/ 472439 h 2782570"/>
                    <a:gd name="connsiteX29" fmla="*/ 1452244 w 2782570"/>
                    <a:gd name="connsiteY29" fmla="*/ 502920 h 2782570"/>
                    <a:gd name="connsiteX30" fmla="*/ 1330326 w 2782570"/>
                    <a:gd name="connsiteY30" fmla="*/ 502920 h 2782570"/>
                    <a:gd name="connsiteX31" fmla="*/ 1299845 w 2782570"/>
                    <a:gd name="connsiteY31" fmla="*/ 472439 h 2782570"/>
                    <a:gd name="connsiteX32" fmla="*/ 1330326 w 2782570"/>
                    <a:gd name="connsiteY32" fmla="*/ 0 h 2782570"/>
                    <a:gd name="connsiteX33" fmla="*/ 1452244 w 2782570"/>
                    <a:gd name="connsiteY33" fmla="*/ 0 h 2782570"/>
                    <a:gd name="connsiteX34" fmla="*/ 1482725 w 2782570"/>
                    <a:gd name="connsiteY34" fmla="*/ 30481 h 2782570"/>
                    <a:gd name="connsiteX35" fmla="*/ 1482725 w 2782570"/>
                    <a:gd name="connsiteY35" fmla="*/ 326562 h 2782570"/>
                    <a:gd name="connsiteX36" fmla="*/ 1500619 w 2782570"/>
                    <a:gd name="connsiteY36" fmla="*/ 327466 h 2782570"/>
                    <a:gd name="connsiteX37" fmla="*/ 2455104 w 2782570"/>
                    <a:gd name="connsiteY37" fmla="*/ 1281951 h 2782570"/>
                    <a:gd name="connsiteX38" fmla="*/ 2456008 w 2782570"/>
                    <a:gd name="connsiteY38" fmla="*/ 1299845 h 2782570"/>
                    <a:gd name="connsiteX39" fmla="*/ 2752089 w 2782570"/>
                    <a:gd name="connsiteY39" fmla="*/ 1299845 h 2782570"/>
                    <a:gd name="connsiteX40" fmla="*/ 2782570 w 2782570"/>
                    <a:gd name="connsiteY40" fmla="*/ 1330326 h 2782570"/>
                    <a:gd name="connsiteX41" fmla="*/ 2782570 w 2782570"/>
                    <a:gd name="connsiteY41" fmla="*/ 1452244 h 2782570"/>
                    <a:gd name="connsiteX42" fmla="*/ 2752089 w 2782570"/>
                    <a:gd name="connsiteY42" fmla="*/ 1482725 h 2782570"/>
                    <a:gd name="connsiteX43" fmla="*/ 2456008 w 2782570"/>
                    <a:gd name="connsiteY43" fmla="*/ 1482725 h 2782570"/>
                    <a:gd name="connsiteX44" fmla="*/ 2455104 w 2782570"/>
                    <a:gd name="connsiteY44" fmla="*/ 1500619 h 2782570"/>
                    <a:gd name="connsiteX45" fmla="*/ 1500619 w 2782570"/>
                    <a:gd name="connsiteY45" fmla="*/ 2455104 h 2782570"/>
                    <a:gd name="connsiteX46" fmla="*/ 1482725 w 2782570"/>
                    <a:gd name="connsiteY46" fmla="*/ 2456008 h 2782570"/>
                    <a:gd name="connsiteX47" fmla="*/ 1482725 w 2782570"/>
                    <a:gd name="connsiteY47" fmla="*/ 2752089 h 2782570"/>
                    <a:gd name="connsiteX48" fmla="*/ 1452244 w 2782570"/>
                    <a:gd name="connsiteY48" fmla="*/ 2782570 h 2782570"/>
                    <a:gd name="connsiteX49" fmla="*/ 1330326 w 2782570"/>
                    <a:gd name="connsiteY49" fmla="*/ 2782570 h 2782570"/>
                    <a:gd name="connsiteX50" fmla="*/ 1299845 w 2782570"/>
                    <a:gd name="connsiteY50" fmla="*/ 2752089 h 2782570"/>
                    <a:gd name="connsiteX51" fmla="*/ 1299845 w 2782570"/>
                    <a:gd name="connsiteY51" fmla="*/ 2456008 h 2782570"/>
                    <a:gd name="connsiteX52" fmla="*/ 1281951 w 2782570"/>
                    <a:gd name="connsiteY52" fmla="*/ 2455104 h 2782570"/>
                    <a:gd name="connsiteX53" fmla="*/ 327466 w 2782570"/>
                    <a:gd name="connsiteY53" fmla="*/ 1500619 h 2782570"/>
                    <a:gd name="connsiteX54" fmla="*/ 326562 w 2782570"/>
                    <a:gd name="connsiteY54" fmla="*/ 1482725 h 2782570"/>
                    <a:gd name="connsiteX55" fmla="*/ 30481 w 2782570"/>
                    <a:gd name="connsiteY55" fmla="*/ 1482725 h 2782570"/>
                    <a:gd name="connsiteX56" fmla="*/ 0 w 2782570"/>
                    <a:gd name="connsiteY56" fmla="*/ 1452244 h 2782570"/>
                    <a:gd name="connsiteX57" fmla="*/ 0 w 2782570"/>
                    <a:gd name="connsiteY57" fmla="*/ 1330326 h 2782570"/>
                    <a:gd name="connsiteX58" fmla="*/ 30481 w 2782570"/>
                    <a:gd name="connsiteY58" fmla="*/ 1299845 h 2782570"/>
                    <a:gd name="connsiteX59" fmla="*/ 326562 w 2782570"/>
                    <a:gd name="connsiteY59" fmla="*/ 1299845 h 2782570"/>
                    <a:gd name="connsiteX60" fmla="*/ 327466 w 2782570"/>
                    <a:gd name="connsiteY60" fmla="*/ 1281951 h 2782570"/>
                    <a:gd name="connsiteX61" fmla="*/ 1281951 w 2782570"/>
                    <a:gd name="connsiteY61" fmla="*/ 327466 h 2782570"/>
                    <a:gd name="connsiteX62" fmla="*/ 1299845 w 2782570"/>
                    <a:gd name="connsiteY62" fmla="*/ 326562 h 2782570"/>
                    <a:gd name="connsiteX63" fmla="*/ 1299845 w 2782570"/>
                    <a:gd name="connsiteY63" fmla="*/ 30481 h 2782570"/>
                    <a:gd name="connsiteX64" fmla="*/ 1330326 w 2782570"/>
                    <a:gd name="connsiteY64" fmla="*/ 0 h 2782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782570" h="2782570">
                      <a:moveTo>
                        <a:pt x="1299845" y="423680"/>
                      </a:moveTo>
                      <a:lnTo>
                        <a:pt x="1291881" y="424082"/>
                      </a:lnTo>
                      <a:cubicBezTo>
                        <a:pt x="834315" y="470550"/>
                        <a:pt x="470550" y="834315"/>
                        <a:pt x="424081" y="1291881"/>
                      </a:cubicBezTo>
                      <a:lnTo>
                        <a:pt x="423679" y="1299845"/>
                      </a:lnTo>
                      <a:lnTo>
                        <a:pt x="472439" y="1299845"/>
                      </a:lnTo>
                      <a:cubicBezTo>
                        <a:pt x="489273" y="1299845"/>
                        <a:pt x="502920" y="1313492"/>
                        <a:pt x="502920" y="1330326"/>
                      </a:cubicBezTo>
                      <a:lnTo>
                        <a:pt x="502920" y="1452244"/>
                      </a:lnTo>
                      <a:cubicBezTo>
                        <a:pt x="502920" y="1469078"/>
                        <a:pt x="489273" y="1482725"/>
                        <a:pt x="472439" y="1482725"/>
                      </a:cubicBezTo>
                      <a:lnTo>
                        <a:pt x="423679" y="1482725"/>
                      </a:lnTo>
                      <a:lnTo>
                        <a:pt x="424081" y="1490689"/>
                      </a:lnTo>
                      <a:cubicBezTo>
                        <a:pt x="470550" y="1948255"/>
                        <a:pt x="834315" y="2312020"/>
                        <a:pt x="1291881" y="2358489"/>
                      </a:cubicBezTo>
                      <a:lnTo>
                        <a:pt x="1299845" y="2358891"/>
                      </a:lnTo>
                      <a:lnTo>
                        <a:pt x="1299845" y="2310131"/>
                      </a:lnTo>
                      <a:cubicBezTo>
                        <a:pt x="1299845" y="2293297"/>
                        <a:pt x="1313492" y="2279650"/>
                        <a:pt x="1330326" y="2279650"/>
                      </a:cubicBezTo>
                      <a:lnTo>
                        <a:pt x="1452244" y="2279650"/>
                      </a:lnTo>
                      <a:cubicBezTo>
                        <a:pt x="1469078" y="2279650"/>
                        <a:pt x="1482725" y="2293297"/>
                        <a:pt x="1482725" y="2310131"/>
                      </a:cubicBezTo>
                      <a:lnTo>
                        <a:pt x="1482725" y="2358891"/>
                      </a:lnTo>
                      <a:lnTo>
                        <a:pt x="1490689" y="2358489"/>
                      </a:lnTo>
                      <a:cubicBezTo>
                        <a:pt x="1948255" y="2312020"/>
                        <a:pt x="2312020" y="1948255"/>
                        <a:pt x="2358489" y="1490689"/>
                      </a:cubicBezTo>
                      <a:lnTo>
                        <a:pt x="2358891" y="1482725"/>
                      </a:lnTo>
                      <a:lnTo>
                        <a:pt x="2310131" y="1482725"/>
                      </a:lnTo>
                      <a:cubicBezTo>
                        <a:pt x="2293297" y="1482725"/>
                        <a:pt x="2279650" y="1469078"/>
                        <a:pt x="2279650" y="1452244"/>
                      </a:cubicBezTo>
                      <a:lnTo>
                        <a:pt x="2279650" y="1330326"/>
                      </a:lnTo>
                      <a:cubicBezTo>
                        <a:pt x="2279650" y="1313492"/>
                        <a:pt x="2293297" y="1299845"/>
                        <a:pt x="2310131" y="1299845"/>
                      </a:cubicBezTo>
                      <a:lnTo>
                        <a:pt x="2358891" y="1299845"/>
                      </a:lnTo>
                      <a:lnTo>
                        <a:pt x="2358489" y="1291881"/>
                      </a:lnTo>
                      <a:cubicBezTo>
                        <a:pt x="2312020" y="834315"/>
                        <a:pt x="1948255" y="470550"/>
                        <a:pt x="1490689" y="424082"/>
                      </a:cubicBezTo>
                      <a:lnTo>
                        <a:pt x="1482725" y="423680"/>
                      </a:lnTo>
                      <a:lnTo>
                        <a:pt x="1482725" y="472439"/>
                      </a:lnTo>
                      <a:cubicBezTo>
                        <a:pt x="1482725" y="489273"/>
                        <a:pt x="1469078" y="502920"/>
                        <a:pt x="1452244" y="502920"/>
                      </a:cubicBezTo>
                      <a:lnTo>
                        <a:pt x="1330326" y="502920"/>
                      </a:lnTo>
                      <a:cubicBezTo>
                        <a:pt x="1313492" y="502920"/>
                        <a:pt x="1299845" y="489273"/>
                        <a:pt x="1299845" y="472439"/>
                      </a:cubicBezTo>
                      <a:close/>
                      <a:moveTo>
                        <a:pt x="1330326" y="0"/>
                      </a:moveTo>
                      <a:lnTo>
                        <a:pt x="1452244" y="0"/>
                      </a:lnTo>
                      <a:cubicBezTo>
                        <a:pt x="1469078" y="0"/>
                        <a:pt x="1482725" y="13647"/>
                        <a:pt x="1482725" y="30481"/>
                      </a:cubicBezTo>
                      <a:lnTo>
                        <a:pt x="1482725" y="326562"/>
                      </a:lnTo>
                      <a:lnTo>
                        <a:pt x="1500619" y="327466"/>
                      </a:lnTo>
                      <a:cubicBezTo>
                        <a:pt x="2003892" y="378576"/>
                        <a:pt x="2403994" y="778678"/>
                        <a:pt x="2455104" y="1281951"/>
                      </a:cubicBezTo>
                      <a:lnTo>
                        <a:pt x="2456008" y="1299845"/>
                      </a:lnTo>
                      <a:lnTo>
                        <a:pt x="2752089" y="1299845"/>
                      </a:lnTo>
                      <a:cubicBezTo>
                        <a:pt x="2768923" y="1299845"/>
                        <a:pt x="2782570" y="1313492"/>
                        <a:pt x="2782570" y="1330326"/>
                      </a:cubicBezTo>
                      <a:lnTo>
                        <a:pt x="2782570" y="1452244"/>
                      </a:lnTo>
                      <a:cubicBezTo>
                        <a:pt x="2782570" y="1469078"/>
                        <a:pt x="2768923" y="1482725"/>
                        <a:pt x="2752089" y="1482725"/>
                      </a:cubicBezTo>
                      <a:lnTo>
                        <a:pt x="2456008" y="1482725"/>
                      </a:lnTo>
                      <a:lnTo>
                        <a:pt x="2455104" y="1500619"/>
                      </a:lnTo>
                      <a:cubicBezTo>
                        <a:pt x="2403994" y="2003892"/>
                        <a:pt x="2003892" y="2403994"/>
                        <a:pt x="1500619" y="2455104"/>
                      </a:cubicBezTo>
                      <a:lnTo>
                        <a:pt x="1482725" y="2456008"/>
                      </a:lnTo>
                      <a:lnTo>
                        <a:pt x="1482725" y="2752089"/>
                      </a:lnTo>
                      <a:cubicBezTo>
                        <a:pt x="1482725" y="2768923"/>
                        <a:pt x="1469078" y="2782570"/>
                        <a:pt x="1452244" y="2782570"/>
                      </a:cubicBezTo>
                      <a:lnTo>
                        <a:pt x="1330326" y="2782570"/>
                      </a:lnTo>
                      <a:cubicBezTo>
                        <a:pt x="1313492" y="2782570"/>
                        <a:pt x="1299845" y="2768923"/>
                        <a:pt x="1299845" y="2752089"/>
                      </a:cubicBezTo>
                      <a:lnTo>
                        <a:pt x="1299845" y="2456008"/>
                      </a:lnTo>
                      <a:lnTo>
                        <a:pt x="1281951" y="2455104"/>
                      </a:lnTo>
                      <a:cubicBezTo>
                        <a:pt x="778678" y="2403994"/>
                        <a:pt x="378576" y="2003892"/>
                        <a:pt x="327466" y="1500619"/>
                      </a:cubicBezTo>
                      <a:lnTo>
                        <a:pt x="326562" y="1482725"/>
                      </a:lnTo>
                      <a:lnTo>
                        <a:pt x="30481" y="1482725"/>
                      </a:lnTo>
                      <a:cubicBezTo>
                        <a:pt x="13647" y="1482725"/>
                        <a:pt x="0" y="1469078"/>
                        <a:pt x="0" y="1452244"/>
                      </a:cubicBezTo>
                      <a:lnTo>
                        <a:pt x="0" y="1330326"/>
                      </a:lnTo>
                      <a:cubicBezTo>
                        <a:pt x="0" y="1313492"/>
                        <a:pt x="13647" y="1299845"/>
                        <a:pt x="30481" y="1299845"/>
                      </a:cubicBezTo>
                      <a:lnTo>
                        <a:pt x="326562" y="1299845"/>
                      </a:lnTo>
                      <a:lnTo>
                        <a:pt x="327466" y="1281951"/>
                      </a:lnTo>
                      <a:cubicBezTo>
                        <a:pt x="378576" y="778678"/>
                        <a:pt x="778678" y="378576"/>
                        <a:pt x="1281951" y="327466"/>
                      </a:cubicBezTo>
                      <a:lnTo>
                        <a:pt x="1299845" y="326562"/>
                      </a:lnTo>
                      <a:lnTo>
                        <a:pt x="1299845" y="30481"/>
                      </a:lnTo>
                      <a:cubicBezTo>
                        <a:pt x="1299845" y="13647"/>
                        <a:pt x="1313492" y="0"/>
                        <a:pt x="1330326"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panose="020F0502020204030204"/>
                  </a:endParaRPr>
                </a:p>
              </p:txBody>
            </p:sp>
          </p:grpSp>
        </p:grpSp>
        <p:sp>
          <p:nvSpPr>
            <p:cNvPr id="94" name="TextBox 93"/>
            <p:cNvSpPr txBox="1"/>
            <p:nvPr/>
          </p:nvSpPr>
          <p:spPr>
            <a:xfrm>
              <a:off x="491800" y="3804443"/>
              <a:ext cx="2649804" cy="543971"/>
            </a:xfrm>
            <a:prstGeom prst="rect">
              <a:avLst/>
            </a:prstGeom>
            <a:noFill/>
          </p:spPr>
          <p:txBody>
            <a:bodyPr wrap="square" rtlCol="0">
              <a:spAutoFit/>
            </a:bodyPr>
            <a:lstStyle/>
            <a:p>
              <a:pPr algn="ctr" defTabSz="914400"/>
              <a:r>
                <a:rPr lang="en-US" sz="3200" b="1" dirty="0">
                  <a:solidFill>
                    <a:srgbClr val="002060"/>
                  </a:solidFill>
                  <a:latin typeface="+mn-lt"/>
                </a:rPr>
                <a:t>CONTENTS</a:t>
              </a:r>
              <a:r>
                <a:rPr lang="en-IN" sz="3200" dirty="0">
                  <a:solidFill>
                    <a:prstClr val="black"/>
                  </a:solidFill>
                  <a:latin typeface="Arial" panose="020B0604020202020204" pitchFamily="34" charset="0"/>
                  <a:cs typeface="Arial" panose="020B0604020202020204" pitchFamily="34" charset="0"/>
                </a:rPr>
                <a:t> </a:t>
              </a:r>
              <a:endParaRPr lang="en-IN" sz="3200" dirty="0">
                <a:solidFill>
                  <a:prstClr val="black"/>
                </a:solidFill>
                <a:latin typeface="Arial" panose="020B0604020202020204" pitchFamily="34" charset="0"/>
                <a:cs typeface="Arial" panose="020B0604020202020204" pitchFamily="34" charset="0"/>
              </a:endParaRPr>
            </a:p>
          </p:txBody>
        </p:sp>
      </p:gr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75965" y="2202815"/>
            <a:ext cx="1197610" cy="1197610"/>
          </a:xfrm>
          <a:prstGeom prst="rect">
            <a:avLst/>
          </a:prstGeom>
        </p:spPr>
      </p:pic>
      <p:pic>
        <p:nvPicPr>
          <p:cNvPr id="73" name="Picture 72"/>
          <p:cNvPicPr>
            <a:picLocks noChangeAspect="1"/>
          </p:cNvPicPr>
          <p:nvPr/>
        </p:nvPicPr>
        <p:blipFill>
          <a:blip r:embed="rId2"/>
          <a:stretch>
            <a:fillRect/>
          </a:stretch>
        </p:blipFill>
        <p:spPr>
          <a:xfrm>
            <a:off x="4679950" y="1990090"/>
            <a:ext cx="327660" cy="335915"/>
          </a:xfrm>
          <a:prstGeom prst="rect">
            <a:avLst/>
          </a:prstGeom>
        </p:spPr>
      </p:pic>
      <p:pic>
        <p:nvPicPr>
          <p:cNvPr id="78" name="Picture 77"/>
          <p:cNvPicPr>
            <a:picLocks noChangeAspect="1"/>
          </p:cNvPicPr>
          <p:nvPr/>
        </p:nvPicPr>
        <p:blipFill>
          <a:blip r:embed="rId3"/>
          <a:stretch>
            <a:fillRect/>
          </a:stretch>
        </p:blipFill>
        <p:spPr>
          <a:xfrm>
            <a:off x="5218430" y="3186430"/>
            <a:ext cx="422910" cy="422910"/>
          </a:xfrm>
          <a:prstGeom prst="rect">
            <a:avLst/>
          </a:prstGeom>
        </p:spPr>
      </p:pic>
      <p:pic>
        <p:nvPicPr>
          <p:cNvPr id="80" name="Picture 79"/>
          <p:cNvPicPr>
            <a:picLocks noChangeAspect="1"/>
          </p:cNvPicPr>
          <p:nvPr/>
        </p:nvPicPr>
        <p:blipFill>
          <a:blip r:embed="rId4"/>
          <a:stretch>
            <a:fillRect/>
          </a:stretch>
        </p:blipFill>
        <p:spPr>
          <a:xfrm>
            <a:off x="4636411" y="4475311"/>
            <a:ext cx="468471" cy="542210"/>
          </a:xfrm>
          <a:prstGeom prst="rect">
            <a:avLst/>
          </a:prstGeom>
        </p:spPr>
      </p:pic>
      <p:pic>
        <p:nvPicPr>
          <p:cNvPr id="82" name="Picture 81"/>
          <p:cNvPicPr>
            <a:picLocks noChangeAspect="1"/>
          </p:cNvPicPr>
          <p:nvPr/>
        </p:nvPicPr>
        <p:blipFill>
          <a:blip r:embed="rId5"/>
          <a:stretch>
            <a:fillRect/>
          </a:stretch>
        </p:blipFill>
        <p:spPr>
          <a:xfrm>
            <a:off x="5056505" y="3840480"/>
            <a:ext cx="489585" cy="489585"/>
          </a:xfrm>
          <a:prstGeom prst="rect">
            <a:avLst/>
          </a:prstGeom>
        </p:spPr>
      </p:pic>
      <p:pic>
        <p:nvPicPr>
          <p:cNvPr id="85" name="Picture 84"/>
          <p:cNvPicPr>
            <a:picLocks noChangeAspect="1"/>
          </p:cNvPicPr>
          <p:nvPr/>
        </p:nvPicPr>
        <p:blipFill>
          <a:blip r:embed="rId6"/>
          <a:stretch>
            <a:fillRect/>
          </a:stretch>
        </p:blipFill>
        <p:spPr>
          <a:xfrm>
            <a:off x="5117465" y="2582545"/>
            <a:ext cx="342900" cy="342900"/>
          </a:xfrm>
          <a:prstGeom prst="rect">
            <a:avLst/>
          </a:prstGeom>
        </p:spPr>
      </p:pic>
      <p:pic>
        <p:nvPicPr>
          <p:cNvPr id="87" name="Picture 86"/>
          <p:cNvPicPr>
            <a:picLocks noChangeAspect="1"/>
          </p:cNvPicPr>
          <p:nvPr/>
        </p:nvPicPr>
        <p:blipFill>
          <a:blip r:embed="rId7"/>
          <a:stretch>
            <a:fillRect/>
          </a:stretch>
        </p:blipFill>
        <p:spPr>
          <a:xfrm>
            <a:off x="3960495" y="1667510"/>
            <a:ext cx="436880" cy="35179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746" y="-40492"/>
            <a:ext cx="10515600" cy="1325563"/>
          </a:xfrm>
        </p:spPr>
        <p:txBody>
          <a:bodyPr>
            <a:normAutofit/>
          </a:bodyPr>
          <a:lstStyle/>
          <a:p>
            <a:pPr algn="ctr"/>
            <a:r>
              <a:rPr lang="en-IN" sz="3600" b="1" dirty="0">
                <a:solidFill>
                  <a:srgbClr val="002060"/>
                </a:solidFill>
                <a:latin typeface="+mn-lt"/>
              </a:rPr>
              <a:t>TIME SERIES ANALYSIS</a:t>
            </a:r>
            <a:endParaRPr lang="en-IN" sz="3600" b="1" dirty="0">
              <a:solidFill>
                <a:srgbClr val="002060"/>
              </a:solidFill>
              <a:latin typeface="+mn-lt"/>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710029" y="1859734"/>
            <a:ext cx="6112566" cy="3436557"/>
          </a:xfrm>
        </p:spPr>
      </p:pic>
      <p:cxnSp>
        <p:nvCxnSpPr>
          <p:cNvPr id="6" name="Straight Connector 5"/>
          <p:cNvCxnSpPr/>
          <p:nvPr/>
        </p:nvCxnSpPr>
        <p:spPr>
          <a:xfrm flipV="1">
            <a:off x="0" y="622289"/>
            <a:ext cx="3200400" cy="1"/>
          </a:xfrm>
          <a:prstGeom prst="line">
            <a:avLst/>
          </a:prstGeom>
          <a:ln w="6350">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875643" y="622290"/>
            <a:ext cx="331635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40196" y="1709530"/>
            <a:ext cx="4840357" cy="4093428"/>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charset="0"/>
                <a:cs typeface="Times New Roman" panose="02020603050405020304" charset="0"/>
              </a:rPr>
              <a:t>Time series analysis is performed to predict future sentiments of the reviewers on the products.</a:t>
            </a:r>
            <a:endParaRPr lang="en-IN" sz="2000" dirty="0">
              <a:latin typeface="Times New Roman" panose="02020603050405020304" charset="0"/>
              <a:cs typeface="Times New Roman" panose="02020603050405020304" charset="0"/>
            </a:endParaRPr>
          </a:p>
          <a:p>
            <a:endParaRPr lang="en-IN" sz="20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sz="2000" dirty="0">
                <a:latin typeface="Times New Roman" panose="02020603050405020304" charset="0"/>
                <a:cs typeface="Times New Roman" panose="02020603050405020304" charset="0"/>
              </a:rPr>
              <a:t>‘Positive’ and ‘Negative’ Sentiments are considered for this analysis.</a:t>
            </a:r>
            <a:endParaRPr lang="en-IN" sz="2000" dirty="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IN" sz="20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sz="2000" dirty="0">
                <a:latin typeface="Times New Roman" panose="02020603050405020304" charset="0"/>
                <a:cs typeface="Times New Roman" panose="02020603050405020304" charset="0"/>
              </a:rPr>
              <a:t>The data is resampled to month-wise data and monthly count of data is considered.</a:t>
            </a:r>
            <a:endParaRPr lang="en-IN" sz="2000" dirty="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IN" sz="20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sz="2000" dirty="0">
                <a:latin typeface="Times New Roman" panose="02020603050405020304" charset="0"/>
                <a:cs typeface="Times New Roman" panose="02020603050405020304" charset="0"/>
              </a:rPr>
              <a:t>Since the data has trend and seasonality , we are using ‘SARIMA’ model to predict the future sentiments.</a:t>
            </a:r>
            <a:endParaRPr lang="en-IN" sz="2000" dirty="0">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220"/>
            <a:ext cx="10515600" cy="1080135"/>
          </a:xfrm>
        </p:spPr>
        <p:txBody>
          <a:bodyPr>
            <a:normAutofit/>
          </a:bodyPr>
          <a:lstStyle/>
          <a:p>
            <a:pPr algn="ctr">
              <a:lnSpc>
                <a:spcPct val="110000"/>
              </a:lnSpc>
            </a:pPr>
            <a:r>
              <a:rPr lang="en-US" sz="2400" b="1" dirty="0">
                <a:solidFill>
                  <a:srgbClr val="002060"/>
                </a:solidFill>
                <a:latin typeface="+mn-lt"/>
                <a:cs typeface="Times New Roman" panose="02020603050405020304" charset="0"/>
              </a:rPr>
              <a:t>H</a:t>
            </a:r>
            <a:r>
              <a:rPr lang="en-IN" sz="2400" b="1" dirty="0">
                <a:solidFill>
                  <a:srgbClr val="002060"/>
                </a:solidFill>
                <a:latin typeface="+mn-lt"/>
                <a:cs typeface="Times New Roman" panose="02020603050405020304" charset="0"/>
              </a:rPr>
              <a:t>OME AND KITCHEN DATA : TIME SERIES ANALYSIS</a:t>
            </a:r>
            <a:r>
              <a:rPr lang="en-US" altLang="en-IN" sz="2400" b="1" dirty="0">
                <a:solidFill>
                  <a:srgbClr val="002060"/>
                </a:solidFill>
                <a:latin typeface="+mn-lt"/>
                <a:cs typeface="Times New Roman" panose="02020603050405020304" charset="0"/>
              </a:rPr>
              <a:t> FOR </a:t>
            </a:r>
            <a:br>
              <a:rPr lang="en-US" altLang="en-IN" sz="2400" b="1" dirty="0">
                <a:solidFill>
                  <a:srgbClr val="002060"/>
                </a:solidFill>
                <a:latin typeface="+mn-lt"/>
                <a:cs typeface="Times New Roman" panose="02020603050405020304" charset="0"/>
              </a:rPr>
            </a:br>
            <a:r>
              <a:rPr lang="en-US" altLang="en-IN" sz="2400" b="1" dirty="0">
                <a:solidFill>
                  <a:srgbClr val="002060"/>
                </a:solidFill>
                <a:latin typeface="+mn-lt"/>
                <a:cs typeface="Times New Roman" panose="02020603050405020304" charset="0"/>
              </a:rPr>
              <a:t>POSITIVE &amp; NEGATIVE SENTIMENT</a:t>
            </a:r>
            <a:endParaRPr lang="en-US" altLang="en-IN" sz="2400" b="1" dirty="0">
              <a:solidFill>
                <a:srgbClr val="002060"/>
              </a:solidFill>
              <a:latin typeface="+mn-lt"/>
              <a:cs typeface="Times New Roman" panose="02020603050405020304" charset="0"/>
            </a:endParaRPr>
          </a:p>
        </p:txBody>
      </p:sp>
      <p:sp>
        <p:nvSpPr>
          <p:cNvPr id="3" name="Content Placeholder 2"/>
          <p:cNvSpPr>
            <a:spLocks noGrp="1"/>
          </p:cNvSpPr>
          <p:nvPr>
            <p:ph sz="half" idx="1"/>
          </p:nvPr>
        </p:nvSpPr>
        <p:spPr>
          <a:xfrm>
            <a:off x="97790" y="495935"/>
            <a:ext cx="517525" cy="598805"/>
          </a:xfrm>
        </p:spPr>
        <p:txBody>
          <a:bodyPr/>
          <a:lstStyle/>
          <a:p>
            <a:pPr marL="0" indent="0">
              <a:buNone/>
            </a:pPr>
            <a:endParaRPr lang="en-US" dirty="0"/>
          </a:p>
          <a:p>
            <a:pPr marL="0" indent="0">
              <a:buNone/>
            </a:pPr>
            <a:endParaRPr lang="en-IN" dirty="0"/>
          </a:p>
        </p:txBody>
      </p:sp>
      <p:pic>
        <p:nvPicPr>
          <p:cNvPr id="9" name="Content Placeholder 8" descr="C:\Users\rohan\Downloads\download (38).pngdownload (38)"/>
          <p:cNvPicPr>
            <a:picLocks noGrp="1" noChangeAspect="1"/>
          </p:cNvPicPr>
          <p:nvPr>
            <p:ph sz="half" idx="2"/>
          </p:nvPr>
        </p:nvPicPr>
        <p:blipFill>
          <a:blip r:embed="rId1"/>
          <a:srcRect/>
          <a:stretch>
            <a:fillRect/>
          </a:stretch>
        </p:blipFill>
        <p:spPr>
          <a:xfrm>
            <a:off x="334645" y="1316355"/>
            <a:ext cx="5775960" cy="4335145"/>
          </a:xfrm>
          <a:prstGeom prst="rect">
            <a:avLst/>
          </a:prstGeom>
        </p:spPr>
      </p:pic>
      <p:sp>
        <p:nvSpPr>
          <p:cNvPr id="6" name="TextBox 5"/>
          <p:cNvSpPr txBox="1"/>
          <p:nvPr/>
        </p:nvSpPr>
        <p:spPr>
          <a:xfrm>
            <a:off x="327991" y="5684189"/>
            <a:ext cx="10837849" cy="645160"/>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charset="0"/>
                <a:cs typeface="Times New Roman" panose="02020603050405020304" charset="0"/>
              </a:rPr>
              <a:t>The actual data has a increasing trend over the years till 2014 for both the categories. </a:t>
            </a:r>
            <a:endParaRPr lang="en-US"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IN" dirty="0">
                <a:latin typeface="Times New Roman" panose="02020603050405020304" charset="0"/>
                <a:cs typeface="Times New Roman" panose="02020603050405020304" charset="0"/>
              </a:rPr>
              <a:t>The predicted </a:t>
            </a:r>
            <a:r>
              <a:rPr lang="en-US" altLang="en-IN" dirty="0">
                <a:latin typeface="Times New Roman" panose="02020603050405020304" charset="0"/>
                <a:cs typeface="Times New Roman" panose="02020603050405020304" charset="0"/>
              </a:rPr>
              <a:t>sentiment count</a:t>
            </a:r>
            <a:r>
              <a:rPr lang="en-IN" dirty="0">
                <a:latin typeface="Times New Roman" panose="02020603050405020304" charset="0"/>
                <a:cs typeface="Times New Roman" panose="02020603050405020304" charset="0"/>
              </a:rPr>
              <a:t> tends to have an increasing trend as well after 2014 for both the </a:t>
            </a:r>
            <a:r>
              <a:rPr lang="en-US" altLang="en-IN" dirty="0">
                <a:latin typeface="Times New Roman" panose="02020603050405020304" charset="0"/>
                <a:cs typeface="Times New Roman" panose="02020603050405020304" charset="0"/>
              </a:rPr>
              <a:t>sentiment </a:t>
            </a:r>
            <a:r>
              <a:rPr lang="en-IN" dirty="0">
                <a:latin typeface="Times New Roman" panose="02020603050405020304" charset="0"/>
                <a:cs typeface="Times New Roman" panose="02020603050405020304" charset="0"/>
              </a:rPr>
              <a:t>.</a:t>
            </a:r>
            <a:endParaRPr lang="en-IN" dirty="0">
              <a:latin typeface="Times New Roman" panose="02020603050405020304" charset="0"/>
              <a:cs typeface="Times New Roman" panose="02020603050405020304" charset="0"/>
            </a:endParaRPr>
          </a:p>
        </p:txBody>
      </p:sp>
      <p:pic>
        <p:nvPicPr>
          <p:cNvPr id="10" name="Content Placeholder 9" descr="C:\Users\rohan\Downloads\download (39).pngdownload (39)"/>
          <p:cNvPicPr>
            <a:picLocks noChangeAspect="1"/>
          </p:cNvPicPr>
          <p:nvPr/>
        </p:nvPicPr>
        <p:blipFill>
          <a:blip r:embed="rId2"/>
          <a:srcRect/>
          <a:stretch>
            <a:fillRect/>
          </a:stretch>
        </p:blipFill>
        <p:spPr>
          <a:xfrm>
            <a:off x="6264275" y="1316355"/>
            <a:ext cx="5803265" cy="43345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00"/>
            <a:ext cx="10515600" cy="1092200"/>
          </a:xfrm>
        </p:spPr>
        <p:txBody>
          <a:bodyPr>
            <a:normAutofit/>
          </a:bodyPr>
          <a:lstStyle/>
          <a:p>
            <a:pPr algn="ctr">
              <a:lnSpc>
                <a:spcPct val="110000"/>
              </a:lnSpc>
            </a:pPr>
            <a:r>
              <a:rPr lang="en-US" sz="2400" b="1" dirty="0">
                <a:solidFill>
                  <a:srgbClr val="002060"/>
                </a:solidFill>
                <a:latin typeface="+mn-lt"/>
                <a:cs typeface="Times New Roman" panose="02020603050405020304" charset="0"/>
              </a:rPr>
              <a:t>GROCERY AND GOURMET FOOD</a:t>
            </a:r>
            <a:r>
              <a:rPr lang="en-IN" sz="2400" b="1" dirty="0">
                <a:solidFill>
                  <a:srgbClr val="002060"/>
                </a:solidFill>
                <a:latin typeface="+mn-lt"/>
                <a:cs typeface="Times New Roman" panose="02020603050405020304" charset="0"/>
              </a:rPr>
              <a:t> DATA : TIME SERIES ANALYSIS</a:t>
            </a:r>
            <a:r>
              <a:rPr lang="en-US" altLang="en-IN" sz="2400" b="1" dirty="0">
                <a:solidFill>
                  <a:srgbClr val="002060"/>
                </a:solidFill>
                <a:latin typeface="+mn-lt"/>
                <a:cs typeface="Times New Roman" panose="02020603050405020304" charset="0"/>
              </a:rPr>
              <a:t> FOR </a:t>
            </a:r>
            <a:br>
              <a:rPr lang="en-US" altLang="en-IN" sz="2400" b="1" dirty="0">
                <a:solidFill>
                  <a:srgbClr val="002060"/>
                </a:solidFill>
                <a:latin typeface="+mn-lt"/>
                <a:cs typeface="Times New Roman" panose="02020603050405020304" charset="0"/>
              </a:rPr>
            </a:br>
            <a:r>
              <a:rPr lang="en-US" altLang="en-IN" sz="2400" b="1" dirty="0">
                <a:solidFill>
                  <a:srgbClr val="002060"/>
                </a:solidFill>
                <a:latin typeface="+mn-lt"/>
                <a:cs typeface="Times New Roman" panose="02020603050405020304" charset="0"/>
              </a:rPr>
              <a:t>POSITIVE &amp; NEGATIVE SENTIMENT</a:t>
            </a:r>
            <a:endParaRPr lang="en-US" altLang="en-IN" sz="2400" b="1" dirty="0">
              <a:solidFill>
                <a:srgbClr val="002060"/>
              </a:solidFill>
              <a:latin typeface="+mn-lt"/>
              <a:cs typeface="Times New Roman" panose="02020603050405020304" charset="0"/>
            </a:endParaRPr>
          </a:p>
        </p:txBody>
      </p:sp>
      <p:pic>
        <p:nvPicPr>
          <p:cNvPr id="4" name="Content Placeholder 3" descr="C:\Users\rohan\Downloads\download (40).pngdownload (40)"/>
          <p:cNvPicPr>
            <a:picLocks noGrp="1" noChangeAspect="1"/>
          </p:cNvPicPr>
          <p:nvPr>
            <p:ph sz="half" idx="1"/>
          </p:nvPr>
        </p:nvPicPr>
        <p:blipFill>
          <a:blip r:embed="rId1"/>
          <a:srcRect/>
          <a:stretch>
            <a:fillRect/>
          </a:stretch>
        </p:blipFill>
        <p:spPr>
          <a:xfrm>
            <a:off x="211455" y="1295400"/>
            <a:ext cx="5823585" cy="4244975"/>
          </a:xfrm>
          <a:prstGeom prst="rect">
            <a:avLst/>
          </a:prstGeom>
        </p:spPr>
      </p:pic>
      <p:pic>
        <p:nvPicPr>
          <p:cNvPr id="5" name="Content Placeholder 9" descr="C:\Users\rohan\Downloads\download (41).pngdownload (41)"/>
          <p:cNvPicPr>
            <a:picLocks noGrp="1" noChangeAspect="1"/>
          </p:cNvPicPr>
          <p:nvPr>
            <p:ph sz="half" idx="2"/>
          </p:nvPr>
        </p:nvPicPr>
        <p:blipFill>
          <a:blip r:embed="rId2"/>
          <a:srcRect/>
          <a:stretch>
            <a:fillRect/>
          </a:stretch>
        </p:blipFill>
        <p:spPr>
          <a:xfrm>
            <a:off x="6172200" y="1295400"/>
            <a:ext cx="5939155" cy="4244975"/>
          </a:xfrm>
          <a:prstGeom prst="rect">
            <a:avLst/>
          </a:prstGeom>
        </p:spPr>
      </p:pic>
      <p:sp>
        <p:nvSpPr>
          <p:cNvPr id="6" name="TextBox 5"/>
          <p:cNvSpPr txBox="1"/>
          <p:nvPr/>
        </p:nvSpPr>
        <p:spPr>
          <a:xfrm>
            <a:off x="192157" y="5671931"/>
            <a:ext cx="11161643" cy="1229995"/>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charset="0"/>
                <a:cs typeface="Times New Roman" panose="02020603050405020304" charset="0"/>
              </a:rPr>
              <a:t>The actual data has a increasing trend over the years till 2014 for both the categories.</a:t>
            </a:r>
            <a:endParaRPr lang="en-US"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dirty="0">
                <a:latin typeface="Times New Roman" panose="02020603050405020304" charset="0"/>
                <a:cs typeface="Times New Roman" panose="02020603050405020304" charset="0"/>
              </a:rPr>
              <a:t>The predicted sentiment count tends to increase for ‘positive’ sentiment and the sentiment count tends to fluctuate for the ‘negative’ sentiment.</a:t>
            </a:r>
            <a:endParaRPr lang="en-US" dirty="0">
              <a:latin typeface="Times New Roman" panose="02020603050405020304" charset="0"/>
              <a:cs typeface="Times New Roman" panose="02020603050405020304" charset="0"/>
            </a:endParaRPr>
          </a:p>
          <a:p>
            <a:endParaRPr lang="en-IN" sz="2000" dirty="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5308"/>
            <a:ext cx="10515600" cy="315912"/>
          </a:xfrm>
        </p:spPr>
        <p:txBody>
          <a:bodyPr>
            <a:normAutofit fontScale="90000"/>
          </a:bodyPr>
          <a:lstStyle/>
          <a:p>
            <a:pPr algn="ctr">
              <a:lnSpc>
                <a:spcPct val="110000"/>
              </a:lnSpc>
            </a:pPr>
            <a:r>
              <a:rPr lang="en-US" sz="2400" b="1" dirty="0">
                <a:solidFill>
                  <a:srgbClr val="002060"/>
                </a:solidFill>
                <a:latin typeface="+mn-lt"/>
                <a:cs typeface="Times New Roman" panose="02020603050405020304" charset="0"/>
              </a:rPr>
              <a:t>H</a:t>
            </a:r>
            <a:r>
              <a:rPr lang="en-IN" sz="2400" b="1" dirty="0">
                <a:solidFill>
                  <a:srgbClr val="002060"/>
                </a:solidFill>
                <a:latin typeface="+mn-lt"/>
                <a:cs typeface="Times New Roman" panose="02020603050405020304" charset="0"/>
              </a:rPr>
              <a:t>OME AND KITCHEN DATA : TIME SERIES ANALYSIS</a:t>
            </a:r>
            <a:r>
              <a:rPr lang="en-US" altLang="en-IN" sz="2400" b="1" dirty="0">
                <a:solidFill>
                  <a:srgbClr val="002060"/>
                </a:solidFill>
                <a:latin typeface="+mn-lt"/>
                <a:cs typeface="Times New Roman" panose="02020603050405020304" charset="0"/>
              </a:rPr>
              <a:t> FOR </a:t>
            </a:r>
            <a:br>
              <a:rPr lang="en-US" altLang="en-IN" sz="2400" b="1" dirty="0">
                <a:solidFill>
                  <a:srgbClr val="002060"/>
                </a:solidFill>
                <a:latin typeface="+mn-lt"/>
                <a:cs typeface="Times New Roman" panose="02020603050405020304" charset="0"/>
              </a:rPr>
            </a:br>
            <a:r>
              <a:rPr lang="en-US" altLang="en-IN" sz="2400" b="1" dirty="0">
                <a:solidFill>
                  <a:srgbClr val="002060"/>
                </a:solidFill>
                <a:latin typeface="+mn-lt"/>
                <a:cs typeface="Times New Roman" panose="02020603050405020304" charset="0"/>
              </a:rPr>
              <a:t>POSITIVE &amp; NEGATIVE SENTIMENT</a:t>
            </a:r>
            <a:endParaRPr lang="en-IN" sz="2400" dirty="0"/>
          </a:p>
        </p:txBody>
      </p:sp>
      <p:pic>
        <p:nvPicPr>
          <p:cNvPr id="6" name="Content Placeholder 5" descr="C:\Users\rohan\Downloads\download (43).pngdownload (43)"/>
          <p:cNvPicPr>
            <a:picLocks noGrp="1" noChangeAspect="1"/>
          </p:cNvPicPr>
          <p:nvPr>
            <p:ph sz="half" idx="1"/>
          </p:nvPr>
        </p:nvPicPr>
        <p:blipFill>
          <a:blip r:embed="rId1"/>
          <a:srcRect/>
          <a:stretch>
            <a:fillRect/>
          </a:stretch>
        </p:blipFill>
        <p:spPr>
          <a:xfrm>
            <a:off x="6096000" y="1105535"/>
            <a:ext cx="5840730" cy="4151630"/>
          </a:xfrm>
        </p:spPr>
      </p:pic>
      <p:pic>
        <p:nvPicPr>
          <p:cNvPr id="8" name="Content Placeholder 7" descr="C:\Users\rohan\Downloads\download (42).pngdownload (42)"/>
          <p:cNvPicPr>
            <a:picLocks noGrp="1" noChangeAspect="1"/>
          </p:cNvPicPr>
          <p:nvPr>
            <p:ph sz="half" idx="2"/>
          </p:nvPr>
        </p:nvPicPr>
        <p:blipFill>
          <a:blip r:embed="rId2"/>
          <a:srcRect/>
          <a:stretch>
            <a:fillRect/>
          </a:stretch>
        </p:blipFill>
        <p:spPr>
          <a:xfrm>
            <a:off x="496486" y="1104855"/>
            <a:ext cx="5205730" cy="4152945"/>
          </a:xfrm>
        </p:spPr>
      </p:pic>
      <p:sp>
        <p:nvSpPr>
          <p:cNvPr id="9" name="TextBox 8"/>
          <p:cNvSpPr txBox="1"/>
          <p:nvPr/>
        </p:nvSpPr>
        <p:spPr>
          <a:xfrm>
            <a:off x="318052" y="5416826"/>
            <a:ext cx="11618845" cy="64516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charset="0"/>
                <a:cs typeface="Times New Roman" panose="02020603050405020304" charset="0"/>
              </a:rPr>
              <a:t>T</a:t>
            </a:r>
            <a:r>
              <a:rPr lang="en-US" altLang="en-IN" dirty="0">
                <a:latin typeface="Times New Roman" panose="02020603050405020304" charset="0"/>
                <a:cs typeface="Times New Roman" panose="02020603050405020304" charset="0"/>
              </a:rPr>
              <a:t>OP 5</a:t>
            </a:r>
            <a:r>
              <a:rPr lang="en-IN" dirty="0">
                <a:latin typeface="Times New Roman" panose="02020603050405020304" charset="0"/>
                <a:cs typeface="Times New Roman" panose="02020603050405020304" charset="0"/>
              </a:rPr>
              <a:t> </a:t>
            </a:r>
            <a:r>
              <a:rPr lang="en-US" altLang="en-IN" dirty="0">
                <a:latin typeface="Times New Roman" panose="02020603050405020304" charset="0"/>
                <a:cs typeface="Times New Roman" panose="02020603050405020304" charset="0"/>
              </a:rPr>
              <a:t>P</a:t>
            </a:r>
            <a:r>
              <a:rPr lang="en-IN" dirty="0">
                <a:latin typeface="Times New Roman" panose="02020603050405020304" charset="0"/>
                <a:cs typeface="Times New Roman" panose="02020603050405020304" charset="0"/>
              </a:rPr>
              <a:t>roduct</a:t>
            </a:r>
            <a:r>
              <a:rPr lang="en-US" altLang="en-IN" dirty="0">
                <a:latin typeface="Times New Roman" panose="02020603050405020304" charset="0"/>
                <a:cs typeface="Times New Roman" panose="02020603050405020304" charset="0"/>
              </a:rPr>
              <a:t>s were</a:t>
            </a:r>
            <a:r>
              <a:rPr lang="en-IN" dirty="0">
                <a:latin typeface="Times New Roman" panose="02020603050405020304" charset="0"/>
                <a:cs typeface="Times New Roman" panose="02020603050405020304" charset="0"/>
              </a:rPr>
              <a:t> considered to forecast positive and negative sentiments. </a:t>
            </a:r>
            <a:endParaRPr lang="en-IN"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dirty="0">
                <a:latin typeface="Times New Roman" panose="02020603050405020304" charset="0"/>
                <a:cs typeface="Times New Roman" panose="02020603050405020304" charset="0"/>
              </a:rPr>
              <a:t>From the forecasting, Positive </a:t>
            </a:r>
            <a:r>
              <a:rPr lang="en-US" altLang="en-IN" dirty="0">
                <a:latin typeface="Times New Roman" panose="02020603050405020304" charset="0"/>
                <a:cs typeface="Times New Roman" panose="02020603050405020304" charset="0"/>
              </a:rPr>
              <a:t>sentiment count</a:t>
            </a:r>
            <a:r>
              <a:rPr lang="en-IN" dirty="0">
                <a:latin typeface="Times New Roman" panose="02020603050405020304" charset="0"/>
                <a:cs typeface="Times New Roman" panose="02020603050405020304" charset="0"/>
              </a:rPr>
              <a:t> is increasing and Negative </a:t>
            </a:r>
            <a:r>
              <a:rPr lang="en-US" altLang="en-IN" dirty="0">
                <a:latin typeface="Times New Roman" panose="02020603050405020304" charset="0"/>
                <a:cs typeface="Times New Roman" panose="02020603050405020304" charset="0"/>
              </a:rPr>
              <a:t>sentiment count</a:t>
            </a:r>
            <a:r>
              <a:rPr lang="en-IN" dirty="0">
                <a:latin typeface="Times New Roman" panose="02020603050405020304" charset="0"/>
                <a:cs typeface="Times New Roman" panose="02020603050405020304" charset="0"/>
              </a:rPr>
              <a:t> is decreasing.</a:t>
            </a:r>
            <a:endParaRPr lang="en-IN" dirty="0">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856"/>
            <a:ext cx="10515600" cy="648666"/>
          </a:xfrm>
        </p:spPr>
        <p:txBody>
          <a:bodyPr>
            <a:normAutofit fontScale="90000"/>
          </a:bodyPr>
          <a:lstStyle/>
          <a:p>
            <a:pPr algn="ctr">
              <a:lnSpc>
                <a:spcPct val="110000"/>
              </a:lnSpc>
            </a:pPr>
            <a:r>
              <a:rPr lang="en-US" sz="2400" b="1" dirty="0">
                <a:solidFill>
                  <a:srgbClr val="002060"/>
                </a:solidFill>
                <a:latin typeface="+mn-lt"/>
                <a:cs typeface="Times New Roman" panose="02020603050405020304" charset="0"/>
              </a:rPr>
              <a:t>GROCERY AND GOURMET FOOD</a:t>
            </a:r>
            <a:r>
              <a:rPr lang="en-IN" sz="2400" b="1" dirty="0">
                <a:solidFill>
                  <a:srgbClr val="002060"/>
                </a:solidFill>
                <a:latin typeface="+mn-lt"/>
                <a:cs typeface="Times New Roman" panose="02020603050405020304" charset="0"/>
              </a:rPr>
              <a:t> DATA : TIME SERIES ANALYSIS</a:t>
            </a:r>
            <a:r>
              <a:rPr lang="en-US" altLang="en-IN" sz="2400" b="1" dirty="0">
                <a:solidFill>
                  <a:srgbClr val="002060"/>
                </a:solidFill>
                <a:latin typeface="+mn-lt"/>
                <a:cs typeface="Times New Roman" panose="02020603050405020304" charset="0"/>
              </a:rPr>
              <a:t> FOR </a:t>
            </a:r>
            <a:br>
              <a:rPr lang="en-US" altLang="en-IN" sz="2400" b="1" dirty="0">
                <a:solidFill>
                  <a:srgbClr val="002060"/>
                </a:solidFill>
                <a:latin typeface="+mn-lt"/>
                <a:cs typeface="Times New Roman" panose="02020603050405020304" charset="0"/>
              </a:rPr>
            </a:br>
            <a:r>
              <a:rPr lang="en-US" altLang="en-IN" sz="2400" b="1" dirty="0">
                <a:solidFill>
                  <a:srgbClr val="002060"/>
                </a:solidFill>
                <a:latin typeface="+mn-lt"/>
                <a:cs typeface="Times New Roman" panose="02020603050405020304" charset="0"/>
              </a:rPr>
              <a:t>POSITIVE &amp; NEGATIVE SENTIMENT</a:t>
            </a:r>
            <a:endParaRPr lang="en-IN" sz="2400" dirty="0"/>
          </a:p>
        </p:txBody>
      </p:sp>
      <p:pic>
        <p:nvPicPr>
          <p:cNvPr id="6" name="Content Placeholder 5" descr="C:\Users\rohan\Downloads\download (44).pngdownload (44)"/>
          <p:cNvPicPr>
            <a:picLocks noGrp="1" noChangeAspect="1"/>
          </p:cNvPicPr>
          <p:nvPr>
            <p:ph sz="half" idx="1"/>
          </p:nvPr>
        </p:nvPicPr>
        <p:blipFill>
          <a:blip r:embed="rId1"/>
          <a:srcRect/>
          <a:stretch>
            <a:fillRect/>
          </a:stretch>
        </p:blipFill>
        <p:spPr>
          <a:xfrm>
            <a:off x="509905" y="1191260"/>
            <a:ext cx="5310505" cy="3796030"/>
          </a:xfrm>
        </p:spPr>
      </p:pic>
      <p:pic>
        <p:nvPicPr>
          <p:cNvPr id="8" name="Content Placeholder 7" descr="C:\Users\rohan\Downloads\download (45).pngdownload (45)"/>
          <p:cNvPicPr>
            <a:picLocks noGrp="1" noChangeAspect="1"/>
          </p:cNvPicPr>
          <p:nvPr>
            <p:ph sz="half" idx="2"/>
          </p:nvPr>
        </p:nvPicPr>
        <p:blipFill>
          <a:blip r:embed="rId2"/>
          <a:srcRect/>
          <a:stretch>
            <a:fillRect/>
          </a:stretch>
        </p:blipFill>
        <p:spPr>
          <a:xfrm>
            <a:off x="6172200" y="1191260"/>
            <a:ext cx="5877560" cy="3796030"/>
          </a:xfrm>
        </p:spPr>
      </p:pic>
      <p:sp>
        <p:nvSpPr>
          <p:cNvPr id="10" name="TextBox 9"/>
          <p:cNvSpPr txBox="1"/>
          <p:nvPr/>
        </p:nvSpPr>
        <p:spPr>
          <a:xfrm>
            <a:off x="510208" y="5104765"/>
            <a:ext cx="11681792" cy="119888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charset="0"/>
                <a:cs typeface="Times New Roman" panose="02020603050405020304" charset="0"/>
              </a:rPr>
              <a:t>T</a:t>
            </a:r>
            <a:r>
              <a:rPr lang="en-US" altLang="en-IN" dirty="0">
                <a:latin typeface="Times New Roman" panose="02020603050405020304" charset="0"/>
                <a:cs typeface="Times New Roman" panose="02020603050405020304" charset="0"/>
              </a:rPr>
              <a:t>op 5</a:t>
            </a:r>
            <a:r>
              <a:rPr lang="en-IN" dirty="0">
                <a:latin typeface="Times New Roman" panose="02020603050405020304" charset="0"/>
                <a:cs typeface="Times New Roman" panose="02020603050405020304" charset="0"/>
              </a:rPr>
              <a:t> product</a:t>
            </a:r>
            <a:r>
              <a:rPr lang="en-US" altLang="en-IN" dirty="0">
                <a:latin typeface="Times New Roman" panose="02020603050405020304" charset="0"/>
                <a:cs typeface="Times New Roman" panose="02020603050405020304" charset="0"/>
              </a:rPr>
              <a:t>s</a:t>
            </a:r>
            <a:r>
              <a:rPr lang="en-IN" dirty="0">
                <a:latin typeface="Times New Roman" panose="02020603050405020304" charset="0"/>
                <a:cs typeface="Times New Roman" panose="02020603050405020304" charset="0"/>
              </a:rPr>
              <a:t> is considered to forecast positive and negative sentiments.</a:t>
            </a:r>
            <a:endParaRPr lang="en-IN"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en-IN" dirty="0">
                <a:latin typeface="Times New Roman" panose="02020603050405020304" charset="0"/>
                <a:cs typeface="Times New Roman" panose="02020603050405020304" charset="0"/>
              </a:rPr>
              <a:t>P</a:t>
            </a:r>
            <a:r>
              <a:rPr lang="en-IN" dirty="0">
                <a:latin typeface="Times New Roman" panose="02020603050405020304" charset="0"/>
                <a:cs typeface="Times New Roman" panose="02020603050405020304" charset="0"/>
              </a:rPr>
              <a:t>ositive sentiment count tends to</a:t>
            </a:r>
            <a:r>
              <a:rPr lang="en-US" altLang="en-IN" dirty="0">
                <a:latin typeface="Times New Roman" panose="02020603050405020304" charset="0"/>
                <a:cs typeface="Times New Roman" panose="02020603050405020304" charset="0"/>
              </a:rPr>
              <a:t> increase between 2014 and 2016.</a:t>
            </a:r>
            <a:endParaRPr lang="en-US" altLang="en-IN"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en-IN" dirty="0">
                <a:latin typeface="Times New Roman" panose="02020603050405020304" charset="0"/>
                <a:cs typeface="Times New Roman" panose="02020603050405020304" charset="0"/>
              </a:rPr>
              <a:t>Negative sentiment count have been predicted to maintain at the level of 0 constantly for the next 1 year from half way of 2014</a:t>
            </a:r>
            <a:endParaRPr lang="en-US" altLang="en-IN" dirty="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809" y="474456"/>
            <a:ext cx="10515600" cy="718240"/>
          </a:xfrm>
        </p:spPr>
        <p:txBody>
          <a:bodyPr>
            <a:normAutofit/>
          </a:bodyPr>
          <a:lstStyle/>
          <a:p>
            <a:pPr algn="ctr"/>
            <a:r>
              <a:rPr lang="en-IN" sz="3600" b="1" dirty="0">
                <a:solidFill>
                  <a:srgbClr val="002060"/>
                </a:solidFill>
                <a:latin typeface="+mn-lt"/>
                <a:cs typeface="Times New Roman" panose="02020603050405020304" charset="0"/>
              </a:rPr>
              <a:t>CONCLUSION</a:t>
            </a:r>
            <a:endParaRPr lang="en-IN" sz="3600" b="1" dirty="0">
              <a:solidFill>
                <a:srgbClr val="002060"/>
              </a:solidFill>
              <a:latin typeface="+mn-lt"/>
              <a:cs typeface="Times New Roman" panose="02020603050405020304" charset="0"/>
            </a:endParaRPr>
          </a:p>
        </p:txBody>
      </p:sp>
      <p:sp>
        <p:nvSpPr>
          <p:cNvPr id="3" name="Content Placeholder 2"/>
          <p:cNvSpPr>
            <a:spLocks noGrp="1"/>
          </p:cNvSpPr>
          <p:nvPr>
            <p:ph idx="1"/>
          </p:nvPr>
        </p:nvSpPr>
        <p:spPr>
          <a:xfrm>
            <a:off x="838200" y="1350010"/>
            <a:ext cx="10515600" cy="5345430"/>
          </a:xfrm>
        </p:spPr>
        <p:txBody>
          <a:bodyPr>
            <a:normAutofit lnSpcReduction="10000"/>
          </a:bodyPr>
          <a:lstStyle/>
          <a:p>
            <a:pPr>
              <a:lnSpc>
                <a:spcPct val="130000"/>
              </a:lnSpc>
            </a:pPr>
            <a:r>
              <a:rPr lang="en-US" sz="2000" dirty="0">
                <a:latin typeface="Times New Roman" panose="02020603050405020304" charset="0"/>
                <a:cs typeface="Times New Roman" panose="02020603050405020304" charset="0"/>
              </a:rPr>
              <a:t>The positive sentiments for Home and Kitchen products tends to increase over the years as compared to Grocery and Gourmet foods.</a:t>
            </a:r>
            <a:endParaRPr lang="en-US" sz="2000" dirty="0">
              <a:latin typeface="Times New Roman" panose="02020603050405020304" charset="0"/>
              <a:cs typeface="Times New Roman" panose="02020603050405020304" charset="0"/>
            </a:endParaRPr>
          </a:p>
          <a:p>
            <a:pPr>
              <a:lnSpc>
                <a:spcPct val="130000"/>
              </a:lnSpc>
            </a:pPr>
            <a:r>
              <a:rPr lang="en-US" sz="2000" dirty="0">
                <a:latin typeface="Times New Roman" panose="02020603050405020304" charset="0"/>
                <a:cs typeface="Times New Roman" panose="02020603050405020304" charset="0"/>
                <a:sym typeface="+mn-ea"/>
              </a:rPr>
              <a:t>Customers tends to</a:t>
            </a:r>
            <a:r>
              <a:rPr lang="en-US" sz="2000" b="1" dirty="0">
                <a:latin typeface="Times New Roman" panose="02020603050405020304" charset="0"/>
                <a:cs typeface="Times New Roman" panose="02020603050405020304" charset="0"/>
                <a:sym typeface="+mn-ea"/>
              </a:rPr>
              <a:t> show more interest on Kitchen and Home Products</a:t>
            </a:r>
            <a:r>
              <a:rPr lang="en-US" sz="2000" dirty="0">
                <a:latin typeface="Times New Roman" panose="02020603050405020304" charset="0"/>
                <a:cs typeface="Times New Roman" panose="02020603050405020304" charset="0"/>
                <a:sym typeface="+mn-ea"/>
              </a:rPr>
              <a:t>, which shows there is high demand for products belongs to this category.</a:t>
            </a:r>
            <a:endParaRPr lang="en-US" sz="2000" dirty="0">
              <a:latin typeface="Times New Roman" panose="02020603050405020304" charset="0"/>
              <a:cs typeface="Times New Roman" panose="02020603050405020304" charset="0"/>
              <a:sym typeface="+mn-ea"/>
            </a:endParaRPr>
          </a:p>
          <a:p>
            <a:pPr>
              <a:lnSpc>
                <a:spcPct val="130000"/>
              </a:lnSpc>
            </a:pPr>
            <a:r>
              <a:rPr lang="en-US" sz="2000" dirty="0">
                <a:latin typeface="Times New Roman" panose="02020603050405020304" charset="0"/>
                <a:cs typeface="Times New Roman" panose="02020603050405020304" charset="0"/>
              </a:rPr>
              <a:t>Also, the </a:t>
            </a:r>
            <a:r>
              <a:rPr lang="en-US" sz="2000" dirty="0">
                <a:solidFill>
                  <a:srgbClr val="FF0000"/>
                </a:solidFill>
                <a:latin typeface="Times New Roman" panose="02020603050405020304" charset="0"/>
                <a:cs typeface="Times New Roman" panose="02020603050405020304" charset="0"/>
              </a:rPr>
              <a:t>Negative reviews of grocery and gourmet foods</a:t>
            </a:r>
            <a:r>
              <a:rPr lang="en-US" sz="2000" dirty="0">
                <a:latin typeface="Times New Roman" panose="02020603050405020304" charset="0"/>
                <a:cs typeface="Times New Roman" panose="02020603050405020304" charset="0"/>
              </a:rPr>
              <a:t> products can be considered to make the products quality better.</a:t>
            </a:r>
            <a:endParaRPr lang="en-US" sz="2000" dirty="0">
              <a:latin typeface="Times New Roman" panose="02020603050405020304" charset="0"/>
              <a:cs typeface="Times New Roman" panose="02020603050405020304" charset="0"/>
            </a:endParaRPr>
          </a:p>
          <a:p>
            <a:pPr marL="285750" indent="-285750">
              <a:lnSpc>
                <a:spcPct val="130000"/>
              </a:lnSpc>
              <a:buFont typeface="Arial" panose="020B0604020202020204" pitchFamily="34" charset="0"/>
              <a:buChar char="•"/>
            </a:pPr>
            <a:r>
              <a:rPr lang="en-US" sz="2000" dirty="0">
                <a:latin typeface="Times New Roman" panose="02020603050405020304" charset="0"/>
                <a:cs typeface="Times New Roman" panose="02020603050405020304" charset="0"/>
                <a:sym typeface="+mn-ea"/>
              </a:rPr>
              <a:t>Mostly </a:t>
            </a:r>
            <a:r>
              <a:rPr lang="en-US" sz="2000" b="1" dirty="0">
                <a:latin typeface="Times New Roman" panose="02020603050405020304" charset="0"/>
                <a:cs typeface="Times New Roman" panose="02020603050405020304" charset="0"/>
                <a:sym typeface="+mn-ea"/>
              </a:rPr>
              <a:t>Utensils, Knives and Electric fans</a:t>
            </a:r>
            <a:r>
              <a:rPr lang="en-US" sz="2000" dirty="0">
                <a:latin typeface="Times New Roman" panose="02020603050405020304" charset="0"/>
                <a:cs typeface="Times New Roman" panose="02020603050405020304" charset="0"/>
                <a:sym typeface="+mn-ea"/>
              </a:rPr>
              <a:t> found to have Positive Reviews in Home &amp; Kitchen Category.</a:t>
            </a:r>
            <a:endParaRPr lang="en-US" sz="2000" dirty="0">
              <a:latin typeface="Times New Roman" panose="02020603050405020304" charset="0"/>
              <a:cs typeface="Times New Roman" panose="02020603050405020304" charset="0"/>
            </a:endParaRPr>
          </a:p>
          <a:p>
            <a:pPr marL="285750" indent="-285750">
              <a:lnSpc>
                <a:spcPct val="130000"/>
              </a:lnSpc>
              <a:buFont typeface="Arial" panose="020B0604020202020204" pitchFamily="34" charset="0"/>
              <a:buChar char="•"/>
            </a:pPr>
            <a:r>
              <a:rPr lang="en-US" sz="2000" dirty="0">
                <a:latin typeface="Times New Roman" panose="02020603050405020304" charset="0"/>
                <a:cs typeface="Times New Roman" panose="02020603050405020304" charset="0"/>
                <a:sym typeface="+mn-ea"/>
              </a:rPr>
              <a:t>Products like </a:t>
            </a:r>
            <a:r>
              <a:rPr lang="en-US" sz="2000" b="1" dirty="0">
                <a:latin typeface="Times New Roman" panose="02020603050405020304" charset="0"/>
                <a:cs typeface="Times New Roman" panose="02020603050405020304" charset="0"/>
                <a:sym typeface="+mn-ea"/>
              </a:rPr>
              <a:t>Chocolate Brownies</a:t>
            </a:r>
            <a:r>
              <a:rPr lang="en-US" sz="2000" dirty="0">
                <a:latin typeface="Times New Roman" panose="02020603050405020304" charset="0"/>
                <a:cs typeface="Times New Roman" panose="02020603050405020304" charset="0"/>
                <a:sym typeface="+mn-ea"/>
              </a:rPr>
              <a:t> also receive positive reviews while products like </a:t>
            </a:r>
            <a:r>
              <a:rPr lang="en-US" sz="2000" dirty="0">
                <a:solidFill>
                  <a:srgbClr val="FF0000"/>
                </a:solidFill>
                <a:latin typeface="Times New Roman" panose="02020603050405020304" charset="0"/>
                <a:cs typeface="Times New Roman" panose="02020603050405020304" charset="0"/>
                <a:sym typeface="+mn-ea"/>
              </a:rPr>
              <a:t>Coffee and Organic</a:t>
            </a:r>
            <a:r>
              <a:rPr lang="en-US" sz="2000" dirty="0">
                <a:latin typeface="Times New Roman" panose="02020603050405020304" charset="0"/>
                <a:cs typeface="Times New Roman" panose="02020603050405020304" charset="0"/>
                <a:sym typeface="+mn-ea"/>
              </a:rPr>
              <a:t> </a:t>
            </a:r>
            <a:r>
              <a:rPr lang="en-US" sz="2000" dirty="0">
                <a:solidFill>
                  <a:srgbClr val="FF0000"/>
                </a:solidFill>
                <a:latin typeface="Times New Roman" panose="02020603050405020304" charset="0"/>
                <a:cs typeface="Times New Roman" panose="02020603050405020304" charset="0"/>
                <a:sym typeface="+mn-ea"/>
              </a:rPr>
              <a:t>snacks</a:t>
            </a:r>
            <a:r>
              <a:rPr lang="en-US" sz="2000" dirty="0">
                <a:latin typeface="Times New Roman" panose="02020603050405020304" charset="0"/>
                <a:cs typeface="Times New Roman" panose="02020603050405020304" charset="0"/>
                <a:sym typeface="+mn-ea"/>
              </a:rPr>
              <a:t> in Grocery and Gourmet food category recieves negative reviews.</a:t>
            </a:r>
            <a:endParaRPr lang="en-US" sz="2000" dirty="0">
              <a:latin typeface="Times New Roman" panose="02020603050405020304" charset="0"/>
              <a:cs typeface="Times New Roman" panose="02020603050405020304" charset="0"/>
              <a:sym typeface="+mn-ea"/>
            </a:endParaRPr>
          </a:p>
          <a:p>
            <a:pPr marL="285750" indent="-285750">
              <a:lnSpc>
                <a:spcPct val="130000"/>
              </a:lnSpc>
              <a:buFont typeface="Arial" panose="020B0604020202020204" pitchFamily="34" charset="0"/>
              <a:buChar char="•"/>
            </a:pPr>
            <a:r>
              <a:rPr lang="en-US" sz="2000" dirty="0">
                <a:solidFill>
                  <a:srgbClr val="FF0000"/>
                </a:solidFill>
                <a:latin typeface="Times New Roman" panose="02020603050405020304" charset="0"/>
                <a:cs typeface="Times New Roman" panose="02020603050405020304" charset="0"/>
                <a:sym typeface="+mn-ea"/>
              </a:rPr>
              <a:t>Vegetable cutters, cast iron utensils</a:t>
            </a:r>
            <a:r>
              <a:rPr lang="en-US" sz="2000" dirty="0">
                <a:latin typeface="Times New Roman" panose="02020603050405020304" charset="0"/>
                <a:cs typeface="Times New Roman" panose="02020603050405020304" charset="0"/>
                <a:sym typeface="+mn-ea"/>
              </a:rPr>
              <a:t> which receive most number of negative Reviews due to Quality reasons.</a:t>
            </a:r>
            <a:endParaRPr lang="en-US" sz="2000" dirty="0">
              <a:latin typeface="Times New Roman" panose="02020603050405020304" charset="0"/>
              <a:cs typeface="Times New Roman" panose="02020603050405020304" charset="0"/>
            </a:endParaRPr>
          </a:p>
          <a:p>
            <a:pPr marL="0" indent="0">
              <a:buNone/>
            </a:pPr>
            <a:endParaRPr lang="en-IN" sz="2000"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68245" y="462377"/>
            <a:ext cx="730319" cy="730319"/>
          </a:xfrm>
          <a:prstGeom prst="rect">
            <a:avLst/>
          </a:prstGeom>
        </p:spPr>
      </p:pic>
      <p:cxnSp>
        <p:nvCxnSpPr>
          <p:cNvPr id="4" name="Straight Connector 3"/>
          <p:cNvCxnSpPr/>
          <p:nvPr/>
        </p:nvCxnSpPr>
        <p:spPr>
          <a:xfrm>
            <a:off x="9084365" y="791255"/>
            <a:ext cx="310763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0" y="827536"/>
            <a:ext cx="3200400" cy="1"/>
          </a:xfrm>
          <a:prstGeom prst="line">
            <a:avLst/>
          </a:prstGeom>
          <a:ln w="6350">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805" y="2548255"/>
            <a:ext cx="10515600" cy="1325563"/>
          </a:xfrm>
        </p:spPr>
        <p:txBody>
          <a:bodyPr/>
          <a:lstStyle/>
          <a:p>
            <a:pPr algn="ctr"/>
            <a:r>
              <a:rPr lang="en-US" sz="7200" b="1" dirty="0">
                <a:latin typeface="Times New Roman" panose="02020603050405020304" charset="0"/>
                <a:cs typeface="Times New Roman" panose="02020603050405020304" charset="0"/>
              </a:rPr>
              <a:t>THANK YOU</a:t>
            </a:r>
            <a:endParaRPr lang="en-US" sz="7200" b="1" dirty="0">
              <a:latin typeface="Times New Roman" panose="02020603050405020304" charset="0"/>
              <a:cs typeface="Times New Roman" panose="02020603050405020304" charset="0"/>
            </a:endParaRPr>
          </a:p>
        </p:txBody>
      </p:sp>
      <p:pic>
        <p:nvPicPr>
          <p:cNvPr id="5" name="Content Placeholder 4" descr="thankyou_12_noto_printfold_v2016_uk-main._CB277630869_"/>
          <p:cNvPicPr>
            <a:picLocks noGrp="1" noChangeAspect="1"/>
          </p:cNvPicPr>
          <p:nvPr>
            <p:ph idx="1"/>
          </p:nvPr>
        </p:nvPicPr>
        <p:blipFill>
          <a:blip r:embed="rId1"/>
          <a:srcRect l="23853" t="46491" r="23227" b="34474"/>
          <a:stretch>
            <a:fillRect/>
          </a:stretch>
        </p:blipFill>
        <p:spPr>
          <a:xfrm>
            <a:off x="4059555" y="3640455"/>
            <a:ext cx="3114675" cy="8515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9440" y="248285"/>
            <a:ext cx="10992485" cy="6361430"/>
          </a:xfrm>
        </p:spPr>
        <p:txBody>
          <a:bodyPr>
            <a:noAutofit/>
          </a:bodyPr>
          <a:lstStyle/>
          <a:p>
            <a:pPr marL="0" indent="0">
              <a:lnSpc>
                <a:spcPct val="130000"/>
              </a:lnSpc>
              <a:buNone/>
            </a:pPr>
            <a:r>
              <a:rPr lang="en-US" altLang="en-IN" sz="1800" b="1" dirty="0">
                <a:latin typeface="Times New Roman" panose="02020603050405020304" charset="0"/>
                <a:cs typeface="Times New Roman" panose="02020603050405020304" charset="0"/>
                <a:sym typeface="+mn-ea"/>
              </a:rPr>
              <a:t>INTRODUCTION:</a:t>
            </a:r>
            <a:r>
              <a:rPr lang="en-US" altLang="en-IN" sz="1500" dirty="0">
                <a:latin typeface="Times New Roman" panose="02020603050405020304" charset="0"/>
                <a:cs typeface="Times New Roman" panose="02020603050405020304" charset="0"/>
                <a:sym typeface="+mn-ea"/>
              </a:rPr>
              <a:t> </a:t>
            </a:r>
            <a:endParaRPr lang="en-US" altLang="en-IN" sz="1500" dirty="0">
              <a:latin typeface="Times New Roman" panose="02020603050405020304" charset="0"/>
              <a:cs typeface="Times New Roman" panose="02020603050405020304" charset="0"/>
              <a:sym typeface="+mn-ea"/>
            </a:endParaRPr>
          </a:p>
          <a:p>
            <a:pPr marL="0" indent="0">
              <a:lnSpc>
                <a:spcPct val="130000"/>
              </a:lnSpc>
              <a:buNone/>
            </a:pPr>
            <a:r>
              <a:rPr lang="en-US" altLang="en-IN" sz="1500" dirty="0">
                <a:latin typeface="Times New Roman" panose="02020603050405020304" charset="0"/>
                <a:cs typeface="Times New Roman" panose="02020603050405020304" charset="0"/>
                <a:sym typeface="+mn-ea"/>
              </a:rPr>
              <a:t>Amazon Product reviews are often the deciding factor for many customers, thus it is very important to have a well-automated system for monitoring the entire review history of products to analyze tone, language, keywords and trends over time to provide valuable insights that increase the success rate of existing and new products and marketing campaigns.</a:t>
            </a:r>
            <a:endParaRPr lang="en-US" altLang="en-IN" sz="1500" dirty="0">
              <a:latin typeface="Times New Roman" panose="02020603050405020304" charset="0"/>
              <a:cs typeface="Times New Roman" panose="02020603050405020304" charset="0"/>
              <a:sym typeface="+mn-ea"/>
            </a:endParaRPr>
          </a:p>
          <a:p>
            <a:pPr marL="0" indent="0">
              <a:lnSpc>
                <a:spcPct val="10000"/>
              </a:lnSpc>
              <a:buNone/>
            </a:pPr>
            <a:endParaRPr lang="en-US" altLang="en-IN" sz="1500" dirty="0">
              <a:latin typeface="Times New Roman" panose="02020603050405020304" charset="0"/>
              <a:cs typeface="Times New Roman" panose="02020603050405020304" charset="0"/>
            </a:endParaRPr>
          </a:p>
          <a:p>
            <a:pPr marL="0" indent="0">
              <a:lnSpc>
                <a:spcPct val="110000"/>
              </a:lnSpc>
              <a:buNone/>
            </a:pPr>
            <a:r>
              <a:rPr lang="en-US" altLang="en-IN" sz="1800" b="1" dirty="0">
                <a:latin typeface="Times New Roman" panose="02020603050405020304" charset="0"/>
                <a:cs typeface="Times New Roman" panose="02020603050405020304" charset="0"/>
              </a:rPr>
              <a:t>PROBLEM STATEMENT:</a:t>
            </a:r>
            <a:endParaRPr lang="en-US" altLang="en-IN" sz="1800" b="1" dirty="0">
              <a:latin typeface="Times New Roman" panose="02020603050405020304" charset="0"/>
              <a:cs typeface="Times New Roman" panose="02020603050405020304" charset="0"/>
            </a:endParaRPr>
          </a:p>
          <a:p>
            <a:pPr marL="0" indent="0">
              <a:lnSpc>
                <a:spcPct val="130000"/>
              </a:lnSpc>
              <a:buNone/>
            </a:pPr>
            <a:r>
              <a:rPr lang="en-US" sz="1600">
                <a:latin typeface="Times New Roman" panose="02020603050405020304" charset="0"/>
                <a:cs typeface="Times New Roman" panose="02020603050405020304" charset="0"/>
                <a:sym typeface="+mn-ea"/>
              </a:rPr>
              <a:t>The traditional manual process of Amazon product reviews is time-consuming and inefficient when millions of reviews are being posted all the time. It doesn’t show any trend or patterns over time. Moreover, it is tough to understand customers’ sentiment towards any product or its delivery.</a:t>
            </a:r>
            <a:r>
              <a:rPr lang="en-US" sz="1800">
                <a:latin typeface="Times New Roman" panose="02020603050405020304" charset="0"/>
                <a:cs typeface="Times New Roman" panose="02020603050405020304" charset="0"/>
                <a:sym typeface="+mn-ea"/>
              </a:rPr>
              <a:t> </a:t>
            </a:r>
            <a:endParaRPr lang="en-US" sz="1800">
              <a:latin typeface="Times New Roman" panose="02020603050405020304" charset="0"/>
              <a:cs typeface="Times New Roman" panose="02020603050405020304" charset="0"/>
              <a:sym typeface="+mn-ea"/>
            </a:endParaRPr>
          </a:p>
          <a:p>
            <a:pPr marL="0" indent="0">
              <a:lnSpc>
                <a:spcPct val="130000"/>
              </a:lnSpc>
              <a:buNone/>
            </a:pPr>
            <a:r>
              <a:rPr lang="en-US" sz="1600" b="1">
                <a:latin typeface="Times New Roman" panose="02020603050405020304" charset="0"/>
                <a:cs typeface="Times New Roman" panose="02020603050405020304" charset="0"/>
              </a:rPr>
              <a:t>TASKS INVOLVED:</a:t>
            </a:r>
            <a:endParaRPr lang="en-US" sz="1600" b="1">
              <a:latin typeface="Times New Roman" panose="02020603050405020304" charset="0"/>
              <a:cs typeface="Times New Roman" panose="02020603050405020304" charset="0"/>
            </a:endParaRPr>
          </a:p>
          <a:p>
            <a:pPr marL="0" indent="0">
              <a:lnSpc>
                <a:spcPct val="0"/>
              </a:lnSpc>
              <a:buNone/>
            </a:pPr>
            <a:endParaRPr lang="en-US" sz="1800">
              <a:latin typeface="Times New Roman" panose="02020603050405020304" charset="0"/>
              <a:cs typeface="Times New Roman" panose="02020603050405020304" charset="0"/>
            </a:endParaRPr>
          </a:p>
          <a:p>
            <a:pPr marL="114300" indent="-285750">
              <a:lnSpc>
                <a:spcPct val="120000"/>
              </a:lnSpc>
              <a:buFont typeface="Arial" panose="020B0604020202020204" pitchFamily="34" charset="0"/>
              <a:buChar char="•"/>
            </a:pPr>
            <a:r>
              <a:rPr lang="en-US" sz="1500" dirty="0">
                <a:latin typeface="Times New Roman" panose="02020603050405020304" charset="0"/>
                <a:cs typeface="Times New Roman" panose="02020603050405020304" charset="0"/>
                <a:sym typeface="+mn-ea"/>
              </a:rPr>
              <a:t>To classify a review into a particular category(positive, negative,    neutral etc.) based on ‘review’ and ‘summary’ columns.</a:t>
            </a:r>
            <a:endParaRPr lang="en-US" sz="1500" dirty="0">
              <a:latin typeface="Times New Roman" panose="02020603050405020304" charset="0"/>
              <a:cs typeface="Times New Roman" panose="02020603050405020304" charset="0"/>
            </a:endParaRPr>
          </a:p>
          <a:p>
            <a:pPr marL="114300" indent="-285750">
              <a:buFont typeface="Arial" panose="020B0604020202020204" pitchFamily="34" charset="0"/>
              <a:buChar char="•"/>
            </a:pPr>
            <a:r>
              <a:rPr lang="en-US" sz="1500" dirty="0">
                <a:latin typeface="Times New Roman" panose="02020603050405020304" charset="0"/>
                <a:cs typeface="Times New Roman" panose="02020603050405020304" charset="0"/>
                <a:sym typeface="+mn-ea"/>
              </a:rPr>
              <a:t>To identify the names of few products by analyzing the input text data.</a:t>
            </a:r>
            <a:endParaRPr lang="en-US" sz="1500" dirty="0">
              <a:latin typeface="Times New Roman" panose="02020603050405020304" charset="0"/>
              <a:cs typeface="Times New Roman" panose="02020603050405020304" charset="0"/>
            </a:endParaRPr>
          </a:p>
          <a:p>
            <a:pPr marL="114300" indent="-285750">
              <a:buFont typeface="Arial" panose="020B0604020202020204" pitchFamily="34" charset="0"/>
              <a:buChar char="•"/>
            </a:pPr>
            <a:r>
              <a:rPr lang="en-US" sz="1500" dirty="0">
                <a:latin typeface="Times New Roman" panose="02020603050405020304" charset="0"/>
                <a:cs typeface="Times New Roman" panose="02020603050405020304" charset="0"/>
                <a:sym typeface="+mn-ea"/>
              </a:rPr>
              <a:t>To predict future data trends i.e. how the sentiments of reviewers change with time.</a:t>
            </a:r>
            <a:endParaRPr lang="en-IN" sz="1500" dirty="0">
              <a:latin typeface="Times New Roman" panose="02020603050405020304" charset="0"/>
              <a:cs typeface="Times New Roman" panose="02020603050405020304" charset="0"/>
              <a:sym typeface="+mn-ea"/>
            </a:endParaRPr>
          </a:p>
          <a:p>
            <a:pPr marL="114300" indent="-285750">
              <a:buFont typeface="Arial" panose="020B0604020202020204" pitchFamily="34" charset="0"/>
              <a:buChar char="•"/>
            </a:pPr>
            <a:r>
              <a:rPr lang="en-US" sz="1500" dirty="0">
                <a:latin typeface="Times New Roman" panose="02020603050405020304" charset="0"/>
                <a:cs typeface="Times New Roman" panose="02020603050405020304" charset="0"/>
                <a:sym typeface="+mn-ea"/>
              </a:rPr>
              <a:t>To find any relations/buying trends of customers.</a:t>
            </a:r>
            <a:endParaRPr lang="en-US" sz="1500" dirty="0">
              <a:latin typeface="Times New Roman" panose="02020603050405020304" charset="0"/>
              <a:cs typeface="Times New Roman" panose="02020603050405020304" charset="0"/>
              <a:sym typeface="+mn-ea"/>
            </a:endParaRPr>
          </a:p>
          <a:p>
            <a:pPr marL="0" indent="0">
              <a:lnSpc>
                <a:spcPct val="20000"/>
              </a:lnSpc>
              <a:buNone/>
            </a:pPr>
            <a:endParaRPr lang="en-US" sz="1500" dirty="0">
              <a:latin typeface="Times New Roman" panose="02020603050405020304" charset="0"/>
              <a:cs typeface="Times New Roman" panose="02020603050405020304" charset="0"/>
            </a:endParaRPr>
          </a:p>
          <a:p>
            <a:pPr marL="0" indent="0">
              <a:buNone/>
            </a:pPr>
            <a:r>
              <a:rPr lang="en-US" altLang="en-IN" sz="1800" b="1" dirty="0">
                <a:latin typeface="Times New Roman" panose="02020603050405020304" charset="0"/>
                <a:cs typeface="Times New Roman" panose="02020603050405020304" charset="0"/>
                <a:sym typeface="+mn-ea"/>
              </a:rPr>
              <a:t>BUSINESS GOALS:</a:t>
            </a:r>
            <a:endParaRPr lang="en-US" altLang="en-IN" sz="1800" b="1" dirty="0">
              <a:latin typeface="Times New Roman" panose="02020603050405020304" charset="0"/>
              <a:cs typeface="Times New Roman" panose="02020603050405020304" charset="0"/>
            </a:endParaRPr>
          </a:p>
          <a:p>
            <a:pPr marL="0" indent="0">
              <a:lnSpc>
                <a:spcPct val="110000"/>
              </a:lnSpc>
              <a:buNone/>
            </a:pPr>
            <a:r>
              <a:rPr lang="en-US" altLang="en-IN" sz="1500" dirty="0">
                <a:latin typeface="Times New Roman" panose="02020603050405020304" charset="0"/>
                <a:cs typeface="Times New Roman" panose="02020603050405020304" charset="0"/>
                <a:sym typeface="+mn-ea"/>
              </a:rPr>
              <a:t>Increase the sales and customer satisfaction.</a:t>
            </a:r>
            <a:endParaRPr lang="en-US" altLang="en-IN" sz="1500" dirty="0">
              <a:latin typeface="Times New Roman" panose="02020603050405020304" charset="0"/>
              <a:cs typeface="Times New Roman" panose="02020603050405020304" charset="0"/>
              <a:sym typeface="+mn-ea"/>
            </a:endParaRPr>
          </a:p>
          <a:p>
            <a:pPr marL="0" indent="0">
              <a:lnSpc>
                <a:spcPct val="0"/>
              </a:lnSpc>
              <a:buNone/>
            </a:pPr>
            <a:endParaRPr lang="en-US" altLang="en-IN" sz="1500" dirty="0">
              <a:latin typeface="Times New Roman" panose="02020603050405020304" charset="0"/>
              <a:cs typeface="Times New Roman" panose="02020603050405020304" charset="0"/>
              <a:sym typeface="+mn-ea"/>
            </a:endParaRPr>
          </a:p>
          <a:p>
            <a:pPr marL="0" indent="0">
              <a:lnSpc>
                <a:spcPct val="110000"/>
              </a:lnSpc>
              <a:buNone/>
            </a:pPr>
            <a:endParaRPr lang="en-US" sz="800" dirty="0">
              <a:latin typeface="Times New Roman" panose="02020603050405020304" charset="0"/>
              <a:cs typeface="Times New Roman" panose="020206030504050203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4385"/>
            <a:ext cx="10515600" cy="642581"/>
          </a:xfrm>
        </p:spPr>
        <p:txBody>
          <a:bodyPr>
            <a:normAutofit/>
          </a:bodyPr>
          <a:lstStyle/>
          <a:p>
            <a:pPr algn="l"/>
            <a:r>
              <a:rPr lang="en-IN" sz="2000" b="1" dirty="0">
                <a:latin typeface="Times New Roman" panose="02020603050405020304" charset="0"/>
                <a:cs typeface="Times New Roman" panose="02020603050405020304" charset="0"/>
              </a:rPr>
              <a:t>DESCRIPTION OF THE DATASET</a:t>
            </a:r>
            <a:endParaRPr lang="en-IN" sz="20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36914"/>
            <a:ext cx="10515600" cy="4740049"/>
          </a:xfrm>
        </p:spPr>
        <p:txBody>
          <a:bodyPr>
            <a:noAutofit/>
          </a:bodyPr>
          <a:lstStyle/>
          <a:p>
            <a:pPr marL="0" indent="0">
              <a:lnSpc>
                <a:spcPct val="70000"/>
              </a:lnSpc>
              <a:buNone/>
            </a:pPr>
            <a:r>
              <a:rPr lang="en-US" altLang="en-IN" sz="1600" b="1" u="sng" dirty="0">
                <a:latin typeface="Times New Roman" panose="02020603050405020304" charset="0"/>
                <a:cs typeface="Times New Roman" panose="02020603050405020304" charset="0"/>
                <a:sym typeface="+mn-ea"/>
              </a:rPr>
              <a:t>DATA SOURCE:</a:t>
            </a:r>
            <a:r>
              <a:rPr lang="en-US" altLang="en-IN" sz="1600" b="1" dirty="0">
                <a:latin typeface="Times New Roman" panose="02020603050405020304" charset="0"/>
                <a:cs typeface="Times New Roman" panose="02020603050405020304" charset="0"/>
                <a:sym typeface="+mn-ea"/>
              </a:rPr>
              <a:t> </a:t>
            </a:r>
            <a:endParaRPr lang="en-US" altLang="en-IN" sz="1600" b="1" dirty="0">
              <a:latin typeface="Times New Roman" panose="02020603050405020304" charset="0"/>
              <a:cs typeface="Times New Roman" panose="02020603050405020304" charset="0"/>
              <a:sym typeface="+mn-ea"/>
            </a:endParaRPr>
          </a:p>
          <a:p>
            <a:pPr marL="0" indent="0">
              <a:lnSpc>
                <a:spcPct val="70000"/>
              </a:lnSpc>
              <a:buNone/>
            </a:pPr>
            <a:r>
              <a:rPr lang="en-IN" sz="1600" dirty="0">
                <a:latin typeface="Times New Roman" panose="02020603050405020304" charset="0"/>
                <a:cs typeface="Times New Roman" panose="02020603050405020304" charset="0"/>
                <a:sym typeface="+mn-ea"/>
              </a:rPr>
              <a:t>The datasets chosen for the project are taken from </a:t>
            </a:r>
            <a:r>
              <a:rPr lang="en-US" sz="1600" dirty="0">
                <a:latin typeface="Times New Roman" panose="02020603050405020304" charset="0"/>
                <a:cs typeface="Times New Roman" panose="02020603050405020304" charset="0"/>
                <a:sym typeface="+mn-ea"/>
                <a:hlinkClick r:id="rId1"/>
              </a:rPr>
              <a:t>Amazon review data (ucsd.edu)</a:t>
            </a:r>
            <a:r>
              <a:rPr lang="en-US" sz="1600" dirty="0">
                <a:latin typeface="Times New Roman" panose="02020603050405020304" charset="0"/>
                <a:cs typeface="Times New Roman" panose="02020603050405020304" charset="0"/>
                <a:sym typeface="+mn-ea"/>
              </a:rPr>
              <a:t>.</a:t>
            </a:r>
            <a:endParaRPr lang="en-US" sz="1600" dirty="0">
              <a:latin typeface="Times New Roman" panose="02020603050405020304" charset="0"/>
              <a:cs typeface="Times New Roman" panose="02020603050405020304" charset="0"/>
            </a:endParaRPr>
          </a:p>
          <a:p>
            <a:pPr marL="0" indent="0">
              <a:lnSpc>
                <a:spcPct val="70000"/>
              </a:lnSpc>
              <a:buNone/>
            </a:pPr>
            <a:r>
              <a:rPr lang="en-US" sz="1600" dirty="0">
                <a:latin typeface="Times New Roman" panose="02020603050405020304" charset="0"/>
                <a:cs typeface="Times New Roman" panose="02020603050405020304" charset="0"/>
                <a:sym typeface="+mn-ea"/>
              </a:rPr>
              <a:t>From the above dataset link, 2 categories were chosen:</a:t>
            </a:r>
            <a:endParaRPr lang="en-US" sz="1600" dirty="0">
              <a:latin typeface="Times New Roman" panose="02020603050405020304" charset="0"/>
              <a:cs typeface="Times New Roman" panose="02020603050405020304" charset="0"/>
            </a:endParaRPr>
          </a:p>
          <a:p>
            <a:pPr marL="0" indent="0">
              <a:lnSpc>
                <a:spcPct val="70000"/>
              </a:lnSpc>
              <a:buNone/>
            </a:pPr>
            <a:r>
              <a:rPr lang="en-US" sz="1600" dirty="0">
                <a:latin typeface="Times New Roman" panose="02020603050405020304" charset="0"/>
                <a:cs typeface="Times New Roman" panose="02020603050405020304" charset="0"/>
                <a:sym typeface="+mn-ea"/>
              </a:rPr>
              <a:t>a) Grocery and Gourmet Food.</a:t>
            </a:r>
            <a:endParaRPr lang="en-US" sz="1600" dirty="0">
              <a:latin typeface="Times New Roman" panose="02020603050405020304" charset="0"/>
              <a:cs typeface="Times New Roman" panose="02020603050405020304" charset="0"/>
            </a:endParaRPr>
          </a:p>
          <a:p>
            <a:pPr marL="0" indent="0">
              <a:lnSpc>
                <a:spcPct val="70000"/>
              </a:lnSpc>
              <a:buNone/>
            </a:pPr>
            <a:r>
              <a:rPr lang="en-US" sz="1600" dirty="0">
                <a:latin typeface="Times New Roman" panose="02020603050405020304" charset="0"/>
                <a:cs typeface="Times New Roman" panose="02020603050405020304" charset="0"/>
                <a:sym typeface="+mn-ea"/>
              </a:rPr>
              <a:t>b) Home and Kitchen.</a:t>
            </a:r>
            <a:endParaRPr lang="en-US" sz="1600" dirty="0">
              <a:latin typeface="Times New Roman" panose="02020603050405020304" charset="0"/>
              <a:cs typeface="Times New Roman" panose="02020603050405020304" charset="0"/>
              <a:sym typeface="+mn-ea"/>
            </a:endParaRPr>
          </a:p>
          <a:p>
            <a:pPr marL="0" indent="0">
              <a:lnSpc>
                <a:spcPct val="0"/>
              </a:lnSpc>
              <a:buNone/>
            </a:pPr>
            <a:endParaRPr lang="en-IN" sz="1600" b="1" u="sng" dirty="0">
              <a:latin typeface="Times New Roman" panose="02020603050405020304" charset="0"/>
              <a:cs typeface="Times New Roman" panose="02020603050405020304" charset="0"/>
            </a:endParaRPr>
          </a:p>
          <a:p>
            <a:pPr marL="0" indent="0">
              <a:lnSpc>
                <a:spcPct val="70000"/>
              </a:lnSpc>
              <a:buNone/>
            </a:pPr>
            <a:r>
              <a:rPr lang="en-IN" sz="1600" b="1" u="sng" dirty="0">
                <a:latin typeface="Times New Roman" panose="02020603050405020304" charset="0"/>
                <a:cs typeface="Times New Roman" panose="02020603050405020304" charset="0"/>
              </a:rPr>
              <a:t>Data Format</a:t>
            </a:r>
            <a:r>
              <a:rPr lang="en-IN" sz="1600" u="sng" dirty="0">
                <a:latin typeface="Times New Roman" panose="02020603050405020304" charset="0"/>
                <a:cs typeface="Times New Roman" panose="02020603050405020304" charset="0"/>
              </a:rPr>
              <a:t> </a:t>
            </a:r>
            <a:r>
              <a:rPr lang="en-IN" sz="1600" dirty="0">
                <a:latin typeface="Times New Roman" panose="02020603050405020304" charset="0"/>
                <a:cs typeface="Times New Roman" panose="02020603050405020304" charset="0"/>
              </a:rPr>
              <a:t>: JSON</a:t>
            </a:r>
            <a:endParaRPr lang="en-IN" sz="1600" dirty="0">
              <a:latin typeface="Times New Roman" panose="02020603050405020304" charset="0"/>
              <a:cs typeface="Times New Roman" panose="02020603050405020304" charset="0"/>
            </a:endParaRPr>
          </a:p>
          <a:p>
            <a:pPr marL="0" indent="0">
              <a:lnSpc>
                <a:spcPct val="70000"/>
              </a:lnSpc>
              <a:buNone/>
            </a:pPr>
            <a:r>
              <a:rPr lang="en-IN" sz="1600" b="1" u="sng" dirty="0">
                <a:latin typeface="Times New Roman" panose="02020603050405020304" charset="0"/>
                <a:cs typeface="Times New Roman" panose="02020603050405020304" charset="0"/>
              </a:rPr>
              <a:t>Attributes</a:t>
            </a:r>
            <a:r>
              <a:rPr lang="en-IN" sz="1600" dirty="0">
                <a:latin typeface="Times New Roman" panose="02020603050405020304" charset="0"/>
                <a:cs typeface="Times New Roman" panose="02020603050405020304" charset="0"/>
              </a:rPr>
              <a:t> : </a:t>
            </a:r>
            <a:r>
              <a:rPr lang="en-US" sz="1600" dirty="0">
                <a:latin typeface="Times New Roman" panose="02020603050405020304" charset="0"/>
                <a:cs typeface="Times New Roman" panose="02020603050405020304" charset="0"/>
              </a:rPr>
              <a:t>"reviewerID“: the id of the reviewer</a:t>
            </a:r>
            <a:endParaRPr lang="en-US" sz="1600" dirty="0">
              <a:latin typeface="Times New Roman" panose="02020603050405020304" charset="0"/>
              <a:cs typeface="Times New Roman" panose="02020603050405020304" charset="0"/>
            </a:endParaRPr>
          </a:p>
          <a:p>
            <a:pPr marL="0" indent="0">
              <a:lnSpc>
                <a:spcPct val="70000"/>
              </a:lnSpc>
              <a:buNone/>
            </a:pPr>
            <a:r>
              <a:rPr lang="en-US" sz="1600" dirty="0">
                <a:latin typeface="Times New Roman" panose="02020603050405020304" charset="0"/>
                <a:cs typeface="Times New Roman" panose="02020603050405020304" charset="0"/>
              </a:rPr>
              <a:t>                    "asin“: amazon product ID</a:t>
            </a:r>
            <a:endParaRPr lang="en-US" sz="1600" dirty="0">
              <a:latin typeface="Times New Roman" panose="02020603050405020304" charset="0"/>
              <a:cs typeface="Times New Roman" panose="02020603050405020304" charset="0"/>
            </a:endParaRPr>
          </a:p>
          <a:p>
            <a:pPr marL="0" indent="0">
              <a:lnSpc>
                <a:spcPct val="70000"/>
              </a:lnSpc>
              <a:buNone/>
            </a:pPr>
            <a:r>
              <a:rPr lang="en-US" sz="1600" dirty="0">
                <a:latin typeface="Times New Roman" panose="02020603050405020304" charset="0"/>
                <a:cs typeface="Times New Roman" panose="02020603050405020304" charset="0"/>
              </a:rPr>
              <a:t>                     "reviewerName“: name of the reviewer</a:t>
            </a:r>
            <a:endParaRPr lang="en-US" sz="1600" dirty="0">
              <a:latin typeface="Times New Roman" panose="02020603050405020304" charset="0"/>
              <a:cs typeface="Times New Roman" panose="02020603050405020304" charset="0"/>
            </a:endParaRPr>
          </a:p>
          <a:p>
            <a:pPr marL="0" indent="0">
              <a:lnSpc>
                <a:spcPct val="70000"/>
              </a:lnSpc>
              <a:buNone/>
            </a:pPr>
            <a:r>
              <a:rPr lang="en-US" sz="1600" dirty="0">
                <a:latin typeface="Times New Roman" panose="02020603050405020304" charset="0"/>
                <a:cs typeface="Times New Roman" panose="02020603050405020304" charset="0"/>
              </a:rPr>
              <a:t>                     "helpful“: the no. of times the review was thought to be helpful</a:t>
            </a:r>
            <a:endParaRPr lang="en-US" sz="1600" dirty="0">
              <a:latin typeface="Times New Roman" panose="02020603050405020304" charset="0"/>
              <a:cs typeface="Times New Roman" panose="02020603050405020304" charset="0"/>
            </a:endParaRPr>
          </a:p>
          <a:p>
            <a:pPr marL="0" indent="0">
              <a:lnSpc>
                <a:spcPct val="70000"/>
              </a:lnSpc>
              <a:buNone/>
            </a:pPr>
            <a:r>
              <a:rPr lang="en-US" sz="1600" dirty="0">
                <a:latin typeface="Times New Roman" panose="02020603050405020304" charset="0"/>
                <a:cs typeface="Times New Roman" panose="02020603050405020304" charset="0"/>
              </a:rPr>
              <a:t>                     "reviewText" - the content of the review </a:t>
            </a:r>
            <a:endParaRPr lang="en-US" sz="1600" dirty="0">
              <a:latin typeface="Times New Roman" panose="02020603050405020304" charset="0"/>
              <a:cs typeface="Times New Roman" panose="02020603050405020304" charset="0"/>
            </a:endParaRPr>
          </a:p>
          <a:p>
            <a:pPr marL="0" indent="0">
              <a:lnSpc>
                <a:spcPct val="70000"/>
              </a:lnSpc>
              <a:buNone/>
            </a:pPr>
            <a:r>
              <a:rPr lang="en-US" sz="1600" dirty="0">
                <a:latin typeface="Times New Roman" panose="02020603050405020304" charset="0"/>
                <a:cs typeface="Times New Roman" panose="02020603050405020304" charset="0"/>
              </a:rPr>
              <a:t>                     "overall" - the product rating (from 1 to 5)</a:t>
            </a:r>
            <a:endParaRPr lang="en-US" sz="1600" dirty="0">
              <a:latin typeface="Times New Roman" panose="02020603050405020304" charset="0"/>
              <a:cs typeface="Times New Roman" panose="02020603050405020304" charset="0"/>
            </a:endParaRPr>
          </a:p>
          <a:p>
            <a:pPr marL="0" indent="0">
              <a:lnSpc>
                <a:spcPct val="70000"/>
              </a:lnSpc>
              <a:buNone/>
            </a:pPr>
            <a:r>
              <a:rPr lang="en-US" sz="1600" dirty="0">
                <a:latin typeface="Times New Roman" panose="02020603050405020304" charset="0"/>
                <a:cs typeface="Times New Roman" panose="02020603050405020304" charset="0"/>
              </a:rPr>
              <a:t>                     "summary" - title of the review </a:t>
            </a:r>
            <a:endParaRPr lang="en-US" sz="1600" dirty="0">
              <a:latin typeface="Times New Roman" panose="02020603050405020304" charset="0"/>
              <a:cs typeface="Times New Roman" panose="02020603050405020304" charset="0"/>
            </a:endParaRPr>
          </a:p>
          <a:p>
            <a:pPr marL="0" indent="0">
              <a:lnSpc>
                <a:spcPct val="70000"/>
              </a:lnSpc>
              <a:buNone/>
            </a:pPr>
            <a:r>
              <a:rPr lang="en-US" sz="1600" dirty="0">
                <a:latin typeface="Times New Roman" panose="02020603050405020304" charset="0"/>
                <a:cs typeface="Times New Roman" panose="02020603050405020304" charset="0"/>
              </a:rPr>
              <a:t>                     "unixReviewTime" - the time of the review in UNIX format </a:t>
            </a:r>
            <a:endParaRPr lang="en-US" sz="1600" dirty="0">
              <a:latin typeface="Times New Roman" panose="02020603050405020304" charset="0"/>
              <a:cs typeface="Times New Roman" panose="02020603050405020304" charset="0"/>
            </a:endParaRPr>
          </a:p>
          <a:p>
            <a:pPr marL="0" indent="0">
              <a:lnSpc>
                <a:spcPct val="70000"/>
              </a:lnSpc>
              <a:buNone/>
            </a:pPr>
            <a:r>
              <a:rPr lang="en-US" sz="1600" dirty="0">
                <a:latin typeface="Times New Roman" panose="02020603050405020304" charset="0"/>
                <a:cs typeface="Times New Roman" panose="02020603050405020304" charset="0"/>
              </a:rPr>
              <a:t>                     "reviewTime" - the time of the review</a:t>
            </a:r>
            <a:endParaRPr lang="en-US" sz="1600" dirty="0">
              <a:latin typeface="Times New Roman" panose="02020603050405020304" charset="0"/>
              <a:cs typeface="Times New Roman" panose="02020603050405020304" charset="0"/>
            </a:endParaRPr>
          </a:p>
          <a:p>
            <a:pPr marL="0" indent="0">
              <a:lnSpc>
                <a:spcPct val="70000"/>
              </a:lnSpc>
              <a:buNone/>
            </a:pPr>
            <a:r>
              <a:rPr lang="en-US" altLang="en-IN" sz="1600" b="1" u="sng" dirty="0">
                <a:latin typeface="Times New Roman" panose="02020603050405020304" charset="0"/>
                <a:cs typeface="Times New Roman" panose="02020603050405020304" charset="0"/>
                <a:sym typeface="+mn-ea"/>
              </a:rPr>
              <a:t>TOOLS USED</a:t>
            </a:r>
            <a:r>
              <a:rPr lang="en-US" altLang="en-IN" sz="1600" dirty="0">
                <a:latin typeface="Times New Roman" panose="02020603050405020304" charset="0"/>
                <a:cs typeface="Times New Roman" panose="02020603050405020304" charset="0"/>
                <a:sym typeface="+mn-ea"/>
              </a:rPr>
              <a:t>: </a:t>
            </a:r>
            <a:r>
              <a:rPr lang="en-US" altLang="en-IN" sz="1600" dirty="0" err="1">
                <a:latin typeface="Times New Roman" panose="02020603050405020304" charset="0"/>
                <a:cs typeface="Times New Roman" panose="02020603050405020304" charset="0"/>
                <a:sym typeface="+mn-ea"/>
              </a:rPr>
              <a:t>Jupyter</a:t>
            </a:r>
            <a:r>
              <a:rPr lang="en-US" altLang="en-IN" sz="1600" dirty="0">
                <a:latin typeface="Times New Roman" panose="02020603050405020304" charset="0"/>
                <a:cs typeface="Times New Roman" panose="02020603050405020304" charset="0"/>
                <a:sym typeface="+mn-ea"/>
              </a:rPr>
              <a:t> Notebook, Google </a:t>
            </a:r>
            <a:r>
              <a:rPr lang="en-US" altLang="en-IN" sz="1600" dirty="0" err="1">
                <a:latin typeface="Times New Roman" panose="02020603050405020304" charset="0"/>
                <a:cs typeface="Times New Roman" panose="02020603050405020304" charset="0"/>
                <a:sym typeface="+mn-ea"/>
              </a:rPr>
              <a:t>Colab</a:t>
            </a:r>
            <a:r>
              <a:rPr lang="en-US" altLang="en-IN" sz="1600" dirty="0">
                <a:latin typeface="Times New Roman" panose="02020603050405020304" charset="0"/>
                <a:cs typeface="Times New Roman" panose="02020603050405020304" charset="0"/>
                <a:sym typeface="+mn-ea"/>
              </a:rPr>
              <a:t>, Tableau</a:t>
            </a:r>
            <a:endParaRPr lang="en-US" altLang="en-IN" sz="1600" dirty="0">
              <a:latin typeface="Times New Roman" panose="02020603050405020304" charset="0"/>
              <a:cs typeface="Times New Roman" panose="02020603050405020304" charset="0"/>
            </a:endParaRPr>
          </a:p>
          <a:p>
            <a:pPr marL="0" indent="0">
              <a:lnSpc>
                <a:spcPct val="70000"/>
              </a:lnSpc>
              <a:buNone/>
            </a:pPr>
            <a:endParaRPr lang="en-US" altLang="en-IN" sz="16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p:cNvSpPr>
            <a:spLocks noGrp="1"/>
          </p:cNvSpPr>
          <p:nvPr>
            <p:ph type="title" idx="4294967295"/>
          </p:nvPr>
        </p:nvSpPr>
        <p:spPr>
          <a:xfrm>
            <a:off x="0" y="365125"/>
            <a:ext cx="10515600" cy="1325563"/>
          </a:xfrm>
        </p:spPr>
        <p:txBody>
          <a:bodyPr/>
          <a:lstStyle/>
          <a:p>
            <a:r>
              <a:rPr lang="en-US" dirty="0"/>
              <a:t>Project analysis slide 3</a:t>
            </a:r>
            <a:endParaRPr lang="en-US" dirty="0"/>
          </a:p>
        </p:txBody>
      </p:sp>
      <p:cxnSp>
        <p:nvCxnSpPr>
          <p:cNvPr id="8" name="Straight Connector 7"/>
          <p:cNvCxnSpPr/>
          <p:nvPr/>
        </p:nvCxnSpPr>
        <p:spPr>
          <a:xfrm>
            <a:off x="8161377" y="522898"/>
            <a:ext cx="403062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228598" y="346039"/>
            <a:ext cx="11734800"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2060"/>
                </a:solidFill>
                <a:latin typeface="+mn-lt"/>
              </a:rPr>
              <a:t>PROJECT</a:t>
            </a:r>
            <a:r>
              <a:rPr lang="en-US" sz="3200" b="1" dirty="0">
                <a:solidFill>
                  <a:schemeClr val="tx1">
                    <a:lumMod val="75000"/>
                    <a:lumOff val="25000"/>
                  </a:schemeClr>
                </a:solidFill>
                <a:latin typeface="+mn-lt"/>
              </a:rPr>
              <a:t> 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p:cNvCxnSpPr/>
          <p:nvPr/>
        </p:nvCxnSpPr>
        <p:spPr>
          <a:xfrm>
            <a:off x="0" y="522898"/>
            <a:ext cx="397565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p:cNvSpPr/>
          <p:nvPr/>
        </p:nvSpPr>
        <p:spPr>
          <a:xfrm rot="5400000">
            <a:off x="-478554" y="2600470"/>
            <a:ext cx="4481916" cy="2044685"/>
          </a:xfrm>
          <a:prstGeom prst="trapezoid">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p:cNvSpPr/>
          <p:nvPr/>
        </p:nvSpPr>
        <p:spPr>
          <a:xfrm rot="5400000">
            <a:off x="1709293" y="2579424"/>
            <a:ext cx="4439818" cy="2044685"/>
          </a:xfrm>
          <a:prstGeom prst="trapezoid">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p:cNvSpPr/>
          <p:nvPr/>
        </p:nvSpPr>
        <p:spPr>
          <a:xfrm rot="5400000">
            <a:off x="3927927" y="2527584"/>
            <a:ext cx="4336142" cy="2044685"/>
          </a:xfrm>
          <a:prstGeom prst="trapezoid">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p:cNvSpPr/>
          <p:nvPr/>
        </p:nvSpPr>
        <p:spPr>
          <a:xfrm rot="5400000">
            <a:off x="6042889" y="2579423"/>
            <a:ext cx="4439819" cy="2044685"/>
          </a:xfrm>
          <a:prstGeom prst="trapezoid">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p:cNvSpPr/>
          <p:nvPr/>
        </p:nvSpPr>
        <p:spPr>
          <a:xfrm rot="5400000">
            <a:off x="8190798" y="2600472"/>
            <a:ext cx="4481916" cy="2044685"/>
          </a:xfrm>
          <a:prstGeom prst="trapezoid">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latin typeface="Times New Roman" panose="02020603050405020304" charset="0"/>
                <a:cs typeface="Times New Roman" panose="02020603050405020304" charset="0"/>
              </a:rPr>
              <a:t>PROBLEM STATEMENT</a:t>
            </a:r>
            <a:endParaRPr lang="en-US" sz="1600" b="1" dirty="0">
              <a:solidFill>
                <a:schemeClr val="bg1"/>
              </a:solidFill>
              <a:latin typeface="Times New Roman" panose="02020603050405020304" charset="0"/>
              <a:cs typeface="Times New Roman" panose="02020603050405020304" charset="0"/>
            </a:endParaRPr>
          </a:p>
        </p:txBody>
      </p:sp>
      <p:sp>
        <p:nvSpPr>
          <p:cNvPr id="47" name="Rectangle 46"/>
          <p:cNvSpPr/>
          <p:nvPr/>
        </p:nvSpPr>
        <p:spPr>
          <a:xfrm>
            <a:off x="2901577" y="2892056"/>
            <a:ext cx="2003805" cy="738664"/>
          </a:xfrm>
          <a:prstGeom prst="rect">
            <a:avLst/>
          </a:prstGeom>
        </p:spPr>
        <p:txBody>
          <a:bodyPr wrap="square" lIns="0" tIns="0" rIns="0" bIns="0">
            <a:spAutoFit/>
          </a:bodyPr>
          <a:lstStyle/>
          <a:p>
            <a:pPr algn="ctr"/>
            <a:r>
              <a:rPr lang="en-US" sz="1600" b="1" dirty="0">
                <a:solidFill>
                  <a:schemeClr val="bg1"/>
                </a:solidFill>
                <a:latin typeface="Times New Roman" panose="02020603050405020304" charset="0"/>
                <a:cs typeface="Times New Roman" panose="02020603050405020304" charset="0"/>
              </a:rPr>
              <a:t>DATA UNDERSTANDING </a:t>
            </a:r>
            <a:r>
              <a:rPr lang="en-US" sz="1200" b="1" dirty="0">
                <a:solidFill>
                  <a:schemeClr val="bg1"/>
                </a:solidFill>
                <a:latin typeface="Times New Roman" panose="02020603050405020304" charset="0"/>
                <a:cs typeface="Times New Roman" panose="02020603050405020304" charset="0"/>
              </a:rPr>
              <a:t>&amp;</a:t>
            </a:r>
            <a:r>
              <a:rPr lang="en-US" sz="1600" b="1" dirty="0">
                <a:solidFill>
                  <a:schemeClr val="bg1"/>
                </a:solidFill>
                <a:latin typeface="Times New Roman" panose="02020603050405020304" charset="0"/>
                <a:cs typeface="Times New Roman" panose="02020603050405020304" charset="0"/>
              </a:rPr>
              <a:t> PREPROCESSING</a:t>
            </a:r>
            <a:endParaRPr lang="en-US" sz="1600" b="1" dirty="0">
              <a:solidFill>
                <a:schemeClr val="bg1"/>
              </a:solidFill>
              <a:latin typeface="Times New Roman" panose="02020603050405020304" charset="0"/>
              <a:cs typeface="Times New Roman" panose="02020603050405020304" charset="0"/>
            </a:endParaRPr>
          </a:p>
        </p:txBody>
      </p:sp>
      <p:sp>
        <p:nvSpPr>
          <p:cNvPr id="48" name="Rectangle 47"/>
          <p:cNvSpPr/>
          <p:nvPr/>
        </p:nvSpPr>
        <p:spPr>
          <a:xfrm>
            <a:off x="5410201" y="2886560"/>
            <a:ext cx="1371600" cy="246221"/>
          </a:xfrm>
          <a:prstGeom prst="rect">
            <a:avLst/>
          </a:prstGeom>
        </p:spPr>
        <p:txBody>
          <a:bodyPr wrap="square" lIns="0" tIns="0" rIns="0" bIns="0">
            <a:spAutoFit/>
          </a:bodyPr>
          <a:lstStyle/>
          <a:p>
            <a:pPr algn="ctr"/>
            <a:r>
              <a:rPr lang="en-US" sz="1600" b="1" dirty="0">
                <a:solidFill>
                  <a:schemeClr val="bg1"/>
                </a:solidFill>
                <a:latin typeface="Times New Roman" panose="02020603050405020304" charset="0"/>
                <a:cs typeface="Times New Roman" panose="02020603050405020304" charset="0"/>
              </a:rPr>
              <a:t>EDA</a:t>
            </a:r>
            <a:endParaRPr lang="en-US" sz="1600" b="1" dirty="0">
              <a:solidFill>
                <a:schemeClr val="bg1"/>
              </a:solidFill>
              <a:latin typeface="Times New Roman" panose="02020603050405020304" charset="0"/>
              <a:cs typeface="Times New Roman" panose="02020603050405020304" charset="0"/>
            </a:endParaRPr>
          </a:p>
        </p:txBody>
      </p:sp>
      <p:sp>
        <p:nvSpPr>
          <p:cNvPr id="49" name="Rectangle 48"/>
          <p:cNvSpPr/>
          <p:nvPr/>
        </p:nvSpPr>
        <p:spPr>
          <a:xfrm>
            <a:off x="7577000" y="2886560"/>
            <a:ext cx="1493712" cy="492125"/>
          </a:xfrm>
          <a:prstGeom prst="rect">
            <a:avLst/>
          </a:prstGeom>
        </p:spPr>
        <p:txBody>
          <a:bodyPr wrap="square" lIns="0" tIns="0" rIns="0" bIns="0">
            <a:spAutoFit/>
          </a:bodyPr>
          <a:lstStyle/>
          <a:p>
            <a:pPr algn="ctr"/>
            <a:r>
              <a:rPr lang="en-US" sz="1600" b="1" dirty="0">
                <a:solidFill>
                  <a:schemeClr val="bg1"/>
                </a:solidFill>
                <a:latin typeface="Times New Roman" panose="02020603050405020304" charset="0"/>
                <a:cs typeface="Times New Roman" panose="02020603050405020304" charset="0"/>
              </a:rPr>
              <a:t>SENTIMENT </a:t>
            </a:r>
            <a:endParaRPr lang="en-US" sz="1600" b="1" dirty="0">
              <a:solidFill>
                <a:schemeClr val="bg1"/>
              </a:solidFill>
              <a:latin typeface="Times New Roman" panose="02020603050405020304" charset="0"/>
              <a:cs typeface="Times New Roman" panose="02020603050405020304" charset="0"/>
            </a:endParaRPr>
          </a:p>
          <a:p>
            <a:pPr algn="ctr"/>
            <a:r>
              <a:rPr lang="en-US" sz="1600" b="1" dirty="0">
                <a:solidFill>
                  <a:schemeClr val="bg1"/>
                </a:solidFill>
                <a:latin typeface="Times New Roman" panose="02020603050405020304" charset="0"/>
                <a:cs typeface="Times New Roman" panose="02020603050405020304" charset="0"/>
              </a:rPr>
              <a:t>ANALYSIS</a:t>
            </a:r>
            <a:endParaRPr lang="en-US" sz="1600" b="1" dirty="0">
              <a:solidFill>
                <a:schemeClr val="bg1"/>
              </a:solidFill>
              <a:latin typeface="Times New Roman" panose="02020603050405020304" charset="0"/>
              <a:cs typeface="Times New Roman" panose="02020603050405020304" charset="0"/>
            </a:endParaRPr>
          </a:p>
        </p:txBody>
      </p:sp>
      <p:sp>
        <p:nvSpPr>
          <p:cNvPr id="50" name="Rectangle 49"/>
          <p:cNvSpPr/>
          <p:nvPr/>
        </p:nvSpPr>
        <p:spPr>
          <a:xfrm>
            <a:off x="9745955" y="2886560"/>
            <a:ext cx="1493713" cy="492443"/>
          </a:xfrm>
          <a:prstGeom prst="rect">
            <a:avLst/>
          </a:prstGeom>
        </p:spPr>
        <p:txBody>
          <a:bodyPr wrap="square" lIns="0" tIns="0" rIns="0" bIns="0">
            <a:spAutoFit/>
          </a:bodyPr>
          <a:lstStyle/>
          <a:p>
            <a:pPr algn="ctr"/>
            <a:r>
              <a:rPr lang="en-US" sz="1600" b="1" dirty="0">
                <a:solidFill>
                  <a:schemeClr val="bg1"/>
                </a:solidFill>
                <a:latin typeface="Times New Roman" panose="02020603050405020304" charset="0"/>
                <a:cs typeface="Times New Roman" panose="02020603050405020304" charset="0"/>
              </a:rPr>
              <a:t>SENTIMENT FORECASTING</a:t>
            </a:r>
            <a:endParaRPr lang="en-US" sz="1600" b="1" dirty="0">
              <a:solidFill>
                <a:schemeClr val="bg1"/>
              </a:solidFill>
              <a:latin typeface="Times New Roman" panose="02020603050405020304" charset="0"/>
              <a:cs typeface="Times New Roman" panose="02020603050405020304" charset="0"/>
            </a:endParaRPr>
          </a:p>
        </p:txBody>
      </p:sp>
      <p:sp>
        <p:nvSpPr>
          <p:cNvPr id="51" name="Rectangle 50"/>
          <p:cNvSpPr/>
          <p:nvPr/>
        </p:nvSpPr>
        <p:spPr>
          <a:xfrm>
            <a:off x="1008494" y="3769630"/>
            <a:ext cx="1752042" cy="954364"/>
          </a:xfrm>
          <a:prstGeom prst="rect">
            <a:avLst/>
          </a:prstGeom>
        </p:spPr>
        <p:txBody>
          <a:bodyPr wrap="square" lIns="0" tIns="0" rIns="0" bIns="0" anchor="t">
            <a:spAutoFit/>
          </a:bodyPr>
          <a:lstStyle/>
          <a:p>
            <a:pPr>
              <a:lnSpc>
                <a:spcPts val="1900"/>
              </a:lnSpc>
            </a:pPr>
            <a:r>
              <a:rPr lang="en-US" sz="1400" dirty="0">
                <a:solidFill>
                  <a:schemeClr val="bg1"/>
                </a:solidFill>
                <a:latin typeface="Times New Roman" panose="02020603050405020304" charset="0"/>
                <a:cs typeface="Times New Roman" panose="02020603050405020304" charset="0"/>
              </a:rPr>
              <a:t>Understanding the Problem statements to meet the business objective. </a:t>
            </a:r>
            <a:endParaRPr lang="en-US" sz="1400" dirty="0">
              <a:solidFill>
                <a:schemeClr val="bg1"/>
              </a:solidFill>
              <a:latin typeface="Times New Roman" panose="02020603050405020304" charset="0"/>
              <a:cs typeface="Times New Roman" panose="02020603050405020304" charset="0"/>
            </a:endParaRPr>
          </a:p>
        </p:txBody>
      </p:sp>
      <p:sp>
        <p:nvSpPr>
          <p:cNvPr id="52" name="Rectangle 51"/>
          <p:cNvSpPr/>
          <p:nvPr/>
        </p:nvSpPr>
        <p:spPr>
          <a:xfrm>
            <a:off x="3028969" y="3782365"/>
            <a:ext cx="1776255" cy="1199496"/>
          </a:xfrm>
          <a:prstGeom prst="rect">
            <a:avLst/>
          </a:prstGeom>
        </p:spPr>
        <p:txBody>
          <a:bodyPr wrap="square" lIns="0" tIns="0" rIns="0" bIns="0" anchor="t">
            <a:spAutoFit/>
          </a:bodyPr>
          <a:lstStyle/>
          <a:p>
            <a:pPr algn="ctr">
              <a:lnSpc>
                <a:spcPts val="1900"/>
              </a:lnSpc>
            </a:pPr>
            <a:r>
              <a:rPr lang="en-US" sz="1400" dirty="0">
                <a:solidFill>
                  <a:schemeClr val="bg1"/>
                </a:solidFill>
                <a:latin typeface="Times New Roman" panose="02020603050405020304" charset="0"/>
                <a:cs typeface="Times New Roman" panose="02020603050405020304" charset="0"/>
              </a:rPr>
              <a:t>Forming data dictionary to understand the features, dataset &amp; dealing with null/missing values.</a:t>
            </a:r>
            <a:endParaRPr lang="en-US" sz="1400" dirty="0">
              <a:solidFill>
                <a:schemeClr val="bg1"/>
              </a:solidFill>
              <a:latin typeface="Times New Roman" panose="02020603050405020304" charset="0"/>
              <a:cs typeface="Times New Roman" panose="02020603050405020304" charset="0"/>
            </a:endParaRPr>
          </a:p>
        </p:txBody>
      </p:sp>
      <p:sp>
        <p:nvSpPr>
          <p:cNvPr id="53" name="Rectangle 52"/>
          <p:cNvSpPr/>
          <p:nvPr/>
        </p:nvSpPr>
        <p:spPr>
          <a:xfrm>
            <a:off x="5253963" y="3221693"/>
            <a:ext cx="1752042" cy="1448410"/>
          </a:xfrm>
          <a:prstGeom prst="rect">
            <a:avLst/>
          </a:prstGeom>
        </p:spPr>
        <p:txBody>
          <a:bodyPr wrap="square" lIns="0" tIns="0" rIns="0" bIns="0" anchor="t">
            <a:spAutoFit/>
          </a:bodyPr>
          <a:lstStyle/>
          <a:p>
            <a:pPr algn="ctr">
              <a:lnSpc>
                <a:spcPts val="1900"/>
              </a:lnSpc>
            </a:pPr>
            <a:r>
              <a:rPr lang="en-US" sz="1400" dirty="0">
                <a:solidFill>
                  <a:schemeClr val="bg1"/>
                </a:solidFill>
                <a:latin typeface="Times New Roman" panose="02020603050405020304" charset="0"/>
                <a:cs typeface="Times New Roman" panose="02020603050405020304" charset="0"/>
              </a:rPr>
              <a:t>Performing EDA to get  insights &amp; forming story on basis of visuals which can be helpful to  increase the sales of the new products.</a:t>
            </a:r>
            <a:endParaRPr lang="en-US" sz="1400" dirty="0">
              <a:solidFill>
                <a:schemeClr val="bg1"/>
              </a:solidFill>
              <a:latin typeface="Times New Roman" panose="02020603050405020304" charset="0"/>
              <a:cs typeface="Times New Roman" panose="02020603050405020304" charset="0"/>
            </a:endParaRPr>
          </a:p>
        </p:txBody>
      </p:sp>
      <p:sp>
        <p:nvSpPr>
          <p:cNvPr id="54" name="Rectangle 53"/>
          <p:cNvSpPr/>
          <p:nvPr/>
        </p:nvSpPr>
        <p:spPr>
          <a:xfrm>
            <a:off x="7381497" y="3416880"/>
            <a:ext cx="1752042" cy="1935723"/>
          </a:xfrm>
          <a:prstGeom prst="rect">
            <a:avLst/>
          </a:prstGeom>
        </p:spPr>
        <p:txBody>
          <a:bodyPr wrap="square" lIns="0" tIns="0" rIns="0" bIns="0" anchor="t">
            <a:spAutoFit/>
          </a:bodyPr>
          <a:lstStyle/>
          <a:p>
            <a:pPr algn="ctr">
              <a:lnSpc>
                <a:spcPts val="1900"/>
              </a:lnSpc>
            </a:pPr>
            <a:r>
              <a:rPr lang="en-US" sz="1400" dirty="0">
                <a:solidFill>
                  <a:schemeClr val="bg1"/>
                </a:solidFill>
                <a:latin typeface="Times New Roman" panose="02020603050405020304" charset="0"/>
                <a:cs typeface="Times New Roman" panose="02020603050405020304" charset="0"/>
              </a:rPr>
              <a:t>Analyzing sentiments of the customer reviews by analyzing the review texts, finding product names based on reviews and finding  any relation/buying trends of customers.</a:t>
            </a:r>
            <a:endParaRPr lang="en-US" sz="1400" dirty="0">
              <a:solidFill>
                <a:schemeClr val="bg1"/>
              </a:solidFill>
              <a:latin typeface="Times New Roman" panose="02020603050405020304" charset="0"/>
              <a:cs typeface="Times New Roman" panose="02020603050405020304" charset="0"/>
            </a:endParaRPr>
          </a:p>
        </p:txBody>
      </p:sp>
      <p:sp>
        <p:nvSpPr>
          <p:cNvPr id="55" name="Rectangle 54"/>
          <p:cNvSpPr/>
          <p:nvPr/>
        </p:nvSpPr>
        <p:spPr>
          <a:xfrm>
            <a:off x="9555735" y="3459930"/>
            <a:ext cx="1752042" cy="1692066"/>
          </a:xfrm>
          <a:prstGeom prst="rect">
            <a:avLst/>
          </a:prstGeom>
        </p:spPr>
        <p:txBody>
          <a:bodyPr wrap="square" lIns="0" tIns="0" rIns="0" bIns="0" anchor="t">
            <a:spAutoFit/>
          </a:bodyPr>
          <a:lstStyle/>
          <a:p>
            <a:pPr algn="ctr">
              <a:lnSpc>
                <a:spcPts val="1900"/>
              </a:lnSpc>
            </a:pPr>
            <a:r>
              <a:rPr lang="en-US" sz="1400" dirty="0">
                <a:solidFill>
                  <a:schemeClr val="bg1"/>
                </a:solidFill>
                <a:latin typeface="Times New Roman" panose="02020603050405020304" charset="0"/>
                <a:cs typeface="Times New Roman" panose="02020603050405020304" charset="0"/>
              </a:rPr>
              <a:t>With the help of time-series analysis, predicting future data trends i.e. how the sentiments of customers change with time.</a:t>
            </a:r>
            <a:endParaRPr lang="en-US" sz="1400" dirty="0">
              <a:solidFill>
                <a:schemeClr val="bg1"/>
              </a:solidFill>
              <a:latin typeface="Times New Roman" panose="02020603050405020304" charset="0"/>
              <a:cs typeface="Times New Roman" panose="02020603050405020304" charset="0"/>
            </a:endParaRPr>
          </a:p>
          <a:p>
            <a:pPr algn="ctr">
              <a:lnSpc>
                <a:spcPts val="1900"/>
              </a:lnSpc>
            </a:pPr>
            <a:endParaRPr lang="en-US" sz="1400" dirty="0">
              <a:solidFill>
                <a:schemeClr val="bg1"/>
              </a:solidFill>
              <a:cs typeface="Segoe UI" panose="020B0502040204020203" pitchFamily="34" charset="0"/>
            </a:endParaRPr>
          </a:p>
        </p:txBody>
      </p:sp>
      <p:sp>
        <p:nvSpPr>
          <p:cNvPr id="56" name="Freeform 4197" descr="Icon of shopping cart."/>
          <p:cNvSpPr>
            <a:spLocks noEditPoints="1"/>
          </p:cNvSpPr>
          <p:nvPr/>
        </p:nvSpPr>
        <p:spPr bwMode="auto">
          <a:xfrm>
            <a:off x="1572237" y="2380635"/>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57" name="Freeform 4344" descr="Icon of wrench. "/>
          <p:cNvSpPr/>
          <p:nvPr/>
        </p:nvSpPr>
        <p:spPr bwMode="auto">
          <a:xfrm>
            <a:off x="3861144" y="2367957"/>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lstStyle/>
          <a:p>
            <a:endParaRPr lang="en-US" dirty="0"/>
          </a:p>
        </p:txBody>
      </p:sp>
      <p:grpSp>
        <p:nvGrpSpPr>
          <p:cNvPr id="58" name="Group 57" descr="Icon of money. "/>
          <p:cNvGrpSpPr/>
          <p:nvPr/>
        </p:nvGrpSpPr>
        <p:grpSpPr>
          <a:xfrm>
            <a:off x="5917354" y="2363731"/>
            <a:ext cx="380334" cy="382447"/>
            <a:chOff x="3746500" y="1344613"/>
            <a:chExt cx="285750" cy="287338"/>
          </a:xfrm>
          <a:solidFill>
            <a:schemeClr val="bg1"/>
          </a:solidFill>
        </p:grpSpPr>
        <p:sp>
          <p:nvSpPr>
            <p:cNvPr id="59" name="Freeform 497"/>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0" name="Freeform 498"/>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1" name="Freeform 499"/>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2" name="Freeform 500"/>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3" name="Freeform 501"/>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4" name="Freeform 502"/>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5" name="Freeform 503"/>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6" name="Freeform 504"/>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67" name="Group 66" descr="Icon of abacus. "/>
          <p:cNvGrpSpPr/>
          <p:nvPr/>
        </p:nvGrpSpPr>
        <p:grpSpPr>
          <a:xfrm>
            <a:off x="8066294" y="2271816"/>
            <a:ext cx="382447" cy="382447"/>
            <a:chOff x="877888" y="771525"/>
            <a:chExt cx="287338" cy="287338"/>
          </a:xfrm>
          <a:solidFill>
            <a:schemeClr val="bg1"/>
          </a:solidFill>
        </p:grpSpPr>
        <p:sp>
          <p:nvSpPr>
            <p:cNvPr id="68" name="Freeform 324"/>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9" name="Freeform 325"/>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0" name="Freeform 326"/>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1" name="Freeform 327"/>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72" name="Freeform 2319" descr="Icon of leaf. "/>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8200"/>
            <a:ext cx="10515600" cy="668545"/>
          </a:xfrm>
        </p:spPr>
        <p:txBody>
          <a:bodyPr>
            <a:normAutofit/>
          </a:bodyPr>
          <a:lstStyle/>
          <a:p>
            <a:pPr algn="ctr"/>
            <a:r>
              <a:rPr lang="en-IN" sz="3200" b="1" dirty="0">
                <a:solidFill>
                  <a:srgbClr val="002060"/>
                </a:solidFill>
                <a:latin typeface="+mn-lt"/>
              </a:rPr>
              <a:t>EXPLORATORY DATA ANALYSIS</a:t>
            </a:r>
            <a:endParaRPr lang="en-IN" sz="3200" b="1" dirty="0">
              <a:solidFill>
                <a:srgbClr val="002060"/>
              </a:solidFill>
              <a:latin typeface="+mn-lt"/>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096000" y="1459498"/>
            <a:ext cx="5812771" cy="3223386"/>
          </a:xfrm>
        </p:spPr>
      </p:pic>
      <p:cxnSp>
        <p:nvCxnSpPr>
          <p:cNvPr id="6" name="Straight Connector 5"/>
          <p:cNvCxnSpPr/>
          <p:nvPr/>
        </p:nvCxnSpPr>
        <p:spPr>
          <a:xfrm>
            <a:off x="0" y="622290"/>
            <a:ext cx="2782957" cy="0"/>
          </a:xfrm>
          <a:prstGeom prst="line">
            <a:avLst/>
          </a:prstGeom>
          <a:ln w="6350">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283148" y="622290"/>
            <a:ext cx="290885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3229" y="1732363"/>
            <a:ext cx="5387008" cy="2676525"/>
          </a:xfrm>
          <a:prstGeom prst="rect">
            <a:avLst/>
          </a:prstGeom>
          <a:noFill/>
        </p:spPr>
        <p:txBody>
          <a:bodyPr wrap="square" rtlCol="0">
            <a:spAutoFit/>
          </a:bodyPr>
          <a:lstStyle/>
          <a:p>
            <a:pPr marL="342900" indent="-342900">
              <a:buFont typeface="Wingdings" panose="05000000000000000000" pitchFamily="2" charset="2"/>
              <a:buChar char="§"/>
            </a:pPr>
            <a:r>
              <a:rPr lang="en-IN" sz="2400" dirty="0">
                <a:latin typeface="Times New Roman" panose="02020603050405020304" charset="0"/>
                <a:cs typeface="Times New Roman" panose="02020603050405020304" charset="0"/>
              </a:rPr>
              <a:t>Year wise average helpful rate</a:t>
            </a:r>
            <a:endParaRPr lang="en-IN" sz="2400" dirty="0">
              <a:latin typeface="Times New Roman" panose="02020603050405020304" charset="0"/>
              <a:cs typeface="Times New Roman" panose="02020603050405020304" charset="0"/>
            </a:endParaRPr>
          </a:p>
          <a:p>
            <a:pPr marL="342900" indent="-342900">
              <a:buFont typeface="Wingdings" panose="05000000000000000000" pitchFamily="2" charset="2"/>
              <a:buChar char="§"/>
            </a:pPr>
            <a:r>
              <a:rPr lang="en-IN" sz="2400" dirty="0">
                <a:latin typeface="Times New Roman" panose="02020603050405020304" charset="0"/>
                <a:cs typeface="Times New Roman" panose="02020603050405020304" charset="0"/>
              </a:rPr>
              <a:t>Year wise review count</a:t>
            </a:r>
            <a:endParaRPr lang="en-IN" sz="2400" dirty="0">
              <a:latin typeface="Times New Roman" panose="02020603050405020304" charset="0"/>
              <a:cs typeface="Times New Roman" panose="02020603050405020304" charset="0"/>
            </a:endParaRPr>
          </a:p>
          <a:p>
            <a:pPr marL="342900" indent="-342900">
              <a:buFont typeface="Wingdings" panose="05000000000000000000" pitchFamily="2" charset="2"/>
              <a:buChar char="§"/>
            </a:pPr>
            <a:r>
              <a:rPr lang="en-IN" sz="2400" dirty="0">
                <a:latin typeface="Times New Roman" panose="02020603050405020304" charset="0"/>
                <a:cs typeface="Times New Roman" panose="02020603050405020304" charset="0"/>
              </a:rPr>
              <a:t>Top </a:t>
            </a:r>
            <a:r>
              <a:rPr lang="en-US" altLang="en-IN" sz="2400" dirty="0">
                <a:latin typeface="Times New Roman" panose="02020603050405020304" charset="0"/>
                <a:cs typeface="Times New Roman" panose="02020603050405020304" charset="0"/>
              </a:rPr>
              <a:t>Reviewers</a:t>
            </a:r>
            <a:r>
              <a:rPr lang="en-IN" sz="2400" dirty="0">
                <a:latin typeface="Times New Roman" panose="02020603050405020304" charset="0"/>
                <a:cs typeface="Times New Roman" panose="02020603050405020304" charset="0"/>
              </a:rPr>
              <a:t> based on review counts</a:t>
            </a:r>
            <a:endParaRPr lang="en-IN" sz="2400" dirty="0">
              <a:latin typeface="Times New Roman" panose="02020603050405020304" charset="0"/>
              <a:cs typeface="Times New Roman" panose="02020603050405020304" charset="0"/>
            </a:endParaRPr>
          </a:p>
          <a:p>
            <a:pPr marL="342900" indent="-342900">
              <a:buFont typeface="Wingdings" panose="05000000000000000000" pitchFamily="2" charset="2"/>
              <a:buChar char="§"/>
            </a:pPr>
            <a:r>
              <a:rPr lang="en-IN" sz="2400" dirty="0">
                <a:latin typeface="Times New Roman" panose="02020603050405020304" charset="0"/>
                <a:cs typeface="Times New Roman" panose="02020603050405020304" charset="0"/>
              </a:rPr>
              <a:t>Donut chart based on ratings</a:t>
            </a:r>
            <a:endParaRPr lang="en-IN" sz="2400" dirty="0">
              <a:latin typeface="Times New Roman" panose="02020603050405020304" charset="0"/>
              <a:cs typeface="Times New Roman" panose="02020603050405020304" charset="0"/>
            </a:endParaRPr>
          </a:p>
          <a:p>
            <a:pPr marL="342900" indent="-342900">
              <a:buFont typeface="Wingdings" panose="05000000000000000000" pitchFamily="2" charset="2"/>
              <a:buChar char="§"/>
            </a:pPr>
            <a:r>
              <a:rPr lang="en-IN" sz="2400" dirty="0">
                <a:latin typeface="Times New Roman" panose="02020603050405020304" charset="0"/>
                <a:cs typeface="Times New Roman" panose="02020603050405020304" charset="0"/>
              </a:rPr>
              <a:t>Month wise review count</a:t>
            </a:r>
            <a:endParaRPr lang="en-IN" sz="2400" dirty="0">
              <a:latin typeface="Times New Roman" panose="02020603050405020304" charset="0"/>
              <a:cs typeface="Times New Roman" panose="02020603050405020304" charset="0"/>
            </a:endParaRPr>
          </a:p>
          <a:p>
            <a:pPr marL="342900" indent="-342900">
              <a:buFont typeface="Wingdings" panose="05000000000000000000" pitchFamily="2" charset="2"/>
              <a:buChar char="§"/>
            </a:pPr>
            <a:r>
              <a:rPr lang="en-IN" sz="2400" dirty="0">
                <a:latin typeface="Times New Roman" panose="02020603050405020304" charset="0"/>
                <a:cs typeface="Times New Roman" panose="02020603050405020304" charset="0"/>
              </a:rPr>
              <a:t>Ratings wise helpful rate ratio</a:t>
            </a:r>
            <a:endParaRPr lang="en-IN" sz="2400" dirty="0">
              <a:latin typeface="Times New Roman" panose="02020603050405020304" charset="0"/>
              <a:cs typeface="Times New Roman" panose="02020603050405020304" charset="0"/>
            </a:endParaRPr>
          </a:p>
          <a:p>
            <a:pPr marL="342900" indent="-342900">
              <a:buFont typeface="Wingdings" panose="05000000000000000000" pitchFamily="2" charset="2"/>
              <a:buChar char="§"/>
            </a:pPr>
            <a:r>
              <a:rPr lang="en-IN" sz="2400" dirty="0">
                <a:latin typeface="Times New Roman" panose="02020603050405020304" charset="0"/>
                <a:cs typeface="Times New Roman" panose="02020603050405020304" charset="0"/>
              </a:rPr>
              <a:t>Top products based on review count</a:t>
            </a:r>
            <a:endParaRPr lang="en-IN" sz="2400" dirty="0">
              <a:latin typeface="Times New Roman" panose="02020603050405020304" charset="0"/>
              <a:cs typeface="Times New Roman" panose="02020603050405020304" charset="0"/>
            </a:endParaRPr>
          </a:p>
        </p:txBody>
      </p:sp>
      <p:sp>
        <p:nvSpPr>
          <p:cNvPr id="4" name="TextBox 3"/>
          <p:cNvSpPr txBox="1"/>
          <p:nvPr/>
        </p:nvSpPr>
        <p:spPr>
          <a:xfrm>
            <a:off x="546652" y="5168348"/>
            <a:ext cx="11032435" cy="923330"/>
          </a:xfrm>
          <a:prstGeom prst="rect">
            <a:avLst/>
          </a:prstGeom>
          <a:noFill/>
        </p:spPr>
        <p:txBody>
          <a:bodyPr wrap="square" rtlCol="0">
            <a:spAutoFit/>
          </a:bodyPr>
          <a:lstStyle/>
          <a:p>
            <a:r>
              <a:rPr lang="en-IN" dirty="0">
                <a:latin typeface="Times New Roman" panose="02020603050405020304" charset="0"/>
                <a:cs typeface="Times New Roman" panose="02020603050405020304" charset="0"/>
              </a:rPr>
              <a:t>Tableau Link for EDA: </a:t>
            </a:r>
            <a:r>
              <a:rPr lang="en-IN" dirty="0">
                <a:solidFill>
                  <a:srgbClr val="0070C0"/>
                </a:solidFill>
                <a:latin typeface="Times New Roman" panose="02020603050405020304" charset="0"/>
                <a:cs typeface="Times New Roman" panose="02020603050405020304" charset="0"/>
                <a:hlinkClick r:id="rId2"/>
              </a:rPr>
              <a:t>https://public.tableau.com/app/profile/mayuresh.sadu.sarolkar/viz/Amazonreviewanalysis_review_new/Dashboard2?publish=yes</a:t>
            </a:r>
            <a:endParaRPr lang="en-IN" dirty="0">
              <a:solidFill>
                <a:srgbClr val="0070C0"/>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737"/>
            <a:ext cx="10515600" cy="586740"/>
          </a:xfrm>
        </p:spPr>
        <p:txBody>
          <a:bodyPr/>
          <a:lstStyle/>
          <a:p>
            <a:pPr algn="ctr"/>
            <a:r>
              <a:rPr lang="en-US" sz="2800" b="1" dirty="0">
                <a:solidFill>
                  <a:srgbClr val="002060"/>
                </a:solidFill>
                <a:latin typeface="+mn-lt"/>
                <a:cs typeface="Times New Roman" panose="02020603050405020304" charset="0"/>
              </a:rPr>
              <a:t>WORD CLOUD</a:t>
            </a:r>
            <a:endParaRPr lang="en-US" sz="2800" b="1" dirty="0">
              <a:solidFill>
                <a:srgbClr val="002060"/>
              </a:solidFill>
              <a:latin typeface="+mn-lt"/>
              <a:cs typeface="Times New Roman" panose="02020603050405020304" charset="0"/>
            </a:endParaRPr>
          </a:p>
        </p:txBody>
      </p:sp>
      <p:pic>
        <p:nvPicPr>
          <p:cNvPr id="5" name="Content Placeholder 4" descr="download (14)"/>
          <p:cNvPicPr>
            <a:picLocks noGrp="1" noChangeAspect="1"/>
          </p:cNvPicPr>
          <p:nvPr>
            <p:ph sz="half" idx="1"/>
          </p:nvPr>
        </p:nvPicPr>
        <p:blipFill>
          <a:blip r:embed="rId1"/>
          <a:stretch>
            <a:fillRect/>
          </a:stretch>
        </p:blipFill>
        <p:spPr>
          <a:xfrm>
            <a:off x="838200" y="2032651"/>
            <a:ext cx="4639612" cy="4639612"/>
          </a:xfrm>
          <a:prstGeom prst="rect">
            <a:avLst/>
          </a:prstGeom>
        </p:spPr>
      </p:pic>
      <p:pic>
        <p:nvPicPr>
          <p:cNvPr id="6" name="Content Placeholder 5" descr="download (15)"/>
          <p:cNvPicPr>
            <a:picLocks noGrp="1" noChangeAspect="1"/>
          </p:cNvPicPr>
          <p:nvPr>
            <p:ph sz="half" idx="2"/>
          </p:nvPr>
        </p:nvPicPr>
        <p:blipFill>
          <a:blip r:embed="rId2"/>
          <a:stretch>
            <a:fillRect/>
          </a:stretch>
        </p:blipFill>
        <p:spPr>
          <a:xfrm>
            <a:off x="6587333" y="2032649"/>
            <a:ext cx="4639613" cy="4639613"/>
          </a:xfrm>
          <a:prstGeom prst="rect">
            <a:avLst/>
          </a:prstGeom>
        </p:spPr>
      </p:pic>
      <p:sp>
        <p:nvSpPr>
          <p:cNvPr id="9" name="Text Box 8"/>
          <p:cNvSpPr txBox="1"/>
          <p:nvPr/>
        </p:nvSpPr>
        <p:spPr>
          <a:xfrm>
            <a:off x="662732" y="1113202"/>
            <a:ext cx="5096176" cy="830997"/>
          </a:xfrm>
          <a:prstGeom prst="rect">
            <a:avLst/>
          </a:prstGeom>
          <a:noFill/>
        </p:spPr>
        <p:txBody>
          <a:bodyPr wrap="square" rtlCol="0">
            <a:spAutoFit/>
          </a:bodyPr>
          <a:lstStyle/>
          <a:p>
            <a:pPr algn="ctr"/>
            <a:r>
              <a:rPr lang="en-US" sz="2400" b="1" dirty="0">
                <a:solidFill>
                  <a:schemeClr val="accent2">
                    <a:lumMod val="75000"/>
                  </a:schemeClr>
                </a:solidFill>
                <a:cs typeface="Times New Roman" panose="02020603050405020304" charset="0"/>
              </a:rPr>
              <a:t>HOME AND KITCHEN </a:t>
            </a:r>
            <a:endParaRPr lang="en-US" sz="2400" b="1" dirty="0">
              <a:solidFill>
                <a:schemeClr val="accent2">
                  <a:lumMod val="75000"/>
                </a:schemeClr>
              </a:solidFill>
              <a:cs typeface="Times New Roman" panose="02020603050405020304" charset="0"/>
            </a:endParaRPr>
          </a:p>
          <a:p>
            <a:pPr algn="ctr"/>
            <a:r>
              <a:rPr lang="en-US" sz="2400" b="1" dirty="0">
                <a:solidFill>
                  <a:schemeClr val="accent2">
                    <a:lumMod val="75000"/>
                  </a:schemeClr>
                </a:solidFill>
                <a:cs typeface="Times New Roman" panose="02020603050405020304" charset="0"/>
              </a:rPr>
              <a:t>CATEGORY</a:t>
            </a:r>
            <a:endParaRPr lang="en-US" sz="2400" b="1" dirty="0">
              <a:solidFill>
                <a:schemeClr val="accent2">
                  <a:lumMod val="75000"/>
                </a:schemeClr>
              </a:solidFill>
              <a:cs typeface="Times New Roman" panose="02020603050405020304" charset="0"/>
            </a:endParaRPr>
          </a:p>
        </p:txBody>
      </p:sp>
      <p:sp>
        <p:nvSpPr>
          <p:cNvPr id="10" name="Text Box 9"/>
          <p:cNvSpPr txBox="1"/>
          <p:nvPr/>
        </p:nvSpPr>
        <p:spPr>
          <a:xfrm>
            <a:off x="6214818" y="1113202"/>
            <a:ext cx="5532727" cy="830997"/>
          </a:xfrm>
          <a:prstGeom prst="rect">
            <a:avLst/>
          </a:prstGeom>
          <a:noFill/>
        </p:spPr>
        <p:txBody>
          <a:bodyPr wrap="square" rtlCol="0">
            <a:spAutoFit/>
          </a:bodyPr>
          <a:lstStyle/>
          <a:p>
            <a:pPr algn="ctr"/>
            <a:r>
              <a:rPr lang="en-US" sz="2400" b="1" dirty="0">
                <a:solidFill>
                  <a:schemeClr val="accent5">
                    <a:lumMod val="75000"/>
                  </a:schemeClr>
                </a:solidFill>
              </a:rPr>
              <a:t>GROCERY AND GOURMET FOOD CATEGORY</a:t>
            </a:r>
            <a:endParaRPr lang="en-US" sz="2400" b="1" dirty="0">
              <a:solidFill>
                <a:schemeClr val="accent5">
                  <a:lumMod val="75000"/>
                </a:schemeClr>
              </a:solidFill>
            </a:endParaRPr>
          </a:p>
        </p:txBody>
      </p:sp>
      <p:cxnSp>
        <p:nvCxnSpPr>
          <p:cNvPr id="4" name="Straight Connector 3"/>
          <p:cNvCxnSpPr/>
          <p:nvPr/>
        </p:nvCxnSpPr>
        <p:spPr>
          <a:xfrm flipV="1">
            <a:off x="0" y="471805"/>
            <a:ext cx="4431665" cy="6985"/>
          </a:xfrm>
          <a:prstGeom prst="line">
            <a:avLst/>
          </a:prstGeom>
          <a:ln w="6350">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7748905" y="471805"/>
            <a:ext cx="4443095" cy="1016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78078"/>
            <a:ext cx="10515600" cy="688423"/>
          </a:xfrm>
        </p:spPr>
        <p:txBody>
          <a:bodyPr>
            <a:normAutofit/>
          </a:bodyPr>
          <a:lstStyle/>
          <a:p>
            <a:pPr algn="ctr"/>
            <a:r>
              <a:rPr lang="en-IN" sz="3600" b="1" dirty="0">
                <a:solidFill>
                  <a:srgbClr val="002060"/>
                </a:solidFill>
                <a:latin typeface="+mn-lt"/>
              </a:rPr>
              <a:t>SENTIMENT</a:t>
            </a:r>
            <a:r>
              <a:rPr lang="en-IN" sz="3600" dirty="0">
                <a:solidFill>
                  <a:srgbClr val="002060"/>
                </a:solidFill>
                <a:latin typeface="+mn-lt"/>
              </a:rPr>
              <a:t> </a:t>
            </a:r>
            <a:r>
              <a:rPr lang="en-IN" sz="3600" b="1" dirty="0">
                <a:solidFill>
                  <a:srgbClr val="002060"/>
                </a:solidFill>
                <a:latin typeface="+mn-lt"/>
              </a:rPr>
              <a:t>ANALYSIS</a:t>
            </a:r>
            <a:endParaRPr lang="en-IN" sz="3600" b="1" dirty="0">
              <a:solidFill>
                <a:srgbClr val="002060"/>
              </a:solidFill>
              <a:latin typeface="+mn-lt"/>
            </a:endParaRPr>
          </a:p>
        </p:txBody>
      </p:sp>
      <p:pic>
        <p:nvPicPr>
          <p:cNvPr id="5" name="Content Placeholder 4"/>
          <p:cNvPicPr>
            <a:picLocks noGrp="1" noChangeAspect="1"/>
          </p:cNvPicPr>
          <p:nvPr>
            <p:ph idx="1"/>
          </p:nvPr>
        </p:nvPicPr>
        <p:blipFill rotWithShape="1">
          <a:blip r:embed="rId1">
            <a:extLst>
              <a:ext uri="{28A0092B-C50C-407E-A947-70E740481C1C}">
                <a14:useLocalDpi xmlns:a14="http://schemas.microsoft.com/office/drawing/2010/main" val="0"/>
              </a:ext>
            </a:extLst>
          </a:blip>
          <a:srcRect t="32574" b="33961"/>
          <a:stretch>
            <a:fillRect/>
          </a:stretch>
        </p:blipFill>
        <p:spPr>
          <a:xfrm>
            <a:off x="1939994" y="2136914"/>
            <a:ext cx="8312011" cy="1490870"/>
          </a:xfrm>
        </p:spPr>
      </p:pic>
      <p:sp>
        <p:nvSpPr>
          <p:cNvPr id="3" name="TextBox 2"/>
          <p:cNvSpPr txBox="1"/>
          <p:nvPr/>
        </p:nvSpPr>
        <p:spPr>
          <a:xfrm>
            <a:off x="1868556" y="4798197"/>
            <a:ext cx="9183757" cy="1107996"/>
          </a:xfrm>
          <a:prstGeom prst="rect">
            <a:avLst/>
          </a:prstGeom>
          <a:noFill/>
        </p:spPr>
        <p:txBody>
          <a:bodyPr wrap="square" rtlCol="0">
            <a:spAutoFit/>
          </a:bodyPr>
          <a:lstStyle/>
          <a:p>
            <a:r>
              <a:rPr lang="en-US" sz="2400" b="1" u="sng" dirty="0">
                <a:latin typeface="Times New Roman" panose="02020603050405020304" charset="0"/>
                <a:cs typeface="Times New Roman" panose="02020603050405020304" charset="0"/>
              </a:rPr>
              <a:t>MODEL USED</a:t>
            </a:r>
            <a:r>
              <a:rPr lang="en-US" sz="2400" b="1"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"nlptown/bert-base-multilingual-uncased-sentiment"     (Bidirectional Encoder Representations from Transformers)</a:t>
            </a:r>
            <a:endParaRPr lang="en-US" sz="2400" dirty="0">
              <a:latin typeface="Times New Roman" panose="02020603050405020304" charset="0"/>
              <a:cs typeface="Times New Roman" panose="02020603050405020304" charset="0"/>
            </a:endParaRPr>
          </a:p>
          <a:p>
            <a:endParaRPr lang="en-IN" dirty="0"/>
          </a:p>
        </p:txBody>
      </p:sp>
      <p:cxnSp>
        <p:nvCxnSpPr>
          <p:cNvPr id="4" name="Straight Connector 3"/>
          <p:cNvCxnSpPr/>
          <p:nvPr/>
        </p:nvCxnSpPr>
        <p:spPr>
          <a:xfrm>
            <a:off x="0" y="622290"/>
            <a:ext cx="3279913" cy="0"/>
          </a:xfrm>
          <a:prstGeom prst="line">
            <a:avLst/>
          </a:prstGeom>
          <a:ln w="6350">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875643" y="622290"/>
            <a:ext cx="331635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35307"/>
            <a:ext cx="10515600" cy="392430"/>
          </a:xfrm>
        </p:spPr>
        <p:txBody>
          <a:bodyPr>
            <a:normAutofit fontScale="90000"/>
          </a:bodyPr>
          <a:lstStyle/>
          <a:p>
            <a:pPr algn="ctr">
              <a:lnSpc>
                <a:spcPct val="160000"/>
              </a:lnSpc>
            </a:pPr>
            <a:r>
              <a:rPr lang="en-US" sz="3200" b="1" dirty="0">
                <a:solidFill>
                  <a:srgbClr val="002060"/>
                </a:solidFill>
                <a:latin typeface="+mn-lt"/>
                <a:cs typeface="Times New Roman" panose="02020603050405020304" charset="0"/>
              </a:rPr>
              <a:t>PROPORTION OF SENTIMENTS</a:t>
            </a:r>
            <a:br>
              <a:rPr lang="en-US" sz="3200" dirty="0">
                <a:cs typeface="Times New Roman" panose="02020603050405020304" charset="0"/>
              </a:rPr>
            </a:br>
            <a:r>
              <a:rPr lang="en-US" sz="2220" b="1" dirty="0">
                <a:solidFill>
                  <a:schemeClr val="accent2">
                    <a:lumMod val="75000"/>
                  </a:schemeClr>
                </a:solidFill>
                <a:latin typeface="+mn-lt"/>
                <a:cs typeface="Times New Roman" panose="02020603050405020304" charset="0"/>
              </a:rPr>
              <a:t>HOME AND KITCHEN </a:t>
            </a:r>
            <a:r>
              <a:rPr lang="en-US" sz="2220" b="1" dirty="0">
                <a:solidFill>
                  <a:schemeClr val="tx1"/>
                </a:solidFill>
                <a:latin typeface="+mn-lt"/>
                <a:cs typeface="Times New Roman" panose="02020603050405020304" charset="0"/>
              </a:rPr>
              <a:t>&amp; </a:t>
            </a:r>
            <a:r>
              <a:rPr lang="en-US" sz="2220" b="1" dirty="0">
                <a:solidFill>
                  <a:schemeClr val="accent5">
                    <a:lumMod val="75000"/>
                  </a:schemeClr>
                </a:solidFill>
                <a:latin typeface="+mn-lt"/>
                <a:cs typeface="Times New Roman" panose="02020603050405020304" charset="0"/>
              </a:rPr>
              <a:t>GROCERY AND GOURMET FOOD</a:t>
            </a:r>
            <a:endParaRPr lang="en-US" sz="2220" b="1" dirty="0">
              <a:solidFill>
                <a:schemeClr val="accent5">
                  <a:lumMod val="75000"/>
                </a:schemeClr>
              </a:solidFill>
              <a:latin typeface="+mn-lt"/>
              <a:cs typeface="Times New Roman" panose="02020603050405020304" charset="0"/>
            </a:endParaRPr>
          </a:p>
        </p:txBody>
      </p:sp>
      <p:pic>
        <p:nvPicPr>
          <p:cNvPr id="4" name="Content Placeholder 3" descr="C:\Users\rohan\Downloads\Sheet 1 (3).pngSheet 1 (3)"/>
          <p:cNvPicPr>
            <a:picLocks noGrp="1" noChangeAspect="1"/>
          </p:cNvPicPr>
          <p:nvPr>
            <p:ph sz="half" idx="1"/>
          </p:nvPr>
        </p:nvPicPr>
        <p:blipFill>
          <a:blip r:embed="rId1"/>
          <a:srcRect l="11283" t="8831" r="28099"/>
          <a:stretch>
            <a:fillRect/>
          </a:stretch>
        </p:blipFill>
        <p:spPr>
          <a:xfrm>
            <a:off x="838200" y="1553845"/>
            <a:ext cx="5081270" cy="3824605"/>
          </a:xfrm>
          <a:prstGeom prst="rect">
            <a:avLst/>
          </a:prstGeom>
        </p:spPr>
      </p:pic>
      <p:pic>
        <p:nvPicPr>
          <p:cNvPr id="5" name="Content Placeholder 4" descr="C:\Users\rohan\Downloads\Sheet 4 (2).pngSheet 4 (2)"/>
          <p:cNvPicPr>
            <a:picLocks noGrp="1" noChangeAspect="1"/>
          </p:cNvPicPr>
          <p:nvPr>
            <p:ph sz="half" idx="2"/>
          </p:nvPr>
        </p:nvPicPr>
        <p:blipFill>
          <a:blip r:embed="rId2"/>
          <a:srcRect l="17523" t="9409" r="30979"/>
          <a:stretch>
            <a:fillRect/>
          </a:stretch>
        </p:blipFill>
        <p:spPr>
          <a:xfrm>
            <a:off x="7012940" y="1453515"/>
            <a:ext cx="4340860" cy="3924935"/>
          </a:xfrm>
          <a:prstGeom prst="rect">
            <a:avLst/>
          </a:prstGeom>
        </p:spPr>
      </p:pic>
      <p:sp>
        <p:nvSpPr>
          <p:cNvPr id="7" name="Text Box 6"/>
          <p:cNvSpPr txBox="1"/>
          <p:nvPr/>
        </p:nvSpPr>
        <p:spPr>
          <a:xfrm>
            <a:off x="1" y="5405535"/>
            <a:ext cx="12192000" cy="1168400"/>
          </a:xfrm>
          <a:prstGeom prst="rect">
            <a:avLst/>
          </a:prstGeom>
          <a:noFill/>
        </p:spPr>
        <p:txBody>
          <a:bodyPr wrap="square" rtlCol="0">
            <a:spAutoFit/>
          </a:bodyPr>
          <a:lstStyle/>
          <a:p>
            <a:pPr marL="285750" indent="-285750">
              <a:buFont typeface="Arial" panose="020B0604020202020204" pitchFamily="34" charset="0"/>
              <a:buChar char="•"/>
            </a:pPr>
            <a:r>
              <a:rPr lang="en-US" sz="1750" dirty="0">
                <a:latin typeface="Times New Roman" panose="02020603050405020304" charset="0"/>
                <a:cs typeface="Times New Roman" panose="02020603050405020304" charset="0"/>
                <a:sym typeface="+mn-ea"/>
              </a:rPr>
              <a:t>Majority of the reviews are Highly Positive.</a:t>
            </a:r>
            <a:endParaRPr lang="en-US" sz="1750" dirty="0">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sz="1750" dirty="0">
                <a:latin typeface="Times New Roman" panose="02020603050405020304" charset="0"/>
                <a:cs typeface="Times New Roman" panose="02020603050405020304" charset="0"/>
                <a:sym typeface="+mn-ea"/>
              </a:rPr>
              <a:t>Lowest percentage of reviews are ‘Negative’ for ‘Home and kitchen’ and ‘Highly Negative’ for ‘Grocery and Gourmet Food’ category.</a:t>
            </a:r>
            <a:endParaRPr lang="en-US" sz="175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750" dirty="0">
                <a:latin typeface="Times New Roman" panose="02020603050405020304" charset="0"/>
                <a:cs typeface="Times New Roman" panose="02020603050405020304" charset="0"/>
                <a:sym typeface="+mn-ea"/>
              </a:rPr>
              <a:t>This also means that most of the reviewers are satisfied with their products and its quality.</a:t>
            </a:r>
            <a:endParaRPr lang="en-US" sz="1750" dirty="0">
              <a:latin typeface="Times New Roman" panose="02020603050405020304" charset="0"/>
              <a:cs typeface="Times New Roman" panose="02020603050405020304" charset="0"/>
              <a:sym typeface="+mn-ea"/>
            </a:endParaRPr>
          </a:p>
        </p:txBody>
      </p:sp>
      <p:cxnSp>
        <p:nvCxnSpPr>
          <p:cNvPr id="2" name="Straight Connector 1"/>
          <p:cNvCxnSpPr/>
          <p:nvPr/>
        </p:nvCxnSpPr>
        <p:spPr>
          <a:xfrm>
            <a:off x="9283148" y="531485"/>
            <a:ext cx="290885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531495"/>
            <a:ext cx="2961005" cy="1905"/>
          </a:xfrm>
          <a:prstGeom prst="line">
            <a:avLst/>
          </a:prstGeom>
          <a:ln w="6350">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10313</Words>
  <Application>WPS Presentation</Application>
  <PresentationFormat>Widescreen</PresentationFormat>
  <Paragraphs>473</Paragraphs>
  <Slides>26</Slides>
  <Notes>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26</vt:i4>
      </vt:variant>
    </vt:vector>
  </HeadingPairs>
  <TitlesOfParts>
    <vt:vector size="38" baseType="lpstr">
      <vt:lpstr>Arial</vt:lpstr>
      <vt:lpstr>SimSun</vt:lpstr>
      <vt:lpstr>Wingdings</vt:lpstr>
      <vt:lpstr>Times New Roman</vt:lpstr>
      <vt:lpstr>Calibri</vt:lpstr>
      <vt:lpstr>Segoe UI</vt:lpstr>
      <vt:lpstr>Microsoft YaHei</vt:lpstr>
      <vt:lpstr>Arial Unicode MS</vt:lpstr>
      <vt:lpstr>Calibri Light</vt:lpstr>
      <vt:lpstr>Calibri</vt:lpstr>
      <vt:lpstr>Office Theme</vt:lpstr>
      <vt:lpstr>1_Office Theme</vt:lpstr>
      <vt:lpstr> PRODUCT REVIEW ANALYSIS</vt:lpstr>
      <vt:lpstr>PowerPoint 演示文稿</vt:lpstr>
      <vt:lpstr>PowerPoint 演示文稿</vt:lpstr>
      <vt:lpstr>DESCRIPTION OF THE DATASET</vt:lpstr>
      <vt:lpstr>Project analysis slide 3</vt:lpstr>
      <vt:lpstr>EXPLORATORY DATA ANALYSIS</vt:lpstr>
      <vt:lpstr>WORD CLOUD</vt:lpstr>
      <vt:lpstr>SENTIMENT ANALYSIS</vt:lpstr>
      <vt:lpstr>PROPORTION OF SENTIMENTS HOME AND KITCHEN &amp; GROCERY AND GOURMET FOOD</vt:lpstr>
      <vt:lpstr>YEARLY TREND OF SENTIMENTS HOME AND KITCHEN </vt:lpstr>
      <vt:lpstr>YEARLY TREND OF SENTIMENTS GROCERY AND GOURMET FOOD </vt:lpstr>
      <vt:lpstr>TOP - 3 PRODUCTS WITH MAXIMUM REVIEWS SENTIMENTWISE HOME AND KITCHEN CATEGORY</vt:lpstr>
      <vt:lpstr>TOP - 3 PRODUCTS WITH MAXIMUM REVIEWS SENTIMENTWISE GROCERY AND GOURMET FOOD CATEGORY</vt:lpstr>
      <vt:lpstr>TOP 3 PRODUCTS WITH MOST NEGATIVE REVIEWS  HOME AND KITCHEN CATEGORY</vt:lpstr>
      <vt:lpstr>TOP PRODUCTS WITH MOST NEGATIVE REVIEWS   GROCERY AND GOURMET FOOD CATEGORY</vt:lpstr>
      <vt:lpstr>PRODUCT IDENTIFIED FROM THE INPUT REVIEW TEXT</vt:lpstr>
      <vt:lpstr>RELATIONSHIP BETWEEN HOME &amp; KITCHEN AND GROCERY AND GOURMET FOOD CATEGORIES</vt:lpstr>
      <vt:lpstr>REVIEW COUNT FOR  HOME &amp; KITCHEN AND GROCERY &amp; GOURMET FOOD</vt:lpstr>
      <vt:lpstr>TOP REVIEWERS AND PRODUCTS FOR  HOME &amp; KITCHEN AND GROCERY &amp; GOURMET FOOD BASED ON PRODUCT COUNT</vt:lpstr>
      <vt:lpstr>TIME SERIES ANALYSIS</vt:lpstr>
      <vt:lpstr>HOME AND KITCHEN DATA : TIME SERIES ANALYSIS FOR  POSITIVE &amp; NEGATIVE SENTIMENT</vt:lpstr>
      <vt:lpstr>GROCERY AND GOURMET FOOD DATA : TIME SERIES ANALYSIS FOR  POSITIVE &amp; NEGATIVE SENTIMENT</vt:lpstr>
      <vt:lpstr>HOME AND KITCHEN DATA : TIME SERIES ANALYSIS FOR  POSITIVE &amp; NEGATIVE SENTIMENT</vt:lpstr>
      <vt:lpstr>GROCERY AND GOURMET FOOD DATA : TIME SERIES ANALYSIS FOR  POSITIVE &amp; NEGATIVE SENTIMENT</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Product Review Analysis</dc:title>
  <dc:creator>Mahima Pednekar</dc:creator>
  <cp:lastModifiedBy>rohan</cp:lastModifiedBy>
  <cp:revision>69</cp:revision>
  <dcterms:created xsi:type="dcterms:W3CDTF">2022-08-31T15:54:00Z</dcterms:created>
  <dcterms:modified xsi:type="dcterms:W3CDTF">2022-09-15T13:41:03Z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A98B1199D77444CDACFEFA20B12EA7C2</vt:lpwstr>
  </property>
  <property fmtid="{D5CDD505-2E9C-101B-9397-08002B2CF9AE}" pid="3" name="KSOProductBuildVer">
    <vt:lpwstr>1033-11.2.0.11306</vt:lpwstr>
  </property>
</Properties>
</file>