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6" r:id="rId4"/>
    <p:sldId id="257" r:id="rId5"/>
    <p:sldId id="258" r:id="rId6"/>
    <p:sldId id="259" r:id="rId7"/>
    <p:sldId id="267" r:id="rId8"/>
    <p:sldId id="260" r:id="rId9"/>
    <p:sldId id="261" r:id="rId10"/>
    <p:sldId id="262" r:id="rId11"/>
    <p:sldId id="263" r:id="rId12"/>
    <p:sldId id="265" r:id="rId13"/>
    <p:sldId id="264" r:id="rId14"/>
  </p:sldIdLst>
  <p:sldSz cx="18288000" cy="10287000"/>
  <p:notesSz cx="6858000" cy="9144000"/>
  <p:embeddedFontLst>
    <p:embeddedFont>
      <p:font typeface="Anton" pitchFamily="2" charset="0"/>
      <p:regular r:id="rId16"/>
    </p:embeddedFont>
    <p:embeddedFont>
      <p:font typeface="Canva Sans Bold" panose="020B0604020202020204" charset="0"/>
      <p:regular r:id="rId17"/>
    </p:embeddedFont>
    <p:embeddedFont>
      <p:font typeface="Times New Roman" panose="02020603050405020304" pitchFamily="18" charset="0"/>
      <p:regular r:id="rId18"/>
    </p:embeddedFont>
    <p:embeddedFont>
      <p:font typeface="Times New Roman Bold" panose="02020803070505020304" pitchFamily="18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A4079-0C1B-4E31-8E7B-158A1EB98D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DD940-B190-48BF-8545-33CBB6E80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1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DD940-B190-48BF-8545-33CBB6E804D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8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50" y="-476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37893" y="3529721"/>
            <a:ext cx="12411178" cy="16090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164"/>
              </a:lnSpc>
            </a:pPr>
            <a:r>
              <a:rPr lang="en-US" sz="9402" b="1" i="1" u="sng" dirty="0">
                <a:solidFill>
                  <a:srgbClr val="00B050"/>
                </a:solidFill>
                <a:latin typeface="Canva Sans Bold"/>
              </a:rPr>
              <a:t>COVID-19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DD66A-2C29-A4E5-FDFA-37D7701FD4E1}"/>
              </a:ext>
            </a:extLst>
          </p:cNvPr>
          <p:cNvSpPr txBox="1"/>
          <p:nvPr/>
        </p:nvSpPr>
        <p:spPr>
          <a:xfrm>
            <a:off x="11811000" y="8877300"/>
            <a:ext cx="6276142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5400" b="1" i="1" dirty="0">
                <a:solidFill>
                  <a:srgbClr val="FFC000"/>
                </a:solidFill>
              </a:rPr>
              <a:t> By Mayuresh </a:t>
            </a:r>
            <a:r>
              <a:rPr lang="en-US" sz="5400" b="1" i="1" dirty="0" err="1">
                <a:solidFill>
                  <a:srgbClr val="FFC000"/>
                </a:solidFill>
              </a:rPr>
              <a:t>Yewale</a:t>
            </a:r>
            <a:endParaRPr lang="en-IN" sz="54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25950"/>
            <a:ext cx="18109821" cy="9648718"/>
            <a:chOff x="0" y="0"/>
            <a:chExt cx="24146428" cy="12864957"/>
          </a:xfrm>
        </p:grpSpPr>
        <p:sp>
          <p:nvSpPr>
            <p:cNvPr id="4" name="Freeform 4"/>
            <p:cNvSpPr/>
            <p:nvPr/>
          </p:nvSpPr>
          <p:spPr>
            <a:xfrm>
              <a:off x="12908287" y="3115406"/>
              <a:ext cx="11238140" cy="6842896"/>
            </a:xfrm>
            <a:custGeom>
              <a:avLst/>
              <a:gdLst/>
              <a:ahLst/>
              <a:cxnLst/>
              <a:rect l="l" t="t" r="r" b="b"/>
              <a:pathLst>
                <a:path w="11238140" h="6842896">
                  <a:moveTo>
                    <a:pt x="0" y="0"/>
                  </a:moveTo>
                  <a:lnTo>
                    <a:pt x="11238141" y="0"/>
                  </a:lnTo>
                  <a:lnTo>
                    <a:pt x="11238141" y="6842896"/>
                  </a:lnTo>
                  <a:lnTo>
                    <a:pt x="0" y="6842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289174" y="2345303"/>
              <a:ext cx="12052453" cy="105196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02441" lvl="1" indent="-401220">
                <a:lnSpc>
                  <a:spcPts val="5203"/>
                </a:lnSpc>
                <a:buFont typeface="Arial"/>
                <a:buChar char="•"/>
              </a:pPr>
              <a:r>
                <a:rPr lang="en-US" sz="3716" u="sng" dirty="0">
                  <a:solidFill>
                    <a:srgbClr val="0070C0"/>
                  </a:solidFill>
                  <a:latin typeface="Canva Sans Bold"/>
                </a:rPr>
                <a:t>Europe Continent</a:t>
              </a:r>
              <a:r>
                <a:rPr lang="en-US" sz="3716" u="sng" dirty="0">
                  <a:solidFill>
                    <a:srgbClr val="DCD6D4"/>
                  </a:solidFill>
                  <a:latin typeface="Canva Sans Bold"/>
                </a:rPr>
                <a:t>:-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</a:t>
              </a:r>
              <a:r>
                <a:rPr lang="en-US" sz="3716" dirty="0">
                  <a:solidFill>
                    <a:srgbClr val="92D050"/>
                  </a:solidFill>
                  <a:latin typeface="Canva Sans Bold"/>
                </a:rPr>
                <a:t>Russia 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has </a:t>
              </a:r>
              <a:r>
                <a:rPr lang="en-US" sz="3716" dirty="0">
                  <a:solidFill>
                    <a:srgbClr val="FF0000"/>
                  </a:solidFill>
                  <a:latin typeface="Canva Sans Bold"/>
                </a:rPr>
                <a:t>39.6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,</a:t>
              </a:r>
              <a:r>
                <a:rPr lang="en-US" sz="3716" dirty="0">
                  <a:solidFill>
                    <a:srgbClr val="92D050"/>
                  </a:solidFill>
                  <a:latin typeface="Canva Sans Bold"/>
                </a:rPr>
                <a:t>France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and </a:t>
              </a:r>
              <a:r>
                <a:rPr lang="en-US" sz="3716" dirty="0">
                  <a:solidFill>
                    <a:srgbClr val="92D050"/>
                  </a:solidFill>
                  <a:latin typeface="Canva Sans Bold"/>
                </a:rPr>
                <a:t>united state 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has </a:t>
              </a:r>
              <a:r>
                <a:rPr lang="en-US" sz="3716" dirty="0">
                  <a:solidFill>
                    <a:srgbClr val="FF0000"/>
                  </a:solidFill>
                  <a:latin typeface="Canva Sans Bold"/>
                </a:rPr>
                <a:t>42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, </a:t>
              </a:r>
              <a:r>
                <a:rPr lang="en-US" sz="3716" dirty="0">
                  <a:solidFill>
                    <a:srgbClr val="92D050"/>
                  </a:solidFill>
                  <a:latin typeface="Canva Sans Bold"/>
                </a:rPr>
                <a:t>Germany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has </a:t>
              </a:r>
              <a:r>
                <a:rPr lang="en-US" sz="3716" dirty="0">
                  <a:solidFill>
                    <a:srgbClr val="FF0000"/>
                  </a:solidFill>
                  <a:latin typeface="Canva Sans Bold"/>
                </a:rPr>
                <a:t>46.60 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and </a:t>
              </a:r>
              <a:r>
                <a:rPr lang="en-US" sz="3716" dirty="0">
                  <a:solidFill>
                    <a:srgbClr val="92D050"/>
                  </a:solidFill>
                  <a:latin typeface="Canva Sans Bold"/>
                </a:rPr>
                <a:t>Italy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has </a:t>
              </a:r>
              <a:r>
                <a:rPr lang="en-US" sz="3716" dirty="0">
                  <a:solidFill>
                    <a:srgbClr val="FF0000"/>
                  </a:solidFill>
                  <a:latin typeface="Canva Sans Bold"/>
                </a:rPr>
                <a:t>47.90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median Age of Patients.</a:t>
              </a:r>
            </a:p>
            <a:p>
              <a:pPr marL="802441" lvl="1" indent="-401220">
                <a:lnSpc>
                  <a:spcPts val="5203"/>
                </a:lnSpc>
                <a:buFont typeface="Arial"/>
                <a:buChar char="•"/>
              </a:pPr>
              <a:r>
                <a:rPr lang="en-US" sz="3716" u="sng" dirty="0">
                  <a:solidFill>
                    <a:srgbClr val="0070C0"/>
                  </a:solidFill>
                  <a:latin typeface="Canva Sans Bold"/>
                </a:rPr>
                <a:t>North America:-</a:t>
              </a:r>
              <a:r>
                <a:rPr lang="en-US" sz="3716" dirty="0">
                  <a:solidFill>
                    <a:srgbClr val="92D050"/>
                  </a:solidFill>
                  <a:latin typeface="Canva Sans Bold"/>
                </a:rPr>
                <a:t>United state 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has </a:t>
              </a:r>
              <a:r>
                <a:rPr lang="en-US" sz="3716" dirty="0">
                  <a:solidFill>
                    <a:srgbClr val="FF0000"/>
                  </a:solidFill>
                  <a:latin typeface="Canva Sans Bold"/>
                </a:rPr>
                <a:t>38.3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median Age of Corona Patients.</a:t>
              </a:r>
            </a:p>
            <a:p>
              <a:pPr marL="802441" lvl="1" indent="-401220">
                <a:lnSpc>
                  <a:spcPts val="5203"/>
                </a:lnSpc>
                <a:buFont typeface="Arial"/>
                <a:buChar char="•"/>
              </a:pPr>
              <a:r>
                <a:rPr lang="en-US" sz="3716" u="sng" dirty="0">
                  <a:solidFill>
                    <a:srgbClr val="0070C0"/>
                  </a:solidFill>
                  <a:latin typeface="Canva Sans Bold"/>
                </a:rPr>
                <a:t>South America:-</a:t>
              </a:r>
              <a:r>
                <a:rPr lang="en-US" sz="3716" dirty="0">
                  <a:solidFill>
                    <a:srgbClr val="0070C0"/>
                  </a:solidFill>
                  <a:latin typeface="Canva Sans Bold"/>
                </a:rPr>
                <a:t>  </a:t>
              </a:r>
              <a:r>
                <a:rPr lang="en-US" sz="3716" dirty="0">
                  <a:solidFill>
                    <a:srgbClr val="92D050"/>
                  </a:solidFill>
                  <a:latin typeface="Canva Sans Bold"/>
                </a:rPr>
                <a:t>Brazil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has </a:t>
              </a:r>
              <a:r>
                <a:rPr lang="en-US" sz="3716" dirty="0">
                  <a:solidFill>
                    <a:srgbClr val="FF0000"/>
                  </a:solidFill>
                  <a:latin typeface="Canva Sans Bold"/>
                </a:rPr>
                <a:t>33.5 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Average age of corona Patients.</a:t>
              </a:r>
            </a:p>
            <a:p>
              <a:pPr marL="802441" lvl="1" indent="-401220">
                <a:lnSpc>
                  <a:spcPts val="5203"/>
                </a:lnSpc>
                <a:buFont typeface="Arial"/>
                <a:buChar char="•"/>
              </a:pPr>
              <a:r>
                <a:rPr lang="en-US" sz="3716" u="sng" dirty="0">
                  <a:solidFill>
                    <a:srgbClr val="0070C0"/>
                  </a:solidFill>
                  <a:latin typeface="Canva Sans Bold"/>
                </a:rPr>
                <a:t>Asia:-</a:t>
              </a:r>
              <a:r>
                <a:rPr lang="en-US" sz="3716" dirty="0">
                  <a:solidFill>
                    <a:srgbClr val="92D050"/>
                  </a:solidFill>
                  <a:latin typeface="Canva Sans Bold"/>
                </a:rPr>
                <a:t>India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has </a:t>
              </a:r>
              <a:r>
                <a:rPr lang="en-US" sz="3716" dirty="0">
                  <a:solidFill>
                    <a:srgbClr val="FF0000"/>
                  </a:solidFill>
                  <a:latin typeface="Canva Sans Bold"/>
                </a:rPr>
                <a:t>28.20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, </a:t>
              </a:r>
              <a:r>
                <a:rPr lang="en-US" sz="3716" dirty="0">
                  <a:solidFill>
                    <a:srgbClr val="92D050"/>
                  </a:solidFill>
                  <a:latin typeface="Canva Sans Bold"/>
                </a:rPr>
                <a:t>China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Has </a:t>
              </a:r>
              <a:r>
                <a:rPr lang="en-US" sz="3716" dirty="0">
                  <a:solidFill>
                    <a:srgbClr val="FF0000"/>
                  </a:solidFill>
                  <a:latin typeface="Canva Sans Bold"/>
                </a:rPr>
                <a:t>38.20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and </a:t>
              </a:r>
              <a:r>
                <a:rPr lang="en-US" sz="3716" dirty="0">
                  <a:solidFill>
                    <a:srgbClr val="92D050"/>
                  </a:solidFill>
                  <a:latin typeface="Canva Sans Bold"/>
                </a:rPr>
                <a:t>South Korea 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had </a:t>
              </a:r>
              <a:r>
                <a:rPr lang="en-US" sz="3716" dirty="0">
                  <a:solidFill>
                    <a:srgbClr val="FF0000"/>
                  </a:solidFill>
                  <a:latin typeface="Canva Sans Bold"/>
                </a:rPr>
                <a:t>43.40</a:t>
              </a:r>
              <a:r>
                <a:rPr lang="en-US" sz="3716" dirty="0">
                  <a:solidFill>
                    <a:srgbClr val="DCD6D4"/>
                  </a:solidFill>
                  <a:latin typeface="Canva Sans Bold"/>
                </a:rPr>
                <a:t> average age of patients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2736807" cy="1343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 u="sng" dirty="0">
                  <a:solidFill>
                    <a:srgbClr val="DCD6D4"/>
                  </a:solidFill>
                  <a:latin typeface="Anton"/>
                </a:rPr>
                <a:t>Average age  by Countries and continents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402125"/>
            <a:ext cx="1705260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u="sng">
                <a:solidFill>
                  <a:srgbClr val="DCD6D4"/>
                </a:solidFill>
                <a:latin typeface="Anton"/>
              </a:rPr>
              <a:t>Covid -19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1EF91-B360-F3B3-E815-14A79A163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15316200" cy="80788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575" y="476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0" y="402125"/>
            <a:ext cx="1705260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u="sng" dirty="0">
                <a:solidFill>
                  <a:srgbClr val="92D050"/>
                </a:solidFill>
                <a:latin typeface="Anton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9D1DE-C17C-936E-7176-A2F3A0A0E6B0}"/>
              </a:ext>
            </a:extLst>
          </p:cNvPr>
          <p:cNvSpPr txBox="1"/>
          <p:nvPr/>
        </p:nvSpPr>
        <p:spPr>
          <a:xfrm>
            <a:off x="918456" y="2019300"/>
            <a:ext cx="1650823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FF0000"/>
                </a:solidFill>
              </a:rPr>
              <a:t>my data visualization provides the insights of death tolls total cases in which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    it can help in </a:t>
            </a:r>
            <a:r>
              <a:rPr lang="en-US" sz="3600" dirty="0" err="1">
                <a:solidFill>
                  <a:srgbClr val="FF0000"/>
                </a:solidFill>
              </a:rPr>
              <a:t>Analysing</a:t>
            </a:r>
            <a:r>
              <a:rPr lang="en-US" sz="3600" dirty="0">
                <a:solidFill>
                  <a:srgbClr val="FF0000"/>
                </a:solidFill>
              </a:rPr>
              <a:t> and contributing to strategic decisions.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FF0000"/>
                </a:solidFill>
              </a:rPr>
              <a:t>United State had the most corona patients as well as the most deaths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    Also.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rgbClr val="FF0000"/>
                </a:solidFill>
              </a:rPr>
              <a:t>Asia  Continent had the most Corona patients. And Europe continent had the most </a:t>
            </a:r>
          </a:p>
          <a:p>
            <a:r>
              <a:rPr lang="en-IN" sz="3600" dirty="0">
                <a:solidFill>
                  <a:srgbClr val="FF0000"/>
                </a:solidFill>
              </a:rPr>
              <a:t>    Corona Deaths.</a:t>
            </a:r>
          </a:p>
          <a:p>
            <a:endParaRPr lang="en-IN" sz="36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 Covid-19 affected health systems, economies, and daily lives in nearly every country.</a:t>
            </a:r>
          </a:p>
          <a:p>
            <a:r>
              <a:rPr lang="en-US" sz="3600" dirty="0">
                <a:solidFill>
                  <a:srgbClr val="FF0000"/>
                </a:solidFill>
                <a:latin typeface="Söhne"/>
              </a:rPr>
              <a:t> </a:t>
            </a:r>
          </a:p>
          <a:p>
            <a:r>
              <a:rPr lang="en-US" sz="3600" dirty="0">
                <a:solidFill>
                  <a:srgbClr val="FF0000"/>
                </a:solidFill>
                <a:latin typeface="Söhne"/>
              </a:rPr>
              <a:t>This is all had conclude </a:t>
            </a:r>
            <a:r>
              <a:rPr lang="en-US" sz="3600" dirty="0" err="1">
                <a:solidFill>
                  <a:srgbClr val="FF0000"/>
                </a:solidFill>
                <a:latin typeface="Söhne"/>
              </a:rPr>
              <a:t>thoughout</a:t>
            </a:r>
            <a:r>
              <a:rPr lang="en-US" sz="3600" dirty="0">
                <a:solidFill>
                  <a:srgbClr val="FF0000"/>
                </a:solidFill>
                <a:latin typeface="Söhne"/>
              </a:rPr>
              <a:t> </a:t>
            </a:r>
            <a:r>
              <a:rPr lang="en-US" sz="3600">
                <a:solidFill>
                  <a:srgbClr val="FF0000"/>
                </a:solidFill>
                <a:latin typeface="Söhne"/>
              </a:rPr>
              <a:t>the report.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0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264978"/>
            <a:ext cx="14282760" cy="1568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sz="10000" u="sng" dirty="0">
                <a:solidFill>
                  <a:srgbClr val="FF914D"/>
                </a:solidFill>
                <a:latin typeface="Canva Sans Bold"/>
              </a:rPr>
              <a:t>THANK 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7723E-D42A-3A11-4D94-18E9EB365567}"/>
              </a:ext>
            </a:extLst>
          </p:cNvPr>
          <p:cNvSpPr txBox="1"/>
          <p:nvPr/>
        </p:nvSpPr>
        <p:spPr>
          <a:xfrm>
            <a:off x="11582400" y="8496300"/>
            <a:ext cx="6276142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5400" b="1" i="1" dirty="0">
                <a:solidFill>
                  <a:srgbClr val="FFC000"/>
                </a:solidFill>
              </a:rPr>
              <a:t> By Mayuresh </a:t>
            </a:r>
            <a:r>
              <a:rPr lang="en-US" sz="5400" b="1" i="1" dirty="0" err="1">
                <a:solidFill>
                  <a:srgbClr val="FFC000"/>
                </a:solidFill>
              </a:rPr>
              <a:t>Yewale</a:t>
            </a:r>
            <a:endParaRPr lang="en-IN" sz="54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35CEA-D69A-D2F2-3B88-4C89D4BA272F}"/>
              </a:ext>
            </a:extLst>
          </p:cNvPr>
          <p:cNvSpPr txBox="1"/>
          <p:nvPr/>
        </p:nvSpPr>
        <p:spPr>
          <a:xfrm>
            <a:off x="6215436" y="952500"/>
            <a:ext cx="3906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i="1" u="sng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87DD8-E786-0BF1-7043-0D1174EA63E4}"/>
              </a:ext>
            </a:extLst>
          </p:cNvPr>
          <p:cNvSpPr txBox="1"/>
          <p:nvPr/>
        </p:nvSpPr>
        <p:spPr>
          <a:xfrm>
            <a:off x="821074" y="4420225"/>
            <a:ext cx="1357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To analyse and visualize the data of </a:t>
            </a:r>
          </a:p>
          <a:p>
            <a:r>
              <a:rPr lang="en-IN" sz="4400" dirty="0">
                <a:solidFill>
                  <a:srgbClr val="FFFF00"/>
                </a:solidFill>
              </a:rPr>
              <a:t>covid-19  pandemic  in visualization and informative way.  </a:t>
            </a:r>
          </a:p>
        </p:txBody>
      </p:sp>
    </p:spTree>
    <p:extLst>
      <p:ext uri="{BB962C8B-B14F-4D97-AF65-F5344CB8AC3E}">
        <p14:creationId xmlns:p14="http://schemas.microsoft.com/office/powerpoint/2010/main" val="126520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76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C4A461-ACE5-F0FD-2142-9E568840D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35" y="2171700"/>
            <a:ext cx="14798477" cy="7315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8F20A2-CBCD-1335-10A6-8103AD0A57A9}"/>
              </a:ext>
            </a:extLst>
          </p:cNvPr>
          <p:cNvSpPr txBox="1"/>
          <p:nvPr/>
        </p:nvSpPr>
        <p:spPr>
          <a:xfrm>
            <a:off x="1051123" y="800100"/>
            <a:ext cx="14798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i="1" u="sng" dirty="0">
                <a:solidFill>
                  <a:schemeClr val="bg1"/>
                </a:solidFill>
              </a:rPr>
              <a:t>CONTINENT DASHBOARD</a:t>
            </a:r>
          </a:p>
        </p:txBody>
      </p:sp>
    </p:spTree>
    <p:extLst>
      <p:ext uri="{BB962C8B-B14F-4D97-AF65-F5344CB8AC3E}">
        <p14:creationId xmlns:p14="http://schemas.microsoft.com/office/powerpoint/2010/main" val="1481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00678" y="-266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19200" y="6126162"/>
            <a:ext cx="2717335" cy="2018137"/>
          </a:xfrm>
          <a:custGeom>
            <a:avLst/>
            <a:gdLst/>
            <a:ahLst/>
            <a:cxnLst/>
            <a:rect l="l" t="t" r="r" b="b"/>
            <a:pathLst>
              <a:path w="3623113" h="2690850">
                <a:moveTo>
                  <a:pt x="0" y="0"/>
                </a:moveTo>
                <a:lnTo>
                  <a:pt x="3623113" y="0"/>
                </a:lnTo>
                <a:lnTo>
                  <a:pt x="3623113" y="2690850"/>
                </a:lnTo>
                <a:lnTo>
                  <a:pt x="0" y="2690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9200" y="3467100"/>
            <a:ext cx="2717335" cy="1714601"/>
          </a:xfrm>
          <a:custGeom>
            <a:avLst/>
            <a:gdLst/>
            <a:ahLst/>
            <a:cxnLst/>
            <a:rect l="l" t="t" r="r" b="b"/>
            <a:pathLst>
              <a:path w="3315138" h="2107891">
                <a:moveTo>
                  <a:pt x="0" y="0"/>
                </a:moveTo>
                <a:lnTo>
                  <a:pt x="3315138" y="0"/>
                </a:lnTo>
                <a:lnTo>
                  <a:pt x="3315138" y="2107892"/>
                </a:lnTo>
                <a:lnTo>
                  <a:pt x="0" y="21078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806993" y="3577802"/>
            <a:ext cx="2810233" cy="1898402"/>
          </a:xfrm>
          <a:custGeom>
            <a:avLst/>
            <a:gdLst/>
            <a:ahLst/>
            <a:cxnLst/>
            <a:rect l="l" t="t" r="r" b="b"/>
            <a:pathLst>
              <a:path w="3746977" h="2531203">
                <a:moveTo>
                  <a:pt x="0" y="0"/>
                </a:moveTo>
                <a:lnTo>
                  <a:pt x="3746977" y="0"/>
                </a:lnTo>
                <a:lnTo>
                  <a:pt x="3746977" y="2531202"/>
                </a:lnTo>
                <a:lnTo>
                  <a:pt x="0" y="25312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94978" y="388041"/>
            <a:ext cx="12296688" cy="100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Anton"/>
              </a:rPr>
              <a:t>KEY PERFORMANCE INDICATORS(KPI)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60643" y="1489787"/>
            <a:ext cx="3876675" cy="1230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7ED957"/>
                </a:solidFill>
                <a:latin typeface="Times New Roman Bold"/>
              </a:rPr>
              <a:t>Total Corona cases 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7ED957"/>
                </a:solidFill>
                <a:latin typeface="Times New Roman Bold"/>
              </a:rPr>
              <a:t>are  </a:t>
            </a:r>
            <a:r>
              <a:rPr lang="en-US" sz="3600" b="1" dirty="0">
                <a:solidFill>
                  <a:srgbClr val="FF0000"/>
                </a:solidFill>
                <a:latin typeface="Times New Roman Bold"/>
              </a:rPr>
              <a:t>80 Billions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15807" y="6623985"/>
            <a:ext cx="5024676" cy="1230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7ED957"/>
                </a:solidFill>
                <a:latin typeface="Times New Roman"/>
              </a:rPr>
              <a:t>Corona  New Cases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7ED957"/>
                </a:solidFill>
                <a:latin typeface="Times New Roman"/>
              </a:rPr>
              <a:t>Are </a:t>
            </a:r>
            <a:r>
              <a:rPr lang="en-US" sz="3600" b="1" dirty="0">
                <a:solidFill>
                  <a:srgbClr val="FF0000"/>
                </a:solidFill>
                <a:latin typeface="Times New Roman"/>
              </a:rPr>
              <a:t>773 Millions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93755" y="3862395"/>
            <a:ext cx="4166950" cy="1230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7ED957"/>
                </a:solidFill>
                <a:latin typeface="Times New Roman Bold"/>
              </a:rPr>
              <a:t>Total Corona Deaths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7ED957"/>
                </a:solidFill>
                <a:latin typeface="Times New Roman Bold"/>
              </a:rPr>
              <a:t> are </a:t>
            </a:r>
            <a:r>
              <a:rPr lang="en-US" sz="3600" b="1" dirty="0">
                <a:solidFill>
                  <a:srgbClr val="FF0000"/>
                </a:solidFill>
                <a:latin typeface="Times New Roman Bold"/>
              </a:rPr>
              <a:t>938 Millions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68200" y="3686145"/>
            <a:ext cx="5152787" cy="1871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7ED957"/>
                </a:solidFill>
                <a:latin typeface="Times New Roman Bold"/>
              </a:rPr>
              <a:t>Average age of 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7ED957"/>
                </a:solidFill>
                <a:latin typeface="Times New Roman Bold"/>
              </a:rPr>
              <a:t>Corona Patients are  </a:t>
            </a:r>
            <a:r>
              <a:rPr lang="en-US" sz="3600" b="1" dirty="0">
                <a:solidFill>
                  <a:srgbClr val="FF0000"/>
                </a:solidFill>
                <a:latin typeface="Times New Roman Bold"/>
              </a:rPr>
              <a:t>30.62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DA0DFB-32DC-5736-8046-2C26F2D27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23" y="1411413"/>
            <a:ext cx="2486353" cy="1606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840476-406A-839D-CE60-A27179E00E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93" y="6385836"/>
            <a:ext cx="2918407" cy="1924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C45FA7-2F99-D1E5-2F61-74F4D6C46AB7}"/>
              </a:ext>
            </a:extLst>
          </p:cNvPr>
          <p:cNvSpPr txBox="1"/>
          <p:nvPr/>
        </p:nvSpPr>
        <p:spPr>
          <a:xfrm>
            <a:off x="13482689" y="6869790"/>
            <a:ext cx="3586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92D050"/>
                </a:solidFill>
              </a:rPr>
              <a:t>Case facility Rate </a:t>
            </a:r>
          </a:p>
          <a:p>
            <a:pPr algn="ctr"/>
            <a:r>
              <a:rPr lang="en-IN" sz="3600" b="1" dirty="0">
                <a:solidFill>
                  <a:srgbClr val="92D050"/>
                </a:solidFill>
              </a:rPr>
              <a:t>Is </a:t>
            </a:r>
            <a:r>
              <a:rPr lang="en-IN" sz="3600" b="1" dirty="0">
                <a:solidFill>
                  <a:srgbClr val="FF0000"/>
                </a:solidFill>
              </a:rPr>
              <a:t>1.18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56364" y="683619"/>
            <a:ext cx="17575273" cy="8360805"/>
            <a:chOff x="0" y="-123825"/>
            <a:chExt cx="23433697" cy="11147739"/>
          </a:xfrm>
        </p:grpSpPr>
        <p:sp>
          <p:nvSpPr>
            <p:cNvPr id="4" name="Freeform 4"/>
            <p:cNvSpPr/>
            <p:nvPr/>
          </p:nvSpPr>
          <p:spPr>
            <a:xfrm>
              <a:off x="12749523" y="1472614"/>
              <a:ext cx="10684174" cy="9414884"/>
            </a:xfrm>
            <a:custGeom>
              <a:avLst/>
              <a:gdLst/>
              <a:ahLst/>
              <a:cxnLst/>
              <a:rect l="l" t="t" r="r" b="b"/>
              <a:pathLst>
                <a:path w="10684174" h="9414884">
                  <a:moveTo>
                    <a:pt x="0" y="0"/>
                  </a:moveTo>
                  <a:lnTo>
                    <a:pt x="10684173" y="0"/>
                  </a:lnTo>
                  <a:lnTo>
                    <a:pt x="10684173" y="9414884"/>
                  </a:lnTo>
                  <a:lnTo>
                    <a:pt x="0" y="941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42" r="-642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1636301"/>
              <a:ext cx="12456845" cy="9387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13221" lvl="1" indent="-356611">
                <a:lnSpc>
                  <a:spcPts val="4624"/>
                </a:lnSpc>
                <a:buFont typeface="Arial"/>
                <a:buChar char="•"/>
              </a:pPr>
              <a:r>
                <a:rPr lang="en-US" sz="3303" dirty="0">
                  <a:solidFill>
                    <a:srgbClr val="92D050"/>
                  </a:solidFill>
                  <a:latin typeface="Canva Sans Bold"/>
                </a:rPr>
                <a:t>Asia</a:t>
              </a: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 had the most corona cases which are the </a:t>
              </a:r>
              <a:r>
                <a:rPr lang="en-US" sz="3303" dirty="0">
                  <a:solidFill>
                    <a:srgbClr val="FF0000"/>
                  </a:solidFill>
                  <a:latin typeface="Canva Sans Bold"/>
                </a:rPr>
                <a:t>27 billions</a:t>
              </a: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.</a:t>
              </a:r>
            </a:p>
            <a:p>
              <a:pPr marL="713221" lvl="1" indent="-356611">
                <a:lnSpc>
                  <a:spcPts val="4624"/>
                </a:lnSpc>
                <a:buFont typeface="Arial"/>
                <a:buChar char="•"/>
              </a:pP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After that second highest  corona cases continent was </a:t>
              </a:r>
              <a:r>
                <a:rPr lang="en-US" sz="3303" dirty="0">
                  <a:solidFill>
                    <a:srgbClr val="92D050"/>
                  </a:solidFill>
                  <a:latin typeface="Canva Sans Bold"/>
                </a:rPr>
                <a:t>Europe</a:t>
              </a: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 which are the </a:t>
              </a:r>
              <a:r>
                <a:rPr lang="en-US" sz="3303" dirty="0">
                  <a:solidFill>
                    <a:srgbClr val="FF0000"/>
                  </a:solidFill>
                  <a:latin typeface="Canva Sans Bold"/>
                </a:rPr>
                <a:t>26 billions</a:t>
              </a: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.</a:t>
              </a:r>
            </a:p>
            <a:p>
              <a:pPr marL="713221" lvl="1" indent="-356611">
                <a:lnSpc>
                  <a:spcPts val="4624"/>
                </a:lnSpc>
                <a:buFont typeface="Arial"/>
                <a:buChar char="•"/>
              </a:pP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after that third continent was North </a:t>
              </a:r>
              <a:r>
                <a:rPr lang="en-US" sz="3303" dirty="0">
                  <a:solidFill>
                    <a:srgbClr val="92D050"/>
                  </a:solidFill>
                  <a:latin typeface="Canva Sans Bold"/>
                </a:rPr>
                <a:t>America</a:t>
              </a: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 which have </a:t>
              </a:r>
              <a:r>
                <a:rPr lang="en-US" sz="3303" dirty="0">
                  <a:solidFill>
                    <a:srgbClr val="92D050"/>
                  </a:solidFill>
                  <a:latin typeface="Canva Sans Bold"/>
                </a:rPr>
                <a:t>15  billions</a:t>
              </a: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.</a:t>
              </a:r>
            </a:p>
            <a:p>
              <a:pPr marL="713221" lvl="1" indent="-356611">
                <a:lnSpc>
                  <a:spcPts val="4624"/>
                </a:lnSpc>
                <a:buFont typeface="Arial"/>
                <a:buChar char="•"/>
              </a:pP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at fourth number was </a:t>
              </a:r>
              <a:r>
                <a:rPr lang="en-US" sz="3303" dirty="0" err="1">
                  <a:solidFill>
                    <a:srgbClr val="92D050"/>
                  </a:solidFill>
                  <a:latin typeface="Canva Sans Bold"/>
                </a:rPr>
                <a:t>Sounth</a:t>
              </a:r>
              <a:r>
                <a:rPr lang="en-US" sz="3303" dirty="0">
                  <a:solidFill>
                    <a:srgbClr val="92D050"/>
                  </a:solidFill>
                  <a:latin typeface="Canva Sans Bold"/>
                </a:rPr>
                <a:t> America </a:t>
              </a: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which have </a:t>
              </a:r>
              <a:r>
                <a:rPr lang="en-US" sz="3303" dirty="0">
                  <a:solidFill>
                    <a:srgbClr val="FF0000"/>
                  </a:solidFill>
                  <a:latin typeface="Canva Sans Bold"/>
                </a:rPr>
                <a:t>8 billions</a:t>
              </a: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.</a:t>
              </a:r>
            </a:p>
            <a:p>
              <a:pPr marL="713221" lvl="1" indent="-356611">
                <a:lnSpc>
                  <a:spcPts val="4624"/>
                </a:lnSpc>
                <a:buFont typeface="Arial"/>
                <a:buChar char="•"/>
              </a:pP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at second last and last there are</a:t>
              </a:r>
              <a:r>
                <a:rPr lang="en-US" sz="3303" dirty="0">
                  <a:solidFill>
                    <a:schemeClr val="accent2">
                      <a:lumMod val="75000"/>
                    </a:schemeClr>
                  </a:solidFill>
                  <a:latin typeface="Canva Sans Bold"/>
                </a:rPr>
                <a:t> </a:t>
              </a:r>
              <a:r>
                <a:rPr lang="en-US" sz="3303" dirty="0">
                  <a:solidFill>
                    <a:srgbClr val="92D050"/>
                  </a:solidFill>
                  <a:latin typeface="Canva Sans Bold"/>
                </a:rPr>
                <a:t>Africa</a:t>
              </a:r>
              <a:r>
                <a:rPr lang="en-US" sz="3303" dirty="0">
                  <a:solidFill>
                    <a:schemeClr val="accent2">
                      <a:lumMod val="75000"/>
                    </a:schemeClr>
                  </a:solidFill>
                  <a:latin typeface="Canva Sans Bold"/>
                </a:rPr>
                <a:t>  </a:t>
              </a: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with </a:t>
              </a:r>
              <a:r>
                <a:rPr lang="en-US" sz="3303" dirty="0">
                  <a:solidFill>
                    <a:srgbClr val="FF0000"/>
                  </a:solidFill>
                  <a:latin typeface="Canva Sans Bold"/>
                </a:rPr>
                <a:t>2 billions </a:t>
              </a: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and </a:t>
              </a:r>
              <a:r>
                <a:rPr lang="en-US" sz="3303" dirty="0">
                  <a:solidFill>
                    <a:srgbClr val="92D050"/>
                  </a:solidFill>
                  <a:latin typeface="Canva Sans Bold"/>
                </a:rPr>
                <a:t>Oceania</a:t>
              </a: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 with </a:t>
              </a:r>
              <a:r>
                <a:rPr lang="en-US" sz="3303" dirty="0">
                  <a:solidFill>
                    <a:srgbClr val="FF0000"/>
                  </a:solidFill>
                  <a:latin typeface="Canva Sans Bold"/>
                </a:rPr>
                <a:t>1 billions </a:t>
              </a:r>
              <a:r>
                <a:rPr lang="en-US" sz="3303" dirty="0">
                  <a:solidFill>
                    <a:schemeClr val="bg1"/>
                  </a:solidFill>
                  <a:latin typeface="Canva Sans Bold"/>
                </a:rPr>
                <a:t>cases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492129" y="-123825"/>
              <a:ext cx="16417761" cy="1343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 u="sng">
                  <a:solidFill>
                    <a:srgbClr val="D9D9D9"/>
                  </a:solidFill>
                  <a:latin typeface="Anton"/>
                </a:rPr>
                <a:t>Total cases by Continents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3177895"/>
            <a:ext cx="8816532" cy="5499305"/>
          </a:xfrm>
          <a:custGeom>
            <a:avLst/>
            <a:gdLst/>
            <a:ahLst/>
            <a:cxnLst/>
            <a:rect l="l" t="t" r="r" b="b"/>
            <a:pathLst>
              <a:path w="8816532" h="5499305">
                <a:moveTo>
                  <a:pt x="0" y="0"/>
                </a:moveTo>
                <a:lnTo>
                  <a:pt x="8816532" y="0"/>
                </a:lnTo>
                <a:lnTo>
                  <a:pt x="8816532" y="5499305"/>
                </a:lnTo>
                <a:lnTo>
                  <a:pt x="0" y="54993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688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6880" y="2541096"/>
            <a:ext cx="9097205" cy="7464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5880" lvl="1" indent="-347940">
              <a:lnSpc>
                <a:spcPts val="4512"/>
              </a:lnSpc>
              <a:buFont typeface="Arial"/>
              <a:buChar char="•"/>
            </a:pPr>
            <a:r>
              <a:rPr lang="en-US" sz="3223" dirty="0">
                <a:solidFill>
                  <a:srgbClr val="92D050"/>
                </a:solidFill>
                <a:latin typeface="Canva Sans Bold"/>
              </a:rPr>
              <a:t>Europe</a:t>
            </a:r>
            <a:r>
              <a:rPr lang="en-US" sz="3223" dirty="0">
                <a:solidFill>
                  <a:srgbClr val="DCD6D4"/>
                </a:solidFill>
                <a:latin typeface="Canva Sans Bold"/>
              </a:rPr>
              <a:t> have the most death which are </a:t>
            </a:r>
            <a:r>
              <a:rPr lang="en-US" sz="3223" dirty="0">
                <a:solidFill>
                  <a:srgbClr val="FF0000"/>
                </a:solidFill>
                <a:latin typeface="Canva Sans Bold"/>
              </a:rPr>
              <a:t>265 Millions </a:t>
            </a:r>
            <a:r>
              <a:rPr lang="en-US" sz="3223" dirty="0">
                <a:solidFill>
                  <a:srgbClr val="DCD6D4"/>
                </a:solidFill>
                <a:latin typeface="Canva Sans Bold"/>
              </a:rPr>
              <a:t>. </a:t>
            </a:r>
          </a:p>
          <a:p>
            <a:pPr marL="695880" lvl="1" indent="-347940">
              <a:lnSpc>
                <a:spcPts val="4512"/>
              </a:lnSpc>
              <a:buFont typeface="Arial"/>
              <a:buChar char="•"/>
            </a:pPr>
            <a:r>
              <a:rPr lang="en-US" sz="3223" dirty="0">
                <a:solidFill>
                  <a:srgbClr val="DCD6D4"/>
                </a:solidFill>
                <a:latin typeface="Canva Sans Bold"/>
              </a:rPr>
              <a:t>The Second highest Death continent is </a:t>
            </a:r>
            <a:r>
              <a:rPr lang="en-US" sz="3223" dirty="0">
                <a:solidFill>
                  <a:srgbClr val="92D050"/>
                </a:solidFill>
                <a:latin typeface="Canva Sans Bold"/>
              </a:rPr>
              <a:t>North America </a:t>
            </a:r>
            <a:r>
              <a:rPr lang="en-US" sz="3223" dirty="0">
                <a:solidFill>
                  <a:srgbClr val="DCD6D4"/>
                </a:solidFill>
                <a:latin typeface="Canva Sans Bold"/>
              </a:rPr>
              <a:t>which was </a:t>
            </a:r>
            <a:r>
              <a:rPr lang="en-US" sz="3223" dirty="0">
                <a:solidFill>
                  <a:srgbClr val="FF0000"/>
                </a:solidFill>
                <a:latin typeface="Canva Sans Bold"/>
              </a:rPr>
              <a:t>212 Millions </a:t>
            </a:r>
            <a:r>
              <a:rPr lang="en-US" sz="3223" dirty="0">
                <a:solidFill>
                  <a:srgbClr val="DCD6D4"/>
                </a:solidFill>
                <a:latin typeface="Canva Sans Bold"/>
              </a:rPr>
              <a:t>of Deaths.</a:t>
            </a:r>
          </a:p>
          <a:p>
            <a:pPr marL="695880" lvl="1" indent="-347940">
              <a:lnSpc>
                <a:spcPts val="4512"/>
              </a:lnSpc>
              <a:buFont typeface="Arial"/>
              <a:buChar char="•"/>
            </a:pPr>
            <a:r>
              <a:rPr lang="en-US" sz="3223" dirty="0">
                <a:solidFill>
                  <a:srgbClr val="DCD6D4"/>
                </a:solidFill>
                <a:latin typeface="Canva Sans Bold"/>
              </a:rPr>
              <a:t>Third Highest death continents is </a:t>
            </a:r>
            <a:r>
              <a:rPr lang="en-US" sz="3223" dirty="0">
                <a:solidFill>
                  <a:srgbClr val="92D050"/>
                </a:solidFill>
                <a:latin typeface="Canva Sans Bold"/>
              </a:rPr>
              <a:t>Asia</a:t>
            </a:r>
            <a:r>
              <a:rPr lang="en-US" sz="3223" dirty="0">
                <a:solidFill>
                  <a:srgbClr val="DCD6D4"/>
                </a:solidFill>
                <a:latin typeface="Canva Sans Bold"/>
              </a:rPr>
              <a:t> which was  </a:t>
            </a:r>
            <a:r>
              <a:rPr lang="en-US" sz="3223" dirty="0">
                <a:solidFill>
                  <a:srgbClr val="FF0000"/>
                </a:solidFill>
                <a:latin typeface="Canva Sans Bold"/>
              </a:rPr>
              <a:t>200 Millions </a:t>
            </a:r>
            <a:r>
              <a:rPr lang="en-US" sz="3223" dirty="0">
                <a:solidFill>
                  <a:srgbClr val="DCD6D4"/>
                </a:solidFill>
                <a:latin typeface="Canva Sans Bold"/>
              </a:rPr>
              <a:t>Deaths</a:t>
            </a:r>
          </a:p>
          <a:p>
            <a:pPr marL="695880" lvl="1" indent="-347940">
              <a:lnSpc>
                <a:spcPts val="4512"/>
              </a:lnSpc>
              <a:buFont typeface="Arial"/>
              <a:buChar char="•"/>
            </a:pPr>
            <a:r>
              <a:rPr lang="en-US" sz="3223" dirty="0">
                <a:solidFill>
                  <a:srgbClr val="DCD6D4"/>
                </a:solidFill>
                <a:latin typeface="Canva Sans Bold"/>
              </a:rPr>
              <a:t>The Fourth death Continents</a:t>
            </a:r>
            <a:r>
              <a:rPr lang="en-US" sz="3223" dirty="0">
                <a:solidFill>
                  <a:schemeClr val="bg1"/>
                </a:solidFill>
                <a:latin typeface="Canva Sans Bold"/>
              </a:rPr>
              <a:t> is  </a:t>
            </a:r>
            <a:r>
              <a:rPr lang="en-US" sz="3223" dirty="0" err="1">
                <a:solidFill>
                  <a:srgbClr val="92D050"/>
                </a:solidFill>
                <a:latin typeface="Canva Sans Bold"/>
              </a:rPr>
              <a:t>Scouth</a:t>
            </a:r>
            <a:r>
              <a:rPr lang="en-US" sz="3223" dirty="0">
                <a:solidFill>
                  <a:srgbClr val="92D050"/>
                </a:solidFill>
                <a:latin typeface="Canva Sans Bold"/>
              </a:rPr>
              <a:t> America </a:t>
            </a:r>
            <a:r>
              <a:rPr lang="en-US" sz="3223" dirty="0">
                <a:solidFill>
                  <a:srgbClr val="DCD6D4"/>
                </a:solidFill>
                <a:latin typeface="Canva Sans Bold"/>
              </a:rPr>
              <a:t>which was </a:t>
            </a:r>
            <a:r>
              <a:rPr lang="en-US" sz="3223" dirty="0">
                <a:solidFill>
                  <a:srgbClr val="FF0000"/>
                </a:solidFill>
                <a:latin typeface="Canva Sans Bold"/>
              </a:rPr>
              <a:t>189 Millions </a:t>
            </a:r>
            <a:r>
              <a:rPr lang="en-US" sz="3223" dirty="0">
                <a:solidFill>
                  <a:srgbClr val="DCD6D4"/>
                </a:solidFill>
                <a:latin typeface="Canva Sans Bold"/>
              </a:rPr>
              <a:t>Deaths.</a:t>
            </a:r>
          </a:p>
          <a:p>
            <a:pPr marL="695880" lvl="1" indent="-347940">
              <a:lnSpc>
                <a:spcPts val="4512"/>
              </a:lnSpc>
              <a:buFont typeface="Arial"/>
              <a:buChar char="•"/>
            </a:pPr>
            <a:r>
              <a:rPr lang="en-US" sz="3223" dirty="0">
                <a:solidFill>
                  <a:srgbClr val="DCD6D4"/>
                </a:solidFill>
                <a:latin typeface="Canva Sans Bold"/>
              </a:rPr>
              <a:t>The Fifth death continent is </a:t>
            </a:r>
            <a:r>
              <a:rPr lang="en-US" sz="3223" dirty="0">
                <a:solidFill>
                  <a:srgbClr val="92D050"/>
                </a:solidFill>
                <a:latin typeface="Canva Sans Bold"/>
              </a:rPr>
              <a:t>Africa</a:t>
            </a:r>
            <a:r>
              <a:rPr lang="en-US" sz="3223" dirty="0">
                <a:solidFill>
                  <a:srgbClr val="DCD6D4"/>
                </a:solidFill>
                <a:latin typeface="Canva Sans Bold"/>
              </a:rPr>
              <a:t>  which was  </a:t>
            </a:r>
            <a:r>
              <a:rPr lang="en-US" sz="3223" dirty="0">
                <a:solidFill>
                  <a:srgbClr val="FF0000"/>
                </a:solidFill>
                <a:latin typeface="Canva Sans Bold"/>
              </a:rPr>
              <a:t>35 millions </a:t>
            </a:r>
            <a:r>
              <a:rPr lang="en-US" sz="3223" dirty="0">
                <a:solidFill>
                  <a:srgbClr val="DCD6D4"/>
                </a:solidFill>
                <a:latin typeface="Canva Sans Bold"/>
              </a:rPr>
              <a:t>Deaths.</a:t>
            </a:r>
          </a:p>
          <a:p>
            <a:pPr marL="695880" lvl="1" indent="-347940">
              <a:lnSpc>
                <a:spcPts val="4512"/>
              </a:lnSpc>
              <a:buFont typeface="Arial"/>
              <a:buChar char="•"/>
            </a:pPr>
            <a:r>
              <a:rPr lang="en-US" sz="3223" dirty="0">
                <a:solidFill>
                  <a:srgbClr val="DCD6D4"/>
                </a:solidFill>
                <a:latin typeface="Canva Sans Bold"/>
              </a:rPr>
              <a:t>The sixth deaths Continent is </a:t>
            </a:r>
            <a:r>
              <a:rPr lang="en-US" sz="3223" dirty="0">
                <a:solidFill>
                  <a:srgbClr val="92D050"/>
                </a:solidFill>
                <a:latin typeface="Canva Sans Bold"/>
              </a:rPr>
              <a:t>Oceania</a:t>
            </a:r>
            <a:r>
              <a:rPr lang="en-US" sz="3223" dirty="0">
                <a:solidFill>
                  <a:srgbClr val="DCD6D4"/>
                </a:solidFill>
                <a:latin typeface="Canva Sans Bold"/>
              </a:rPr>
              <a:t> Which was less </a:t>
            </a:r>
            <a:r>
              <a:rPr lang="en-US" sz="3223" dirty="0">
                <a:solidFill>
                  <a:srgbClr val="FF0000"/>
                </a:solidFill>
                <a:latin typeface="Canva Sans Bold"/>
              </a:rPr>
              <a:t>2 millions </a:t>
            </a:r>
            <a:r>
              <a:rPr lang="en-US" sz="3223" dirty="0">
                <a:solidFill>
                  <a:srgbClr val="DCD6D4"/>
                </a:solidFill>
                <a:latin typeface="Canva Sans Bold"/>
              </a:rPr>
              <a:t>Deaths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402125"/>
            <a:ext cx="1705260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u="sng">
                <a:solidFill>
                  <a:srgbClr val="DCD6D4"/>
                </a:solidFill>
                <a:latin typeface="Anton"/>
              </a:rPr>
              <a:t>Total Deaths By Continents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5A2B7-EA6E-E011-4AC5-F4F675319F15}"/>
              </a:ext>
            </a:extLst>
          </p:cNvPr>
          <p:cNvSpPr txBox="1"/>
          <p:nvPr/>
        </p:nvSpPr>
        <p:spPr>
          <a:xfrm>
            <a:off x="152400" y="723900"/>
            <a:ext cx="17830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i="1" u="sng" dirty="0">
                <a:solidFill>
                  <a:schemeClr val="bg1"/>
                </a:solidFill>
              </a:rPr>
              <a:t>COUNTRY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B7FAA-C77F-130D-BD47-3974AB403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90700"/>
            <a:ext cx="14249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1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25950"/>
            <a:ext cx="17052605" cy="7714952"/>
            <a:chOff x="0" y="0"/>
            <a:chExt cx="22736807" cy="10286602"/>
          </a:xfrm>
        </p:grpSpPr>
        <p:sp>
          <p:nvSpPr>
            <p:cNvPr id="4" name="TextBox 4"/>
            <p:cNvSpPr txBox="1"/>
            <p:nvPr/>
          </p:nvSpPr>
          <p:spPr>
            <a:xfrm>
              <a:off x="289174" y="2709085"/>
              <a:ext cx="12129607" cy="7577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5881" lvl="1" indent="-347940">
                <a:lnSpc>
                  <a:spcPts val="4512"/>
                </a:lnSpc>
                <a:buFont typeface="Arial"/>
                <a:buChar char="•"/>
              </a:pPr>
              <a:r>
                <a:rPr lang="en-US" sz="3223" dirty="0">
                  <a:solidFill>
                    <a:srgbClr val="92D050"/>
                  </a:solidFill>
                  <a:latin typeface="Canva Sans Bold"/>
                </a:rPr>
                <a:t>United states </a:t>
              </a: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had the most corona  cases</a:t>
              </a:r>
            </a:p>
            <a:p>
              <a:pPr>
                <a:lnSpc>
                  <a:spcPts val="4512"/>
                </a:lnSpc>
              </a:pP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       which was </a:t>
              </a:r>
              <a:r>
                <a:rPr lang="en-US" sz="3223" dirty="0">
                  <a:solidFill>
                    <a:srgbClr val="FF0000"/>
                  </a:solidFill>
                  <a:latin typeface="Canva Sans Bold"/>
                </a:rPr>
                <a:t>12 Billions </a:t>
              </a: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cases.</a:t>
              </a:r>
            </a:p>
            <a:p>
              <a:pPr marL="695881" lvl="1" indent="-347940">
                <a:lnSpc>
                  <a:spcPts val="4512"/>
                </a:lnSpc>
                <a:buFont typeface="Arial"/>
                <a:buChar char="•"/>
              </a:pP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second highest corona cases country was </a:t>
              </a:r>
              <a:r>
                <a:rPr lang="en-US" sz="3223" dirty="0">
                  <a:solidFill>
                    <a:srgbClr val="92D050"/>
                  </a:solidFill>
                  <a:latin typeface="Canva Sans Bold"/>
                </a:rPr>
                <a:t>India </a:t>
              </a: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which was </a:t>
              </a:r>
              <a:r>
                <a:rPr lang="en-US" sz="3223" dirty="0">
                  <a:solidFill>
                    <a:srgbClr val="FF0000"/>
                  </a:solidFill>
                  <a:latin typeface="Canva Sans Bold"/>
                </a:rPr>
                <a:t>6 Billions </a:t>
              </a: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cases.</a:t>
              </a:r>
            </a:p>
            <a:p>
              <a:pPr marL="695881" lvl="1" indent="-347940">
                <a:lnSpc>
                  <a:spcPts val="4512"/>
                </a:lnSpc>
                <a:buFont typeface="Arial"/>
                <a:buChar char="•"/>
              </a:pP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Third highest corona case country  was </a:t>
              </a:r>
            </a:p>
            <a:p>
              <a:pPr>
                <a:lnSpc>
                  <a:spcPts val="4512"/>
                </a:lnSpc>
              </a:pP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       </a:t>
              </a:r>
              <a:r>
                <a:rPr lang="en-US" sz="3223" dirty="0">
                  <a:solidFill>
                    <a:srgbClr val="92D050"/>
                  </a:solidFill>
                  <a:latin typeface="Canva Sans Bold"/>
                </a:rPr>
                <a:t>China </a:t>
              </a: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which has </a:t>
              </a:r>
              <a:r>
                <a:rPr lang="en-US" sz="3223" dirty="0">
                  <a:solidFill>
                    <a:srgbClr val="FF0000"/>
                  </a:solidFill>
                  <a:latin typeface="Canva Sans Bold"/>
                </a:rPr>
                <a:t>5 Billions </a:t>
              </a: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cases.</a:t>
              </a:r>
            </a:p>
            <a:p>
              <a:pPr marL="695881" lvl="1" indent="-347940">
                <a:lnSpc>
                  <a:spcPts val="4512"/>
                </a:lnSpc>
                <a:buFont typeface="Arial"/>
                <a:buChar char="•"/>
              </a:pP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Fourth Highest Corona cases Country was </a:t>
              </a:r>
            </a:p>
            <a:p>
              <a:pPr>
                <a:lnSpc>
                  <a:spcPts val="4512"/>
                </a:lnSpc>
              </a:pP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       </a:t>
              </a:r>
              <a:r>
                <a:rPr lang="en-US" sz="3223" dirty="0">
                  <a:solidFill>
                    <a:srgbClr val="92D050"/>
                  </a:solidFill>
                  <a:latin typeface="Canva Sans Bold"/>
                </a:rPr>
                <a:t>Brazil</a:t>
              </a: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 which has </a:t>
              </a:r>
              <a:r>
                <a:rPr lang="en-US" sz="3223" dirty="0">
                  <a:solidFill>
                    <a:srgbClr val="FF0000"/>
                  </a:solidFill>
                  <a:latin typeface="Canva Sans Bold"/>
                </a:rPr>
                <a:t>4 Billons </a:t>
              </a: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cases.</a:t>
              </a:r>
            </a:p>
            <a:p>
              <a:pPr marL="695881" lvl="1" indent="-347940">
                <a:lnSpc>
                  <a:spcPts val="4512"/>
                </a:lnSpc>
                <a:buFont typeface="Arial"/>
                <a:buChar char="•"/>
              </a:pP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Fifth Highest Corona cases Country was </a:t>
              </a:r>
            </a:p>
            <a:p>
              <a:pPr>
                <a:lnSpc>
                  <a:spcPts val="4512"/>
                </a:lnSpc>
              </a:pPr>
              <a:r>
                <a:rPr lang="en-US" sz="3223" dirty="0">
                  <a:solidFill>
                    <a:srgbClr val="92D050"/>
                  </a:solidFill>
                  <a:latin typeface="Canva Sans Bold"/>
                </a:rPr>
                <a:t>       France </a:t>
              </a: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which has </a:t>
              </a:r>
              <a:r>
                <a:rPr lang="en-US" sz="3223" dirty="0">
                  <a:solidFill>
                    <a:srgbClr val="FF0000"/>
                  </a:solidFill>
                  <a:latin typeface="Canva Sans Bold"/>
                </a:rPr>
                <a:t>3 Billions </a:t>
              </a:r>
              <a:r>
                <a:rPr lang="en-US" sz="3223" dirty="0">
                  <a:solidFill>
                    <a:srgbClr val="DCD6D4"/>
                  </a:solidFill>
                  <a:latin typeface="Canva Sans Bold"/>
                </a:rPr>
                <a:t>Cases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22736807" cy="1343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 u="sng" dirty="0">
                  <a:solidFill>
                    <a:srgbClr val="DCD6D4"/>
                  </a:solidFill>
                  <a:latin typeface="Anton"/>
                </a:rPr>
                <a:t>Totals Cases by Countries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0EBB5F0-68FC-2859-1CFB-6B0B8B1A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2705100"/>
            <a:ext cx="6553200" cy="60930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83094" y="2342667"/>
            <a:ext cx="6469511" cy="6632266"/>
          </a:xfrm>
          <a:custGeom>
            <a:avLst/>
            <a:gdLst/>
            <a:ahLst/>
            <a:cxnLst/>
            <a:rect l="l" t="t" r="r" b="b"/>
            <a:pathLst>
              <a:path w="6469511" h="6632266">
                <a:moveTo>
                  <a:pt x="0" y="0"/>
                </a:moveTo>
                <a:lnTo>
                  <a:pt x="6469511" y="0"/>
                </a:lnTo>
                <a:lnTo>
                  <a:pt x="6469511" y="6632266"/>
                </a:lnTo>
                <a:lnTo>
                  <a:pt x="0" y="66322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6880" y="2541096"/>
            <a:ext cx="10134410" cy="5705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5221" lvl="1" indent="-387610">
              <a:lnSpc>
                <a:spcPts val="5026"/>
              </a:lnSpc>
              <a:buFont typeface="Arial"/>
              <a:buChar char="•"/>
            </a:pPr>
            <a:r>
              <a:rPr lang="en-US" sz="3590" dirty="0">
                <a:solidFill>
                  <a:srgbClr val="DCD6D4"/>
                </a:solidFill>
                <a:latin typeface="Canva Sans Bold"/>
              </a:rPr>
              <a:t>First highest Death Country is </a:t>
            </a:r>
            <a:r>
              <a:rPr lang="en-US" sz="3590" dirty="0">
                <a:solidFill>
                  <a:srgbClr val="92D050"/>
                </a:solidFill>
                <a:latin typeface="Canva Sans Bold"/>
              </a:rPr>
              <a:t>United State</a:t>
            </a:r>
            <a:r>
              <a:rPr lang="en-US" sz="3590" dirty="0">
                <a:solidFill>
                  <a:srgbClr val="DCD6D4"/>
                </a:solidFill>
                <a:latin typeface="Canva Sans Bold"/>
              </a:rPr>
              <a:t> which has </a:t>
            </a:r>
            <a:r>
              <a:rPr lang="en-US" sz="3590" dirty="0">
                <a:solidFill>
                  <a:srgbClr val="FF0000"/>
                </a:solidFill>
                <a:latin typeface="Canva Sans Bold"/>
              </a:rPr>
              <a:t>151 Millions </a:t>
            </a:r>
            <a:r>
              <a:rPr lang="en-US" sz="3590" dirty="0">
                <a:solidFill>
                  <a:srgbClr val="DCD6D4"/>
                </a:solidFill>
                <a:latin typeface="Canva Sans Bold"/>
              </a:rPr>
              <a:t>of Deaths.</a:t>
            </a:r>
          </a:p>
          <a:p>
            <a:pPr marL="775221" lvl="1" indent="-387610">
              <a:lnSpc>
                <a:spcPts val="5026"/>
              </a:lnSpc>
              <a:buFont typeface="Arial"/>
              <a:buChar char="•"/>
            </a:pPr>
            <a:r>
              <a:rPr lang="en-US" sz="3590" dirty="0">
                <a:solidFill>
                  <a:srgbClr val="DCD6D4"/>
                </a:solidFill>
                <a:latin typeface="Canva Sans Bold"/>
              </a:rPr>
              <a:t>Second Highest Country for Deaths is </a:t>
            </a:r>
            <a:r>
              <a:rPr lang="en-US" sz="3590" dirty="0">
                <a:solidFill>
                  <a:srgbClr val="92D050"/>
                </a:solidFill>
                <a:latin typeface="Canva Sans Bold"/>
              </a:rPr>
              <a:t>Brazil </a:t>
            </a:r>
            <a:r>
              <a:rPr lang="en-US" sz="3590" dirty="0">
                <a:solidFill>
                  <a:srgbClr val="DCD6D4"/>
                </a:solidFill>
                <a:latin typeface="Canva Sans Bold"/>
              </a:rPr>
              <a:t>Which has </a:t>
            </a:r>
            <a:r>
              <a:rPr lang="en-US" sz="3590" dirty="0">
                <a:solidFill>
                  <a:srgbClr val="FF0000"/>
                </a:solidFill>
                <a:latin typeface="Canva Sans Bold"/>
              </a:rPr>
              <a:t>100 Millions </a:t>
            </a:r>
            <a:r>
              <a:rPr lang="en-US" sz="3590" dirty="0">
                <a:solidFill>
                  <a:srgbClr val="DCD6D4"/>
                </a:solidFill>
                <a:latin typeface="Canva Sans Bold"/>
              </a:rPr>
              <a:t>of Deaths.</a:t>
            </a:r>
          </a:p>
          <a:p>
            <a:pPr marL="775221" lvl="1" indent="-387610">
              <a:lnSpc>
                <a:spcPts val="5026"/>
              </a:lnSpc>
              <a:buFont typeface="Arial"/>
              <a:buChar char="•"/>
            </a:pPr>
            <a:r>
              <a:rPr lang="en-US" sz="3590" dirty="0">
                <a:solidFill>
                  <a:srgbClr val="DCD6D4"/>
                </a:solidFill>
                <a:latin typeface="Canva Sans Bold"/>
              </a:rPr>
              <a:t>Third Highest Country for Deaths is </a:t>
            </a:r>
            <a:r>
              <a:rPr lang="en-US" sz="3590" dirty="0">
                <a:solidFill>
                  <a:srgbClr val="92D050"/>
                </a:solidFill>
                <a:latin typeface="Canva Sans Bold"/>
              </a:rPr>
              <a:t>India</a:t>
            </a:r>
            <a:r>
              <a:rPr lang="en-US" sz="3590" dirty="0">
                <a:solidFill>
                  <a:srgbClr val="DCD6D4"/>
                </a:solidFill>
                <a:latin typeface="Canva Sans Bold"/>
              </a:rPr>
              <a:t> Which has </a:t>
            </a:r>
            <a:r>
              <a:rPr lang="en-US" sz="3590" dirty="0">
                <a:solidFill>
                  <a:srgbClr val="FF0000"/>
                </a:solidFill>
                <a:latin typeface="Canva Sans Bold"/>
              </a:rPr>
              <a:t>75 Millions </a:t>
            </a:r>
            <a:r>
              <a:rPr lang="en-US" sz="3590" dirty="0">
                <a:solidFill>
                  <a:srgbClr val="DCD6D4"/>
                </a:solidFill>
                <a:latin typeface="Canva Sans Bold"/>
              </a:rPr>
              <a:t>deaths of </a:t>
            </a:r>
            <a:r>
              <a:rPr lang="en-US" sz="3590" dirty="0" err="1">
                <a:solidFill>
                  <a:srgbClr val="DCD6D4"/>
                </a:solidFill>
                <a:latin typeface="Canva Sans Bold"/>
              </a:rPr>
              <a:t>peoles</a:t>
            </a:r>
            <a:r>
              <a:rPr lang="en-US" sz="3590" dirty="0">
                <a:solidFill>
                  <a:srgbClr val="DCD6D4"/>
                </a:solidFill>
                <a:latin typeface="Canva Sans Bold"/>
              </a:rPr>
              <a:t>.</a:t>
            </a:r>
          </a:p>
          <a:p>
            <a:pPr marL="775221" lvl="1" indent="-387610">
              <a:lnSpc>
                <a:spcPts val="5026"/>
              </a:lnSpc>
              <a:buFont typeface="Arial"/>
              <a:buChar char="•"/>
            </a:pPr>
            <a:r>
              <a:rPr lang="en-US" sz="3590" dirty="0">
                <a:solidFill>
                  <a:srgbClr val="DCD6D4"/>
                </a:solidFill>
                <a:latin typeface="Canva Sans Bold"/>
              </a:rPr>
              <a:t>Fourth Highest Country for Deaths is </a:t>
            </a:r>
            <a:r>
              <a:rPr lang="en-US" sz="3590" dirty="0">
                <a:solidFill>
                  <a:srgbClr val="92D050"/>
                </a:solidFill>
                <a:latin typeface="Canva Sans Bold"/>
              </a:rPr>
              <a:t>Mexico</a:t>
            </a:r>
            <a:r>
              <a:rPr lang="en-US" sz="3590" dirty="0">
                <a:solidFill>
                  <a:srgbClr val="DCD6D4"/>
                </a:solidFill>
                <a:latin typeface="Canva Sans Bold"/>
              </a:rPr>
              <a:t> Which has </a:t>
            </a:r>
            <a:r>
              <a:rPr lang="en-US" sz="3590" dirty="0">
                <a:solidFill>
                  <a:srgbClr val="FF0000"/>
                </a:solidFill>
                <a:latin typeface="Canva Sans Bold"/>
              </a:rPr>
              <a:t>50 Millions </a:t>
            </a:r>
            <a:r>
              <a:rPr lang="en-US" sz="3590" dirty="0">
                <a:solidFill>
                  <a:srgbClr val="DCD6D4"/>
                </a:solidFill>
                <a:latin typeface="Canva Sans Bold"/>
              </a:rPr>
              <a:t>deaths of </a:t>
            </a:r>
            <a:r>
              <a:rPr lang="en-US" sz="3590" dirty="0" err="1">
                <a:solidFill>
                  <a:srgbClr val="DCD6D4"/>
                </a:solidFill>
                <a:latin typeface="Canva Sans Bold"/>
              </a:rPr>
              <a:t>peoles</a:t>
            </a:r>
            <a:r>
              <a:rPr lang="en-US" sz="3590" dirty="0">
                <a:solidFill>
                  <a:srgbClr val="DCD6D4"/>
                </a:solidFill>
                <a:latin typeface="Canva Sans Bol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402125"/>
            <a:ext cx="1705260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u="sng" dirty="0">
                <a:solidFill>
                  <a:srgbClr val="DCD6D4"/>
                </a:solidFill>
                <a:latin typeface="Anton"/>
              </a:rPr>
              <a:t>Totals Deaths by Countries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517</Words>
  <Application>Microsoft Office PowerPoint</Application>
  <PresentationFormat>Custom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Times New Roman Bold</vt:lpstr>
      <vt:lpstr>Söhne</vt:lpstr>
      <vt:lpstr>Canva Sans Bold</vt:lpstr>
      <vt:lpstr>Arial</vt:lpstr>
      <vt:lpstr>Times New Roman</vt:lpstr>
      <vt:lpstr>Wingdings</vt:lpstr>
      <vt:lpstr>Anton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Business Presentation in Dark Blue Pink Abstract Tech Style</dc:title>
  <dc:creator>Mayuresh</dc:creator>
  <cp:lastModifiedBy>MAYURESH YEWALE</cp:lastModifiedBy>
  <cp:revision>20</cp:revision>
  <dcterms:created xsi:type="dcterms:W3CDTF">2006-08-16T00:00:00Z</dcterms:created>
  <dcterms:modified xsi:type="dcterms:W3CDTF">2024-01-29T10:20:02Z</dcterms:modified>
  <dc:identifier>DAF6stTGhfQ</dc:identifier>
</cp:coreProperties>
</file>