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Montserrat Medium"/>
      <p:regular r:id="rId22"/>
      <p:bold r:id="rId23"/>
      <p:italic r:id="rId24"/>
      <p:boldItalic r:id="rId25"/>
    </p:embeddedFont>
    <p:embeddedFont>
      <p:font typeface="Montserrat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MontserratMedium-regular.fntdata"/><Relationship Id="rId21" Type="http://schemas.openxmlformats.org/officeDocument/2006/relationships/font" Target="fonts/Montserrat-boldItalic.fntdata"/><Relationship Id="rId24" Type="http://schemas.openxmlformats.org/officeDocument/2006/relationships/font" Target="fonts/MontserratMedium-italic.fntdata"/><Relationship Id="rId23" Type="http://schemas.openxmlformats.org/officeDocument/2006/relationships/font" Target="fonts/Montserrat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Light-regular.fntdata"/><Relationship Id="rId25" Type="http://schemas.openxmlformats.org/officeDocument/2006/relationships/font" Target="fonts/MontserratMedium-boldItalic.fntdata"/><Relationship Id="rId28" Type="http://schemas.openxmlformats.org/officeDocument/2006/relationships/font" Target="fonts/MontserratLight-italic.fntdata"/><Relationship Id="rId27" Type="http://schemas.openxmlformats.org/officeDocument/2006/relationships/font" Target="fonts/Montserrat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Light-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c02eca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c02eca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Quick question – who here has tried yoga? Well, I also gave yoga a shot, since they introduced the hybrid setup where you can try to be healthy at home. And let me tell you.. I have absolutely no idea what I was doing. It's not like you’re in the studio with an instructor helping you what to do. You just try to match what the instructor is doing and hope you’re doing it right.</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But guess what? We've got a game-changer to revolutionize the fitness and health community</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562c7d1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7562c7d1ec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bf4ba312f_3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3bf4ba312f_3_2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bf4ba312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Say hello to the Yoga Assessment AI System – where AI and computer vision are channeled to make our experiences better.</a:t>
            </a:r>
            <a:endParaRPr/>
          </a:p>
        </p:txBody>
      </p:sp>
      <p:sp>
        <p:nvSpPr>
          <p:cNvPr id="161" name="Google Shape;161;g23bf4ba312f_3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bf4ba312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a:p>
        </p:txBody>
      </p:sp>
      <p:sp>
        <p:nvSpPr>
          <p:cNvPr id="169" name="Google Shape;169;g23bf4ba312f_3_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c15b9eb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Studies show that injuries happen in about 6 out of every 1000 hours of yoga practice. For first timers, the risk is even higher. As we shift towards online practices, the lack of guidance to uphold proper form and technique as we have our experts online, which will decrease the effectivity of the workout and poses safety concerns</a:t>
            </a:r>
            <a:endParaRPr/>
          </a:p>
        </p:txBody>
      </p:sp>
      <p:sp>
        <p:nvSpPr>
          <p:cNvPr id="187" name="Google Shape;187;g23c15b9eb6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bf4ba312f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1" name="Google Shape;201;g23bf4ba312f_3_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3bf4ba312f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3bf4ba312f_3_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bf4ba312f_1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3bf4ba312f_1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bf4ba312f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3bf4ba312f_3_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c14e4e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3c14e4ebc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 name="Google Shape;13;p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 name="Google Shape;14;p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0" name="Google Shape;70;p11"/>
          <p:cNvSpPr txBox="1"/>
          <p:nvPr>
            <p:ph idx="1" type="body"/>
          </p:nvPr>
        </p:nvSpPr>
        <p:spPr>
          <a:xfrm rot="5400000">
            <a:off x="1154550" y="-125850"/>
            <a:ext cx="2262900"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71" name="Google Shape;71;p1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2" name="Google Shape;72;p1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3" name="Google Shape;73;p1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6" name="Google Shape;76;p12"/>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77" name="Google Shape;77;p1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8" name="Google Shape;78;p1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9" name="Google Shape;79;p1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8" name="Google Shape;8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9" name="Google Shape;8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2" name="Google Shape;9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93" name="Google Shape;9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4" name="Google Shape;9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5" name="Google Shape;9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8" name="Google Shape;9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99" name="Google Shape;9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0" name="Google Shape;10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1" name="Google Shape;10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4" name="Google Shape;10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105" name="Google Shape;10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6" name="Google Shape;10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7" name="Google Shape;10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0" name="Google Shape;11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111" name="Google Shape;11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112" name="Google Shape;11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3" name="Google Shape;11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4" name="Google Shape;11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7" name="Google Shape;11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18" name="Google Shape;11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19" name="Google Shape;11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20" name="Google Shape;12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21" name="Google Shape;12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2" name="Google Shape;12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6" name="Google Shape;12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7" name="Google Shape;12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8" name="Google Shape;12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1" name="Google Shape;13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32" name="Google Shape;13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33" name="Google Shape;13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4" name="Google Shape;13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5" name="Google Shape;13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7" name="Google Shape;17;p3"/>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18" name="Google Shape;18;p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 name="Google Shape;19;p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 name="Google Shape;20;p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8" name="Google Shape;138;p22"/>
          <p:cNvSpPr/>
          <p:nvPr>
            <p:ph idx="2" type="pic"/>
          </p:nvPr>
        </p:nvSpPr>
        <p:spPr>
          <a:xfrm>
            <a:off x="896144" y="306388"/>
            <a:ext cx="2743200" cy="2057400"/>
          </a:xfrm>
          <a:prstGeom prst="rect">
            <a:avLst/>
          </a:prstGeom>
          <a:noFill/>
          <a:ln>
            <a:noFill/>
          </a:ln>
        </p:spPr>
      </p:sp>
      <p:sp>
        <p:nvSpPr>
          <p:cNvPr id="139" name="Google Shape;13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40" name="Google Shape;14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1" name="Google Shape;14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2" name="Google Shape;14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45" name="Google Shape;14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46" name="Google Shape;14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7" name="Google Shape;14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8" name="Google Shape;14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51" name="Google Shape;15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52" name="Google Shape;15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3" name="Google Shape;15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4" name="Google Shape;15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3" name="Google Shape;23;p4"/>
          <p:cNvSpPr txBox="1"/>
          <p:nvPr>
            <p:ph idx="1" type="body"/>
          </p:nvPr>
        </p:nvSpPr>
        <p:spPr>
          <a:xfrm>
            <a:off x="228600" y="800100"/>
            <a:ext cx="4114800" cy="2262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24" name="Google Shape;24;p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5" name="Google Shape;25;p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6" name="Google Shape;26;p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9" name="Google Shape;29;p5"/>
          <p:cNvSpPr txBox="1"/>
          <p:nvPr>
            <p:ph idx="1" type="body"/>
          </p:nvPr>
        </p:nvSpPr>
        <p:spPr>
          <a:xfrm>
            <a:off x="361156" y="1453357"/>
            <a:ext cx="3886200" cy="7500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30" name="Google Shape;30;p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1" name="Google Shape;31;p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2" name="Google Shape;32;p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35" name="Google Shape;35;p6"/>
          <p:cNvSpPr txBox="1"/>
          <p:nvPr>
            <p:ph idx="1" type="body"/>
          </p:nvPr>
        </p:nvSpPr>
        <p:spPr>
          <a:xfrm>
            <a:off x="228600" y="800100"/>
            <a:ext cx="2019300" cy="22629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36" name="Google Shape;36;p6"/>
          <p:cNvSpPr txBox="1"/>
          <p:nvPr>
            <p:ph idx="2" type="body"/>
          </p:nvPr>
        </p:nvSpPr>
        <p:spPr>
          <a:xfrm>
            <a:off x="2324100" y="800100"/>
            <a:ext cx="2019300" cy="22629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37" name="Google Shape;37;p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8" name="Google Shape;38;p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39" name="Google Shape;39;p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42" name="Google Shape;42;p7"/>
          <p:cNvSpPr txBox="1"/>
          <p:nvPr>
            <p:ph idx="1" type="body"/>
          </p:nvPr>
        </p:nvSpPr>
        <p:spPr>
          <a:xfrm>
            <a:off x="228600" y="767556"/>
            <a:ext cx="2020200" cy="3198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43" name="Google Shape;43;p7"/>
          <p:cNvSpPr txBox="1"/>
          <p:nvPr>
            <p:ph idx="2" type="body"/>
          </p:nvPr>
        </p:nvSpPr>
        <p:spPr>
          <a:xfrm>
            <a:off x="228600" y="1087438"/>
            <a:ext cx="2020200" cy="19755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44" name="Google Shape;44;p7"/>
          <p:cNvSpPr txBox="1"/>
          <p:nvPr>
            <p:ph idx="3" type="body"/>
          </p:nvPr>
        </p:nvSpPr>
        <p:spPr>
          <a:xfrm>
            <a:off x="2322513" y="767556"/>
            <a:ext cx="2020800" cy="3198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45" name="Google Shape;45;p7"/>
          <p:cNvSpPr txBox="1"/>
          <p:nvPr>
            <p:ph idx="4" type="body"/>
          </p:nvPr>
        </p:nvSpPr>
        <p:spPr>
          <a:xfrm>
            <a:off x="2322513" y="1087438"/>
            <a:ext cx="2020800" cy="19755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46" name="Google Shape;46;p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7" name="Google Shape;47;p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48" name="Google Shape;48;p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51" name="Google Shape;51;p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2" name="Google Shape;52;p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3" name="Google Shape;53;p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56" name="Google Shape;56;p9"/>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57" name="Google Shape;57;p9"/>
          <p:cNvSpPr txBox="1"/>
          <p:nvPr>
            <p:ph idx="2" type="body"/>
          </p:nvPr>
        </p:nvSpPr>
        <p:spPr>
          <a:xfrm>
            <a:off x="228600" y="717550"/>
            <a:ext cx="1504200" cy="23454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58" name="Google Shape;58;p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0" name="Google Shape;60;p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3" name="Google Shape;63;p10"/>
          <p:cNvSpPr/>
          <p:nvPr>
            <p:ph idx="2" type="pic"/>
          </p:nvPr>
        </p:nvSpPr>
        <p:spPr>
          <a:xfrm>
            <a:off x="896144" y="306388"/>
            <a:ext cx="2743200" cy="2057400"/>
          </a:xfrm>
          <a:prstGeom prst="rect">
            <a:avLst/>
          </a:prstGeom>
          <a:noFill/>
          <a:ln>
            <a:noFill/>
          </a:ln>
        </p:spPr>
      </p:sp>
      <p:sp>
        <p:nvSpPr>
          <p:cNvPr id="64" name="Google Shape;64;p10"/>
          <p:cNvSpPr txBox="1"/>
          <p:nvPr>
            <p:ph idx="1" type="body"/>
          </p:nvPr>
        </p:nvSpPr>
        <p:spPr>
          <a:xfrm>
            <a:off x="896144" y="2683669"/>
            <a:ext cx="2743200" cy="4023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65" name="Google Shape;65;p1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6" name="Google Shape;66;p1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7" name="Google Shape;67;p1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7" name="Google Shape;7;p1"/>
          <p:cNvSpPr txBox="1"/>
          <p:nvPr>
            <p:ph idx="1" type="body"/>
          </p:nvPr>
        </p:nvSpPr>
        <p:spPr>
          <a:xfrm>
            <a:off x="228600" y="800100"/>
            <a:ext cx="4114800" cy="2262900"/>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82" name="Google Shape;8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21"/>
        </a:solidFill>
      </p:bgPr>
    </p:bg>
    <p:spTree>
      <p:nvGrpSpPr>
        <p:cNvPr id="158" name="Shape 15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21"/>
        </a:solidFill>
      </p:bgPr>
    </p:bg>
    <p:spTree>
      <p:nvGrpSpPr>
        <p:cNvPr id="278" name="Shape 278"/>
        <p:cNvGrpSpPr/>
        <p:nvPr/>
      </p:nvGrpSpPr>
      <p:grpSpPr>
        <a:xfrm>
          <a:off x="0" y="0"/>
          <a:ext cx="0" cy="0"/>
          <a:chOff x="0" y="0"/>
          <a:chExt cx="0" cy="0"/>
        </a:xfrm>
      </p:grpSpPr>
      <p:sp>
        <p:nvSpPr>
          <p:cNvPr id="279" name="Google Shape;279;p34"/>
          <p:cNvSpPr txBox="1"/>
          <p:nvPr/>
        </p:nvSpPr>
        <p:spPr>
          <a:xfrm>
            <a:off x="473825" y="271225"/>
            <a:ext cx="8363700" cy="554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3600">
                <a:solidFill>
                  <a:srgbClr val="FFCDE3"/>
                </a:solidFill>
                <a:latin typeface="Montserrat"/>
                <a:ea typeface="Montserrat"/>
                <a:cs typeface="Montserrat"/>
                <a:sym typeface="Montserrat"/>
              </a:rPr>
              <a:t>Challenges &amp; Issues encountered</a:t>
            </a:r>
            <a:endParaRPr sz="3600">
              <a:solidFill>
                <a:srgbClr val="FFCDE3"/>
              </a:solidFill>
              <a:latin typeface="Montserrat"/>
              <a:ea typeface="Montserrat"/>
              <a:cs typeface="Montserrat"/>
              <a:sym typeface="Montserrat"/>
            </a:endParaRPr>
          </a:p>
        </p:txBody>
      </p:sp>
      <p:sp>
        <p:nvSpPr>
          <p:cNvPr id="280" name="Google Shape;280;p34"/>
          <p:cNvSpPr txBox="1"/>
          <p:nvPr>
            <p:ph idx="12" type="sldNum"/>
          </p:nvPr>
        </p:nvSpPr>
        <p:spPr>
          <a:xfrm>
            <a:off x="7918704" y="4782312"/>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r>
              <a:rPr lang="en" sz="2000">
                <a:solidFill>
                  <a:srgbClr val="FFB8CA"/>
                </a:solidFill>
              </a:rPr>
              <a:t>8</a:t>
            </a:r>
            <a:endParaRPr sz="2000">
              <a:solidFill>
                <a:srgbClr val="FFB8CA"/>
              </a:solidFill>
            </a:endParaRPr>
          </a:p>
        </p:txBody>
      </p:sp>
      <p:sp>
        <p:nvSpPr>
          <p:cNvPr id="281" name="Google Shape;281;p34"/>
          <p:cNvSpPr txBox="1"/>
          <p:nvPr/>
        </p:nvSpPr>
        <p:spPr>
          <a:xfrm>
            <a:off x="1148175" y="1351125"/>
            <a:ext cx="5677800" cy="28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CDE3"/>
                </a:solidFill>
              </a:rPr>
              <a:t>Challenges:</a:t>
            </a:r>
            <a:endParaRPr sz="2000">
              <a:solidFill>
                <a:srgbClr val="FFCDE3"/>
              </a:solidFill>
            </a:endParaRPr>
          </a:p>
          <a:p>
            <a:pPr indent="457200" lvl="0" marL="0" rtl="0" algn="l">
              <a:spcBef>
                <a:spcPts val="0"/>
              </a:spcBef>
              <a:spcAft>
                <a:spcPts val="0"/>
              </a:spcAft>
              <a:buNone/>
            </a:pPr>
            <a:r>
              <a:rPr lang="en" sz="1900">
                <a:solidFill>
                  <a:srgbClr val="FFCDE3"/>
                </a:solidFill>
              </a:rPr>
              <a:t>Imbalanced classes</a:t>
            </a:r>
            <a:endParaRPr sz="1900">
              <a:solidFill>
                <a:srgbClr val="FFCDE3"/>
              </a:solidFill>
            </a:endParaRPr>
          </a:p>
          <a:p>
            <a:pPr indent="457200" lvl="0" marL="457200" rtl="0" algn="l">
              <a:spcBef>
                <a:spcPts val="0"/>
              </a:spcBef>
              <a:spcAft>
                <a:spcPts val="0"/>
              </a:spcAft>
              <a:buNone/>
            </a:pPr>
            <a:r>
              <a:rPr lang="en" sz="1900">
                <a:solidFill>
                  <a:srgbClr val="FFCDE3"/>
                </a:solidFill>
              </a:rPr>
              <a:t>FIX: SMOTE</a:t>
            </a:r>
            <a:endParaRPr sz="1900">
              <a:solidFill>
                <a:srgbClr val="FFCDE3"/>
              </a:solidFill>
            </a:endParaRPr>
          </a:p>
          <a:p>
            <a:pPr indent="0" lvl="0" marL="0" rtl="0" algn="l">
              <a:spcBef>
                <a:spcPts val="0"/>
              </a:spcBef>
              <a:spcAft>
                <a:spcPts val="0"/>
              </a:spcAft>
              <a:buNone/>
            </a:pPr>
            <a:r>
              <a:t/>
            </a:r>
            <a:endParaRPr sz="1900">
              <a:solidFill>
                <a:srgbClr val="FFCDE3"/>
              </a:solidFill>
            </a:endParaRPr>
          </a:p>
          <a:p>
            <a:pPr indent="457200" lvl="0" marL="0" rtl="0" algn="l">
              <a:spcBef>
                <a:spcPts val="0"/>
              </a:spcBef>
              <a:spcAft>
                <a:spcPts val="0"/>
              </a:spcAft>
              <a:buNone/>
            </a:pPr>
            <a:r>
              <a:rPr lang="en" sz="1900">
                <a:solidFill>
                  <a:srgbClr val="FFCDE3"/>
                </a:solidFill>
              </a:rPr>
              <a:t>Alignment </a:t>
            </a:r>
            <a:r>
              <a:rPr lang="en" sz="1900">
                <a:solidFill>
                  <a:srgbClr val="FFCDE3"/>
                </a:solidFill>
              </a:rPr>
              <a:t>susceptible</a:t>
            </a:r>
            <a:r>
              <a:rPr lang="en" sz="1900">
                <a:solidFill>
                  <a:srgbClr val="FFCDE3"/>
                </a:solidFill>
              </a:rPr>
              <a:t> to accuracy:</a:t>
            </a:r>
            <a:endParaRPr sz="1900">
              <a:solidFill>
                <a:srgbClr val="FFCDE3"/>
              </a:solidFill>
            </a:endParaRPr>
          </a:p>
          <a:p>
            <a:pPr indent="457200" lvl="0" marL="457200" rtl="0" algn="l">
              <a:spcBef>
                <a:spcPts val="0"/>
              </a:spcBef>
              <a:spcAft>
                <a:spcPts val="0"/>
              </a:spcAft>
              <a:buNone/>
            </a:pPr>
            <a:r>
              <a:rPr lang="en" sz="1900">
                <a:solidFill>
                  <a:srgbClr val="FFCDE3"/>
                </a:solidFill>
              </a:rPr>
              <a:t>FIX: Key distances</a:t>
            </a:r>
            <a:endParaRPr sz="1900">
              <a:solidFill>
                <a:srgbClr val="FFCDE3"/>
              </a:solidFill>
            </a:endParaRPr>
          </a:p>
          <a:p>
            <a:pPr indent="0" lvl="0" marL="0" rtl="0" algn="l">
              <a:spcBef>
                <a:spcPts val="0"/>
              </a:spcBef>
              <a:spcAft>
                <a:spcPts val="0"/>
              </a:spcAft>
              <a:buClr>
                <a:schemeClr val="dk1"/>
              </a:buClr>
              <a:buSzPts val="1100"/>
              <a:buFont typeface="Arial"/>
              <a:buNone/>
            </a:pPr>
            <a:r>
              <a:t/>
            </a:r>
            <a:endParaRPr sz="1900">
              <a:solidFill>
                <a:srgbClr val="FFCDE3"/>
              </a:solidFill>
            </a:endParaRPr>
          </a:p>
          <a:p>
            <a:pPr indent="0" lvl="0" marL="0" rtl="0" algn="l">
              <a:spcBef>
                <a:spcPts val="0"/>
              </a:spcBef>
              <a:spcAft>
                <a:spcPts val="0"/>
              </a:spcAft>
              <a:buClr>
                <a:schemeClr val="dk1"/>
              </a:buClr>
              <a:buSzPts val="1100"/>
              <a:buFont typeface="Arial"/>
              <a:buNone/>
            </a:pPr>
            <a:r>
              <a:rPr lang="en" sz="2200">
                <a:solidFill>
                  <a:srgbClr val="FFCDE3"/>
                </a:solidFill>
              </a:rPr>
              <a:t>Issues:</a:t>
            </a:r>
            <a:endParaRPr sz="2200">
              <a:solidFill>
                <a:srgbClr val="FFCDE3"/>
              </a:solidFill>
            </a:endParaRPr>
          </a:p>
          <a:p>
            <a:pPr indent="457200" lvl="0" marL="0" rtl="0" algn="l">
              <a:spcBef>
                <a:spcPts val="0"/>
              </a:spcBef>
              <a:spcAft>
                <a:spcPts val="0"/>
              </a:spcAft>
              <a:buNone/>
            </a:pPr>
            <a:r>
              <a:rPr lang="en" sz="1900">
                <a:solidFill>
                  <a:srgbClr val="FFCDE3"/>
                </a:solidFill>
              </a:rPr>
              <a:t>Live Feed: Cloud deployment</a:t>
            </a:r>
            <a:endParaRPr sz="1900">
              <a:solidFill>
                <a:srgbClr val="FFCDE3"/>
              </a:solidFill>
            </a:endParaRPr>
          </a:p>
          <a:p>
            <a:pPr indent="0" lvl="0" marL="0" rtl="0" algn="l">
              <a:spcBef>
                <a:spcPts val="0"/>
              </a:spcBef>
              <a:spcAft>
                <a:spcPts val="0"/>
              </a:spcAft>
              <a:buNone/>
            </a:pPr>
            <a:r>
              <a:t/>
            </a:r>
            <a:endParaRPr sz="1900">
              <a:solidFill>
                <a:srgbClr val="FFCDE3"/>
              </a:solidFill>
            </a:endParaRPr>
          </a:p>
        </p:txBody>
      </p:sp>
      <p:sp>
        <p:nvSpPr>
          <p:cNvPr id="282" name="Google Shape;282;p34"/>
          <p:cNvSpPr/>
          <p:nvPr/>
        </p:nvSpPr>
        <p:spPr>
          <a:xfrm rot="5400000">
            <a:off x="1329941" y="1816518"/>
            <a:ext cx="155705" cy="206519"/>
          </a:xfrm>
          <a:custGeom>
            <a:rect b="b" l="l" r="r" t="t"/>
            <a:pathLst>
              <a:path extrusionOk="0" h="772033" w="610608">
                <a:moveTo>
                  <a:pt x="0" y="0"/>
                </a:moveTo>
                <a:lnTo>
                  <a:pt x="610608" y="0"/>
                </a:lnTo>
                <a:lnTo>
                  <a:pt x="610608" y="772033"/>
                </a:lnTo>
                <a:lnTo>
                  <a:pt x="0" y="772033"/>
                </a:lnTo>
                <a:lnTo>
                  <a:pt x="0" y="0"/>
                </a:lnTo>
                <a:close/>
              </a:path>
            </a:pathLst>
          </a:custGeom>
          <a:blipFill rotWithShape="1">
            <a:blip r:embed="rId3">
              <a:alphaModFix/>
            </a:blip>
            <a:stretch>
              <a:fillRect b="0" l="0" r="0" t="0"/>
            </a:stretch>
          </a:blipFill>
          <a:ln>
            <a:noFill/>
          </a:ln>
        </p:spPr>
      </p:sp>
      <p:sp>
        <p:nvSpPr>
          <p:cNvPr id="283" name="Google Shape;283;p34"/>
          <p:cNvSpPr/>
          <p:nvPr/>
        </p:nvSpPr>
        <p:spPr>
          <a:xfrm rot="5400000">
            <a:off x="1329941" y="2674218"/>
            <a:ext cx="155705" cy="206519"/>
          </a:xfrm>
          <a:custGeom>
            <a:rect b="b" l="l" r="r" t="t"/>
            <a:pathLst>
              <a:path extrusionOk="0" h="772033" w="610608">
                <a:moveTo>
                  <a:pt x="0" y="0"/>
                </a:moveTo>
                <a:lnTo>
                  <a:pt x="610608" y="0"/>
                </a:lnTo>
                <a:lnTo>
                  <a:pt x="610608" y="772033"/>
                </a:lnTo>
                <a:lnTo>
                  <a:pt x="0" y="772033"/>
                </a:lnTo>
                <a:lnTo>
                  <a:pt x="0" y="0"/>
                </a:lnTo>
                <a:close/>
              </a:path>
            </a:pathLst>
          </a:custGeom>
          <a:blipFill rotWithShape="1">
            <a:blip r:embed="rId3">
              <a:alphaModFix/>
            </a:blip>
            <a:stretch>
              <a:fillRect b="0" l="0" r="0" t="0"/>
            </a:stretch>
          </a:blipFill>
          <a:ln>
            <a:noFill/>
          </a:ln>
        </p:spPr>
      </p:sp>
      <p:sp>
        <p:nvSpPr>
          <p:cNvPr id="284" name="Google Shape;284;p34"/>
          <p:cNvSpPr/>
          <p:nvPr/>
        </p:nvSpPr>
        <p:spPr>
          <a:xfrm rot="5400000">
            <a:off x="1329941" y="3835843"/>
            <a:ext cx="155705" cy="206519"/>
          </a:xfrm>
          <a:custGeom>
            <a:rect b="b" l="l" r="r" t="t"/>
            <a:pathLst>
              <a:path extrusionOk="0" h="772033" w="610608">
                <a:moveTo>
                  <a:pt x="0" y="0"/>
                </a:moveTo>
                <a:lnTo>
                  <a:pt x="610608" y="0"/>
                </a:lnTo>
                <a:lnTo>
                  <a:pt x="610608" y="772033"/>
                </a:lnTo>
                <a:lnTo>
                  <a:pt x="0" y="772033"/>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21"/>
        </a:solidFill>
      </p:bgPr>
    </p:bg>
    <p:spTree>
      <p:nvGrpSpPr>
        <p:cNvPr id="288" name="Shape 288"/>
        <p:cNvGrpSpPr/>
        <p:nvPr/>
      </p:nvGrpSpPr>
      <p:grpSpPr>
        <a:xfrm>
          <a:off x="0" y="0"/>
          <a:ext cx="0" cy="0"/>
          <a:chOff x="0" y="0"/>
          <a:chExt cx="0" cy="0"/>
        </a:xfrm>
      </p:grpSpPr>
      <p:sp>
        <p:nvSpPr>
          <p:cNvPr id="289" name="Google Shape;289;p35"/>
          <p:cNvSpPr txBox="1"/>
          <p:nvPr/>
        </p:nvSpPr>
        <p:spPr>
          <a:xfrm>
            <a:off x="229750" y="1799075"/>
            <a:ext cx="3343200" cy="615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 sz="4000">
                <a:solidFill>
                  <a:srgbClr val="FFFFFF"/>
                </a:solidFill>
                <a:latin typeface="Montserrat"/>
                <a:ea typeface="Montserrat"/>
                <a:cs typeface="Montserrat"/>
                <a:sym typeface="Montserrat"/>
              </a:rPr>
              <a:t>THANK YOU</a:t>
            </a:r>
            <a:endParaRPr b="1" sz="4000">
              <a:latin typeface="Montserrat"/>
              <a:ea typeface="Montserrat"/>
              <a:cs typeface="Montserrat"/>
              <a:sym typeface="Montserrat"/>
            </a:endParaRPr>
          </a:p>
        </p:txBody>
      </p:sp>
      <p:pic>
        <p:nvPicPr>
          <p:cNvPr id="290" name="Google Shape;290;p35"/>
          <p:cNvPicPr preferRelativeResize="0"/>
          <p:nvPr/>
        </p:nvPicPr>
        <p:blipFill rotWithShape="1">
          <a:blip r:embed="rId3">
            <a:alphaModFix/>
          </a:blip>
          <a:srcRect b="0" l="10455" r="15601" t="0"/>
          <a:stretch/>
        </p:blipFill>
        <p:spPr>
          <a:xfrm>
            <a:off x="3661875" y="0"/>
            <a:ext cx="6223045" cy="5143500"/>
          </a:xfrm>
          <a:prstGeom prst="rect">
            <a:avLst/>
          </a:prstGeom>
          <a:noFill/>
          <a:ln>
            <a:noFill/>
          </a:ln>
        </p:spPr>
      </p:pic>
      <p:sp>
        <p:nvSpPr>
          <p:cNvPr id="291" name="Google Shape;291;p35"/>
          <p:cNvSpPr txBox="1"/>
          <p:nvPr/>
        </p:nvSpPr>
        <p:spPr>
          <a:xfrm>
            <a:off x="229750" y="2414675"/>
            <a:ext cx="3343200" cy="119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CDE3"/>
                </a:solidFill>
                <a:latin typeface="Montserrat Medium"/>
                <a:ea typeface="Montserrat Medium"/>
                <a:cs typeface="Montserrat Medium"/>
                <a:sym typeface="Montserrat Medium"/>
              </a:rPr>
              <a:t>Open for Questions</a:t>
            </a:r>
            <a:endParaRPr sz="2400">
              <a:solidFill>
                <a:srgbClr val="FFCDE3"/>
              </a:solidFill>
              <a:latin typeface="Montserrat Medium"/>
              <a:ea typeface="Montserrat Medium"/>
              <a:cs typeface="Montserrat Medium"/>
              <a:sym typeface="Montserrat Medium"/>
            </a:endParaRPr>
          </a:p>
        </p:txBody>
      </p:sp>
      <p:sp>
        <p:nvSpPr>
          <p:cNvPr id="292" name="Google Shape;292;p35"/>
          <p:cNvSpPr txBox="1"/>
          <p:nvPr>
            <p:ph idx="12" type="sldNum"/>
          </p:nvPr>
        </p:nvSpPr>
        <p:spPr>
          <a:xfrm>
            <a:off x="3276600" y="317817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21"/>
        </a:solidFill>
      </p:bgPr>
    </p:bg>
    <p:spTree>
      <p:nvGrpSpPr>
        <p:cNvPr id="162" name="Shape 162"/>
        <p:cNvGrpSpPr/>
        <p:nvPr/>
      </p:nvGrpSpPr>
      <p:grpSpPr>
        <a:xfrm>
          <a:off x="0" y="0"/>
          <a:ext cx="0" cy="0"/>
          <a:chOff x="0" y="0"/>
          <a:chExt cx="0" cy="0"/>
        </a:xfrm>
      </p:grpSpPr>
      <p:sp>
        <p:nvSpPr>
          <p:cNvPr id="163" name="Google Shape;163;p26"/>
          <p:cNvSpPr/>
          <p:nvPr/>
        </p:nvSpPr>
        <p:spPr>
          <a:xfrm>
            <a:off x="1708413" y="1015875"/>
            <a:ext cx="5727184" cy="2866872"/>
          </a:xfrm>
          <a:custGeom>
            <a:rect b="b" l="l" r="r" t="t"/>
            <a:pathLst>
              <a:path extrusionOk="0" h="4719131" w="10136609">
                <a:moveTo>
                  <a:pt x="0" y="0"/>
                </a:moveTo>
                <a:lnTo>
                  <a:pt x="10136608" y="0"/>
                </a:lnTo>
                <a:lnTo>
                  <a:pt x="10136608" y="4719131"/>
                </a:lnTo>
                <a:lnTo>
                  <a:pt x="0" y="4719131"/>
                </a:lnTo>
                <a:lnTo>
                  <a:pt x="0" y="0"/>
                </a:lnTo>
                <a:close/>
              </a:path>
            </a:pathLst>
          </a:custGeom>
          <a:blipFill rotWithShape="1">
            <a:blip r:embed="rId3">
              <a:alphaModFix/>
            </a:blip>
            <a:stretch>
              <a:fillRect b="0" l="0" r="0" t="0"/>
            </a:stretch>
          </a:blipFill>
          <a:ln>
            <a:noFill/>
          </a:ln>
        </p:spPr>
      </p:sp>
      <p:sp>
        <p:nvSpPr>
          <p:cNvPr id="164" name="Google Shape;164;p26"/>
          <p:cNvSpPr txBox="1"/>
          <p:nvPr/>
        </p:nvSpPr>
        <p:spPr>
          <a:xfrm>
            <a:off x="1986975" y="4194150"/>
            <a:ext cx="5028600" cy="184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i="0" lang="en" sz="1200" u="none" cap="none" strike="noStrike">
                <a:solidFill>
                  <a:schemeClr val="lt1"/>
                </a:solidFill>
                <a:latin typeface="Montserrat"/>
                <a:ea typeface="Montserrat"/>
                <a:cs typeface="Montserrat"/>
                <a:sym typeface="Montserrat"/>
              </a:rPr>
              <a:t>With us you can have i</a:t>
            </a:r>
            <a:r>
              <a:rPr i="0" lang="en" sz="1200" u="none" cap="none" strike="noStrike">
                <a:solidFill>
                  <a:schemeClr val="lt1"/>
                </a:solidFill>
                <a:latin typeface="Montserrat"/>
                <a:ea typeface="Montserrat"/>
                <a:cs typeface="Montserrat"/>
                <a:sym typeface="Montserrat"/>
              </a:rPr>
              <a:t>n</a:t>
            </a:r>
            <a:r>
              <a:rPr i="0" lang="en" sz="1200" u="none" cap="none" strike="noStrike">
                <a:solidFill>
                  <a:schemeClr val="lt1"/>
                </a:solidFill>
                <a:latin typeface="Montserrat"/>
                <a:ea typeface="Montserrat"/>
                <a:cs typeface="Montserrat"/>
                <a:sym typeface="Montserrat"/>
              </a:rPr>
              <a:t>novati</a:t>
            </a:r>
            <a:r>
              <a:rPr lang="en" sz="1200">
                <a:solidFill>
                  <a:schemeClr val="lt1"/>
                </a:solidFill>
                <a:latin typeface="Montserrat"/>
                <a:ea typeface="Montserrat"/>
                <a:cs typeface="Montserrat"/>
                <a:sym typeface="Montserrat"/>
              </a:rPr>
              <a:t>ve facility </a:t>
            </a:r>
            <a:r>
              <a:rPr i="0" lang="en" sz="1200" u="none" cap="none" strike="noStrike">
                <a:solidFill>
                  <a:schemeClr val="lt1"/>
                </a:solidFill>
                <a:latin typeface="Montserrat"/>
                <a:ea typeface="Montserrat"/>
                <a:cs typeface="Montserrat"/>
                <a:sym typeface="Montserrat"/>
              </a:rPr>
              <a:t>in your everyday life</a:t>
            </a:r>
            <a:endParaRPr sz="400">
              <a:solidFill>
                <a:schemeClr val="lt1"/>
              </a:solidFill>
              <a:latin typeface="Montserrat"/>
              <a:ea typeface="Montserrat"/>
              <a:cs typeface="Montserrat"/>
              <a:sym typeface="Montserrat"/>
            </a:endParaRPr>
          </a:p>
        </p:txBody>
      </p:sp>
      <p:sp>
        <p:nvSpPr>
          <p:cNvPr id="165" name="Google Shape;165;p26"/>
          <p:cNvSpPr txBox="1"/>
          <p:nvPr/>
        </p:nvSpPr>
        <p:spPr>
          <a:xfrm>
            <a:off x="108750" y="4576775"/>
            <a:ext cx="8926500" cy="9297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SzPts val="1100"/>
              <a:buNone/>
            </a:pPr>
            <a:r>
              <a:rPr lang="en" sz="1100">
                <a:solidFill>
                  <a:srgbClr val="FFB8CA"/>
                </a:solidFill>
                <a:latin typeface="Montserrat"/>
                <a:ea typeface="Montserrat"/>
                <a:cs typeface="Montserrat"/>
                <a:sym typeface="Montserrat"/>
              </a:rPr>
              <a:t>Mayuresh Nerurkar | Mae Lam | Ramuel John Batuigas | Wai Hong Fung | Megi Xhafka | Ho Kong Leung | Tasneem Pipalyawala</a:t>
            </a:r>
            <a:endParaRPr sz="1100">
              <a:solidFill>
                <a:srgbClr val="FFB8CA"/>
              </a:solidFill>
              <a:latin typeface="Montserrat"/>
              <a:ea typeface="Montserrat"/>
              <a:cs typeface="Montserrat"/>
              <a:sym typeface="Montserrat"/>
            </a:endParaRPr>
          </a:p>
          <a:p>
            <a:pPr indent="0" lvl="0" marL="0" marR="0" rtl="0" algn="ctr">
              <a:lnSpc>
                <a:spcPct val="140004"/>
              </a:lnSpc>
              <a:spcBef>
                <a:spcPts val="0"/>
              </a:spcBef>
              <a:spcAft>
                <a:spcPts val="0"/>
              </a:spcAft>
              <a:buNone/>
            </a:pPr>
            <a:r>
              <a:t/>
            </a:r>
            <a:endParaRPr sz="4500">
              <a:solidFill>
                <a:srgbClr val="FFB8CA"/>
              </a:solidFill>
              <a:latin typeface="Montserrat"/>
              <a:ea typeface="Montserrat"/>
              <a:cs typeface="Montserrat"/>
              <a:sym typeface="Montserrat"/>
            </a:endParaRPr>
          </a:p>
        </p:txBody>
      </p:sp>
      <p:cxnSp>
        <p:nvCxnSpPr>
          <p:cNvPr id="166" name="Google Shape;166;p26"/>
          <p:cNvCxnSpPr/>
          <p:nvPr/>
        </p:nvCxnSpPr>
        <p:spPr>
          <a:xfrm>
            <a:off x="121950" y="4466613"/>
            <a:ext cx="8900100" cy="22500"/>
          </a:xfrm>
          <a:prstGeom prst="straightConnector1">
            <a:avLst/>
          </a:prstGeom>
          <a:noFill/>
          <a:ln cap="flat" cmpd="sng" w="9525">
            <a:solidFill>
              <a:srgbClr val="FFB8CA"/>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21"/>
        </a:solidFill>
      </p:bgPr>
    </p:bg>
    <p:spTree>
      <p:nvGrpSpPr>
        <p:cNvPr id="170" name="Shape 170"/>
        <p:cNvGrpSpPr/>
        <p:nvPr/>
      </p:nvGrpSpPr>
      <p:grpSpPr>
        <a:xfrm>
          <a:off x="0" y="0"/>
          <a:ext cx="0" cy="0"/>
          <a:chOff x="0" y="0"/>
          <a:chExt cx="0" cy="0"/>
        </a:xfrm>
      </p:grpSpPr>
      <p:grpSp>
        <p:nvGrpSpPr>
          <p:cNvPr id="171" name="Google Shape;171;p27"/>
          <p:cNvGrpSpPr/>
          <p:nvPr/>
        </p:nvGrpSpPr>
        <p:grpSpPr>
          <a:xfrm>
            <a:off x="438401" y="1739150"/>
            <a:ext cx="2714787" cy="987300"/>
            <a:chOff x="-580808" y="-651787"/>
            <a:chExt cx="6792062" cy="2632800"/>
          </a:xfrm>
        </p:grpSpPr>
        <p:sp>
          <p:nvSpPr>
            <p:cNvPr id="172" name="Google Shape;172;p27"/>
            <p:cNvSpPr txBox="1"/>
            <p:nvPr/>
          </p:nvSpPr>
          <p:spPr>
            <a:xfrm>
              <a:off x="-580746" y="-651787"/>
              <a:ext cx="6792000" cy="164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4000">
                  <a:solidFill>
                    <a:srgbClr val="FFB8CA"/>
                  </a:solidFill>
                  <a:latin typeface="Montserrat"/>
                  <a:ea typeface="Montserrat"/>
                  <a:cs typeface="Montserrat"/>
                  <a:sym typeface="Montserrat"/>
                </a:rPr>
                <a:t>AGENDA</a:t>
              </a:r>
              <a:endParaRPr sz="1100">
                <a:solidFill>
                  <a:srgbClr val="FFB8CA"/>
                </a:solidFill>
                <a:latin typeface="Montserrat"/>
                <a:ea typeface="Montserrat"/>
                <a:cs typeface="Montserrat"/>
                <a:sym typeface="Montserrat"/>
              </a:endParaRPr>
            </a:p>
          </p:txBody>
        </p:sp>
        <p:sp>
          <p:nvSpPr>
            <p:cNvPr id="173" name="Google Shape;173;p27"/>
            <p:cNvSpPr txBox="1"/>
            <p:nvPr/>
          </p:nvSpPr>
          <p:spPr>
            <a:xfrm>
              <a:off x="-580808" y="1365413"/>
              <a:ext cx="6792000" cy="6156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SzPts val="1100"/>
                <a:buNone/>
              </a:pPr>
              <a:r>
                <a:t/>
              </a:r>
              <a:endParaRPr sz="1500">
                <a:latin typeface="Montserrat"/>
                <a:ea typeface="Montserrat"/>
                <a:cs typeface="Montserrat"/>
                <a:sym typeface="Montserrat"/>
              </a:endParaRPr>
            </a:p>
          </p:txBody>
        </p:sp>
      </p:grpSp>
      <p:sp>
        <p:nvSpPr>
          <p:cNvPr id="174" name="Google Shape;174;p27"/>
          <p:cNvSpPr txBox="1"/>
          <p:nvPr>
            <p:ph idx="12" type="sldNum"/>
          </p:nvPr>
        </p:nvSpPr>
        <p:spPr>
          <a:xfrm>
            <a:off x="7919675" y="478412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r>
              <a:rPr lang="en" sz="2000">
                <a:solidFill>
                  <a:srgbClr val="FFB8CA"/>
                </a:solidFill>
              </a:rPr>
              <a:t>	2</a:t>
            </a:r>
            <a:endParaRPr sz="2000">
              <a:solidFill>
                <a:srgbClr val="FFB8CA"/>
              </a:solidFill>
            </a:endParaRPr>
          </a:p>
        </p:txBody>
      </p:sp>
      <p:grpSp>
        <p:nvGrpSpPr>
          <p:cNvPr id="175" name="Google Shape;175;p27"/>
          <p:cNvGrpSpPr/>
          <p:nvPr/>
        </p:nvGrpSpPr>
        <p:grpSpPr>
          <a:xfrm>
            <a:off x="3668698" y="589799"/>
            <a:ext cx="5235128" cy="4085100"/>
            <a:chOff x="3668698" y="589799"/>
            <a:chExt cx="5235128" cy="4085100"/>
          </a:xfrm>
        </p:grpSpPr>
        <p:sp>
          <p:nvSpPr>
            <p:cNvPr id="176" name="Google Shape;176;p27"/>
            <p:cNvSpPr txBox="1"/>
            <p:nvPr/>
          </p:nvSpPr>
          <p:spPr>
            <a:xfrm>
              <a:off x="4146126" y="589799"/>
              <a:ext cx="4757700" cy="4085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n" sz="2600">
                  <a:solidFill>
                    <a:srgbClr val="FFCDE3"/>
                  </a:solidFill>
                  <a:latin typeface="Montserrat Light"/>
                  <a:ea typeface="Montserrat Light"/>
                  <a:cs typeface="Montserrat Light"/>
                  <a:sym typeface="Montserrat Light"/>
                </a:rPr>
                <a:t>Problem</a:t>
              </a:r>
              <a:endParaRPr sz="2600">
                <a:solidFill>
                  <a:srgbClr val="FFCDE3"/>
                </a:solidFill>
                <a:latin typeface="Montserrat Light"/>
                <a:ea typeface="Montserrat Light"/>
                <a:cs typeface="Montserrat Light"/>
                <a:sym typeface="Montserrat Light"/>
              </a:endParaRPr>
            </a:p>
            <a:p>
              <a:pPr indent="0" lvl="0" marL="0" rtl="0" algn="l">
                <a:lnSpc>
                  <a:spcPct val="115000"/>
                </a:lnSpc>
                <a:spcBef>
                  <a:spcPts val="1200"/>
                </a:spcBef>
                <a:spcAft>
                  <a:spcPts val="0"/>
                </a:spcAft>
                <a:buClr>
                  <a:schemeClr val="dk1"/>
                </a:buClr>
                <a:buSzPts val="1100"/>
                <a:buFont typeface="Arial"/>
                <a:buNone/>
              </a:pPr>
              <a:r>
                <a:rPr lang="en" sz="2600">
                  <a:solidFill>
                    <a:srgbClr val="FFCDE3"/>
                  </a:solidFill>
                  <a:latin typeface="Montserrat Light"/>
                  <a:ea typeface="Montserrat Light"/>
                  <a:cs typeface="Montserrat Light"/>
                  <a:sym typeface="Montserrat Light"/>
                </a:rPr>
                <a:t>Significance</a:t>
              </a:r>
              <a:endParaRPr sz="2600">
                <a:solidFill>
                  <a:srgbClr val="FFCDE3"/>
                </a:solidFill>
                <a:latin typeface="Montserrat Light"/>
                <a:ea typeface="Montserrat Light"/>
                <a:cs typeface="Montserrat Light"/>
                <a:sym typeface="Montserrat Light"/>
              </a:endParaRPr>
            </a:p>
            <a:p>
              <a:pPr indent="0" lvl="0" marL="0" rtl="0" algn="l">
                <a:lnSpc>
                  <a:spcPct val="115000"/>
                </a:lnSpc>
                <a:spcBef>
                  <a:spcPts val="1200"/>
                </a:spcBef>
                <a:spcAft>
                  <a:spcPts val="0"/>
                </a:spcAft>
                <a:buClr>
                  <a:schemeClr val="dk1"/>
                </a:buClr>
                <a:buSzPts val="1100"/>
                <a:buFont typeface="Arial"/>
                <a:buNone/>
              </a:pPr>
              <a:r>
                <a:rPr lang="en" sz="2600">
                  <a:solidFill>
                    <a:srgbClr val="FFCDE3"/>
                  </a:solidFill>
                  <a:latin typeface="Montserrat Light"/>
                  <a:ea typeface="Montserrat Light"/>
                  <a:cs typeface="Montserrat Light"/>
                  <a:sym typeface="Montserrat Light"/>
                </a:rPr>
                <a:t>Literature Review</a:t>
              </a:r>
              <a:endParaRPr sz="2600">
                <a:solidFill>
                  <a:srgbClr val="FFCDE3"/>
                </a:solidFill>
                <a:latin typeface="Montserrat Light"/>
                <a:ea typeface="Montserrat Light"/>
                <a:cs typeface="Montserrat Light"/>
                <a:sym typeface="Montserrat Light"/>
              </a:endParaRPr>
            </a:p>
            <a:p>
              <a:pPr indent="0" lvl="0" marL="0" rtl="0" algn="l">
                <a:lnSpc>
                  <a:spcPct val="115000"/>
                </a:lnSpc>
                <a:spcBef>
                  <a:spcPts val="1200"/>
                </a:spcBef>
                <a:spcAft>
                  <a:spcPts val="0"/>
                </a:spcAft>
                <a:buClr>
                  <a:schemeClr val="dk1"/>
                </a:buClr>
                <a:buSzPts val="1100"/>
                <a:buFont typeface="Arial"/>
                <a:buNone/>
              </a:pPr>
              <a:r>
                <a:rPr lang="en" sz="2600">
                  <a:solidFill>
                    <a:srgbClr val="FFCDE3"/>
                  </a:solidFill>
                  <a:latin typeface="Montserrat Light"/>
                  <a:ea typeface="Montserrat Light"/>
                  <a:cs typeface="Montserrat Light"/>
                  <a:sym typeface="Montserrat Light"/>
                </a:rPr>
                <a:t>Methodology - ML Canvas</a:t>
              </a:r>
              <a:endParaRPr sz="2600">
                <a:solidFill>
                  <a:srgbClr val="FFCDE3"/>
                </a:solidFill>
                <a:latin typeface="Montserrat Light"/>
                <a:ea typeface="Montserrat Light"/>
                <a:cs typeface="Montserrat Light"/>
                <a:sym typeface="Montserrat Light"/>
              </a:endParaRPr>
            </a:p>
            <a:p>
              <a:pPr indent="0" lvl="0" marL="0" rtl="0" algn="l">
                <a:lnSpc>
                  <a:spcPct val="115000"/>
                </a:lnSpc>
                <a:spcBef>
                  <a:spcPts val="1200"/>
                </a:spcBef>
                <a:spcAft>
                  <a:spcPts val="0"/>
                </a:spcAft>
                <a:buClr>
                  <a:schemeClr val="dk1"/>
                </a:buClr>
                <a:buSzPts val="1100"/>
                <a:buFont typeface="Arial"/>
                <a:buNone/>
              </a:pPr>
              <a:r>
                <a:rPr lang="en" sz="2600">
                  <a:solidFill>
                    <a:srgbClr val="FFCDE3"/>
                  </a:solidFill>
                  <a:latin typeface="Montserrat Light"/>
                  <a:ea typeface="Montserrat Light"/>
                  <a:cs typeface="Montserrat Light"/>
                  <a:sym typeface="Montserrat Light"/>
                </a:rPr>
                <a:t>Model Benchmarking</a:t>
              </a:r>
              <a:endParaRPr sz="2600">
                <a:solidFill>
                  <a:srgbClr val="FFCDE3"/>
                </a:solidFill>
                <a:latin typeface="Montserrat Light"/>
                <a:ea typeface="Montserrat Light"/>
                <a:cs typeface="Montserrat Light"/>
                <a:sym typeface="Montserrat Light"/>
              </a:endParaRPr>
            </a:p>
            <a:p>
              <a:pPr indent="0" lvl="0" marL="0" rtl="0" algn="l">
                <a:lnSpc>
                  <a:spcPct val="115000"/>
                </a:lnSpc>
                <a:spcBef>
                  <a:spcPts val="1200"/>
                </a:spcBef>
                <a:spcAft>
                  <a:spcPts val="0"/>
                </a:spcAft>
                <a:buClr>
                  <a:schemeClr val="dk1"/>
                </a:buClr>
                <a:buSzPts val="1100"/>
                <a:buFont typeface="Arial"/>
                <a:buNone/>
              </a:pPr>
              <a:r>
                <a:rPr lang="en" sz="2600">
                  <a:solidFill>
                    <a:srgbClr val="FFCDE3"/>
                  </a:solidFill>
                  <a:latin typeface="Montserrat Light"/>
                  <a:ea typeface="Montserrat Light"/>
                  <a:cs typeface="Montserrat Light"/>
                  <a:sym typeface="Montserrat Light"/>
                </a:rPr>
                <a:t>Model Deployment</a:t>
              </a:r>
              <a:endParaRPr sz="2600">
                <a:solidFill>
                  <a:srgbClr val="FFCDE3"/>
                </a:solidFill>
                <a:latin typeface="Montserrat Light"/>
                <a:ea typeface="Montserrat Light"/>
                <a:cs typeface="Montserrat Light"/>
                <a:sym typeface="Montserrat Light"/>
              </a:endParaRPr>
            </a:p>
            <a:p>
              <a:pPr indent="0" lvl="0" marL="0" rtl="0" algn="l">
                <a:lnSpc>
                  <a:spcPct val="115000"/>
                </a:lnSpc>
                <a:spcBef>
                  <a:spcPts val="1200"/>
                </a:spcBef>
                <a:spcAft>
                  <a:spcPts val="1200"/>
                </a:spcAft>
                <a:buClr>
                  <a:schemeClr val="dk1"/>
                </a:buClr>
                <a:buSzPts val="1100"/>
                <a:buFont typeface="Arial"/>
                <a:buNone/>
              </a:pPr>
              <a:r>
                <a:rPr lang="en" sz="2600">
                  <a:solidFill>
                    <a:srgbClr val="FFCDE3"/>
                  </a:solidFill>
                  <a:latin typeface="Montserrat Light"/>
                  <a:ea typeface="Montserrat Light"/>
                  <a:cs typeface="Montserrat Light"/>
                  <a:sym typeface="Montserrat Light"/>
                </a:rPr>
                <a:t>Demo</a:t>
              </a:r>
              <a:endParaRPr sz="2600">
                <a:solidFill>
                  <a:srgbClr val="FFCDE3"/>
                </a:solidFill>
                <a:latin typeface="Montserrat Light"/>
                <a:ea typeface="Montserrat Light"/>
                <a:cs typeface="Montserrat Light"/>
                <a:sym typeface="Montserrat Light"/>
              </a:endParaRPr>
            </a:p>
          </p:txBody>
        </p:sp>
        <p:sp>
          <p:nvSpPr>
            <p:cNvPr id="177" name="Google Shape;177;p27"/>
            <p:cNvSpPr txBox="1"/>
            <p:nvPr/>
          </p:nvSpPr>
          <p:spPr>
            <a:xfrm>
              <a:off x="3668698" y="667425"/>
              <a:ext cx="571500" cy="2310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1500" u="none" cap="none" strike="noStrike">
                  <a:solidFill>
                    <a:srgbClr val="FFCDE3"/>
                  </a:solidFill>
                  <a:latin typeface="Montserrat"/>
                  <a:ea typeface="Montserrat"/>
                  <a:cs typeface="Montserrat"/>
                  <a:sym typeface="Montserrat"/>
                </a:rPr>
                <a:t>01</a:t>
              </a:r>
              <a:endParaRPr sz="1500">
                <a:latin typeface="Montserrat"/>
                <a:ea typeface="Montserrat"/>
                <a:cs typeface="Montserrat"/>
                <a:sym typeface="Montserrat"/>
              </a:endParaRPr>
            </a:p>
          </p:txBody>
        </p:sp>
        <p:sp>
          <p:nvSpPr>
            <p:cNvPr id="178" name="Google Shape;178;p27"/>
            <p:cNvSpPr txBox="1"/>
            <p:nvPr/>
          </p:nvSpPr>
          <p:spPr>
            <a:xfrm>
              <a:off x="3668703" y="1261777"/>
              <a:ext cx="342300" cy="2310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1500" u="none" cap="none" strike="noStrike">
                  <a:solidFill>
                    <a:srgbClr val="FFCDE3"/>
                  </a:solidFill>
                  <a:latin typeface="Montserrat"/>
                  <a:ea typeface="Montserrat"/>
                  <a:cs typeface="Montserrat"/>
                  <a:sym typeface="Montserrat"/>
                </a:rPr>
                <a:t>02</a:t>
              </a:r>
              <a:endParaRPr sz="1500">
                <a:latin typeface="Montserrat"/>
                <a:ea typeface="Montserrat"/>
                <a:cs typeface="Montserrat"/>
                <a:sym typeface="Montserrat"/>
              </a:endParaRPr>
            </a:p>
          </p:txBody>
        </p:sp>
        <p:sp>
          <p:nvSpPr>
            <p:cNvPr id="179" name="Google Shape;179;p27"/>
            <p:cNvSpPr txBox="1"/>
            <p:nvPr/>
          </p:nvSpPr>
          <p:spPr>
            <a:xfrm>
              <a:off x="3668703" y="1904090"/>
              <a:ext cx="342300" cy="2310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1500" u="none" cap="none" strike="noStrike">
                  <a:solidFill>
                    <a:srgbClr val="FFCDE3"/>
                  </a:solidFill>
                  <a:latin typeface="Montserrat"/>
                  <a:ea typeface="Montserrat"/>
                  <a:cs typeface="Montserrat"/>
                  <a:sym typeface="Montserrat"/>
                </a:rPr>
                <a:t>03</a:t>
              </a:r>
              <a:endParaRPr sz="1500">
                <a:latin typeface="Montserrat"/>
                <a:ea typeface="Montserrat"/>
                <a:cs typeface="Montserrat"/>
                <a:sym typeface="Montserrat"/>
              </a:endParaRPr>
            </a:p>
          </p:txBody>
        </p:sp>
        <p:sp>
          <p:nvSpPr>
            <p:cNvPr id="180" name="Google Shape;180;p27"/>
            <p:cNvSpPr txBox="1"/>
            <p:nvPr/>
          </p:nvSpPr>
          <p:spPr>
            <a:xfrm>
              <a:off x="3668703" y="2522428"/>
              <a:ext cx="342300" cy="2310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1500" u="none" cap="none" strike="noStrike">
                  <a:solidFill>
                    <a:srgbClr val="FFCDE3"/>
                  </a:solidFill>
                  <a:latin typeface="Montserrat"/>
                  <a:ea typeface="Montserrat"/>
                  <a:cs typeface="Montserrat"/>
                  <a:sym typeface="Montserrat"/>
                </a:rPr>
                <a:t>0</a:t>
              </a:r>
              <a:r>
                <a:rPr lang="en" sz="1500">
                  <a:solidFill>
                    <a:srgbClr val="FFCDE3"/>
                  </a:solidFill>
                  <a:latin typeface="Montserrat"/>
                  <a:ea typeface="Montserrat"/>
                  <a:cs typeface="Montserrat"/>
                  <a:sym typeface="Montserrat"/>
                </a:rPr>
                <a:t>4</a:t>
              </a:r>
              <a:endParaRPr sz="1500">
                <a:latin typeface="Montserrat"/>
                <a:ea typeface="Montserrat"/>
                <a:cs typeface="Montserrat"/>
                <a:sym typeface="Montserrat"/>
              </a:endParaRPr>
            </a:p>
          </p:txBody>
        </p:sp>
        <p:sp>
          <p:nvSpPr>
            <p:cNvPr id="181" name="Google Shape;181;p27"/>
            <p:cNvSpPr txBox="1"/>
            <p:nvPr/>
          </p:nvSpPr>
          <p:spPr>
            <a:xfrm>
              <a:off x="3668703" y="3140765"/>
              <a:ext cx="342300" cy="2310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1500" u="none" cap="none" strike="noStrike">
                  <a:solidFill>
                    <a:srgbClr val="FFCDE3"/>
                  </a:solidFill>
                  <a:latin typeface="Montserrat"/>
                  <a:ea typeface="Montserrat"/>
                  <a:cs typeface="Montserrat"/>
                  <a:sym typeface="Montserrat"/>
                </a:rPr>
                <a:t>0</a:t>
              </a:r>
              <a:r>
                <a:rPr lang="en" sz="1500">
                  <a:solidFill>
                    <a:srgbClr val="FFCDE3"/>
                  </a:solidFill>
                  <a:latin typeface="Montserrat"/>
                  <a:ea typeface="Montserrat"/>
                  <a:cs typeface="Montserrat"/>
                  <a:sym typeface="Montserrat"/>
                </a:rPr>
                <a:t>5</a:t>
              </a:r>
              <a:endParaRPr sz="1500">
                <a:latin typeface="Montserrat"/>
                <a:ea typeface="Montserrat"/>
                <a:cs typeface="Montserrat"/>
                <a:sym typeface="Montserrat"/>
              </a:endParaRPr>
            </a:p>
          </p:txBody>
        </p:sp>
        <p:sp>
          <p:nvSpPr>
            <p:cNvPr id="182" name="Google Shape;182;p27"/>
            <p:cNvSpPr txBox="1"/>
            <p:nvPr/>
          </p:nvSpPr>
          <p:spPr>
            <a:xfrm>
              <a:off x="3668703" y="4323615"/>
              <a:ext cx="342300" cy="2310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1500" u="none" cap="none" strike="noStrike">
                  <a:solidFill>
                    <a:srgbClr val="FFCDE3"/>
                  </a:solidFill>
                  <a:latin typeface="Montserrat"/>
                  <a:ea typeface="Montserrat"/>
                  <a:cs typeface="Montserrat"/>
                  <a:sym typeface="Montserrat"/>
                </a:rPr>
                <a:t>0</a:t>
              </a:r>
              <a:r>
                <a:rPr lang="en" sz="1500">
                  <a:solidFill>
                    <a:srgbClr val="FFCDE3"/>
                  </a:solidFill>
                  <a:latin typeface="Montserrat"/>
                  <a:ea typeface="Montserrat"/>
                  <a:cs typeface="Montserrat"/>
                  <a:sym typeface="Montserrat"/>
                </a:rPr>
                <a:t>7</a:t>
              </a:r>
              <a:endParaRPr sz="1500">
                <a:latin typeface="Montserrat"/>
                <a:ea typeface="Montserrat"/>
                <a:cs typeface="Montserrat"/>
                <a:sym typeface="Montserrat"/>
              </a:endParaRPr>
            </a:p>
          </p:txBody>
        </p:sp>
        <p:sp>
          <p:nvSpPr>
            <p:cNvPr id="183" name="Google Shape;183;p27"/>
            <p:cNvSpPr txBox="1"/>
            <p:nvPr/>
          </p:nvSpPr>
          <p:spPr>
            <a:xfrm>
              <a:off x="3668703" y="3704115"/>
              <a:ext cx="342300" cy="2310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1500" u="none" cap="none" strike="noStrike">
                  <a:solidFill>
                    <a:srgbClr val="FFCDE3"/>
                  </a:solidFill>
                  <a:latin typeface="Montserrat"/>
                  <a:ea typeface="Montserrat"/>
                  <a:cs typeface="Montserrat"/>
                  <a:sym typeface="Montserrat"/>
                </a:rPr>
                <a:t>0</a:t>
              </a:r>
              <a:r>
                <a:rPr lang="en" sz="1500">
                  <a:solidFill>
                    <a:srgbClr val="FFCDE3"/>
                  </a:solidFill>
                  <a:latin typeface="Montserrat"/>
                  <a:ea typeface="Montserrat"/>
                  <a:cs typeface="Montserrat"/>
                  <a:sym typeface="Montserrat"/>
                </a:rPr>
                <a:t>6</a:t>
              </a:r>
              <a:endParaRPr sz="1500">
                <a:latin typeface="Montserrat"/>
                <a:ea typeface="Montserrat"/>
                <a:cs typeface="Montserrat"/>
                <a:sym typeface="Montserrat"/>
              </a:endParaRPr>
            </a:p>
          </p:txBody>
        </p:sp>
      </p:grpSp>
      <p:cxnSp>
        <p:nvCxnSpPr>
          <p:cNvPr id="184" name="Google Shape;184;p27"/>
          <p:cNvCxnSpPr/>
          <p:nvPr/>
        </p:nvCxnSpPr>
        <p:spPr>
          <a:xfrm>
            <a:off x="438389" y="2456036"/>
            <a:ext cx="1705800" cy="0"/>
          </a:xfrm>
          <a:prstGeom prst="straightConnector1">
            <a:avLst/>
          </a:prstGeom>
          <a:noFill/>
          <a:ln cap="rnd" cmpd="sng" w="47625">
            <a:solidFill>
              <a:srgbClr val="343434"/>
            </a:solidFill>
            <a:prstDash val="dot"/>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21"/>
        </a:solidFill>
      </p:bgPr>
    </p:bg>
    <p:spTree>
      <p:nvGrpSpPr>
        <p:cNvPr id="188" name="Shape 188"/>
        <p:cNvGrpSpPr/>
        <p:nvPr/>
      </p:nvGrpSpPr>
      <p:grpSpPr>
        <a:xfrm>
          <a:off x="0" y="0"/>
          <a:ext cx="0" cy="0"/>
          <a:chOff x="0" y="0"/>
          <a:chExt cx="0" cy="0"/>
        </a:xfrm>
      </p:grpSpPr>
      <p:grpSp>
        <p:nvGrpSpPr>
          <p:cNvPr id="189" name="Google Shape;189;p28"/>
          <p:cNvGrpSpPr/>
          <p:nvPr/>
        </p:nvGrpSpPr>
        <p:grpSpPr>
          <a:xfrm>
            <a:off x="438401" y="1739150"/>
            <a:ext cx="2714787" cy="1252800"/>
            <a:chOff x="-580808" y="-651787"/>
            <a:chExt cx="6792062" cy="3340800"/>
          </a:xfrm>
        </p:grpSpPr>
        <p:sp>
          <p:nvSpPr>
            <p:cNvPr id="190" name="Google Shape;190;p28"/>
            <p:cNvSpPr txBox="1"/>
            <p:nvPr/>
          </p:nvSpPr>
          <p:spPr>
            <a:xfrm>
              <a:off x="-580746" y="-651787"/>
              <a:ext cx="6792000" cy="164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4000">
                  <a:solidFill>
                    <a:srgbClr val="FFB8CA"/>
                  </a:solidFill>
                  <a:latin typeface="Montserrat"/>
                  <a:ea typeface="Montserrat"/>
                  <a:cs typeface="Montserrat"/>
                  <a:sym typeface="Montserrat"/>
                </a:rPr>
                <a:t>PROBLEM</a:t>
              </a:r>
              <a:endParaRPr sz="1100">
                <a:solidFill>
                  <a:srgbClr val="FFB8CA"/>
                </a:solidFill>
                <a:latin typeface="Montserrat"/>
                <a:ea typeface="Montserrat"/>
                <a:cs typeface="Montserrat"/>
                <a:sym typeface="Montserrat"/>
              </a:endParaRPr>
            </a:p>
          </p:txBody>
        </p:sp>
        <p:sp>
          <p:nvSpPr>
            <p:cNvPr id="191" name="Google Shape;191;p28"/>
            <p:cNvSpPr txBox="1"/>
            <p:nvPr/>
          </p:nvSpPr>
          <p:spPr>
            <a:xfrm>
              <a:off x="-580808" y="1365413"/>
              <a:ext cx="6792000" cy="13236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SzPts val="1100"/>
                <a:buNone/>
              </a:pPr>
              <a:r>
                <a:rPr lang="en" sz="1500">
                  <a:solidFill>
                    <a:srgbClr val="FFFFFF"/>
                  </a:solidFill>
                  <a:latin typeface="Montserrat"/>
                  <a:ea typeface="Montserrat"/>
                  <a:cs typeface="Montserrat"/>
                  <a:sym typeface="Montserrat"/>
                </a:rPr>
                <a:t>Incorrect yoga poses lead to injuries and hinder progress</a:t>
              </a:r>
              <a:endParaRPr sz="1500">
                <a:latin typeface="Montserrat"/>
                <a:ea typeface="Montserrat"/>
                <a:cs typeface="Montserrat"/>
                <a:sym typeface="Montserrat"/>
              </a:endParaRPr>
            </a:p>
          </p:txBody>
        </p:sp>
      </p:grpSp>
      <p:sp>
        <p:nvSpPr>
          <p:cNvPr id="192" name="Google Shape;192;p28"/>
          <p:cNvSpPr txBox="1"/>
          <p:nvPr/>
        </p:nvSpPr>
        <p:spPr>
          <a:xfrm>
            <a:off x="4146151" y="601024"/>
            <a:ext cx="4757700" cy="99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1200"/>
              </a:spcAft>
              <a:buClr>
                <a:schemeClr val="dk1"/>
              </a:buClr>
              <a:buSzPts val="1100"/>
              <a:buFont typeface="Arial"/>
              <a:buNone/>
            </a:pPr>
            <a:r>
              <a:rPr lang="en" sz="3000">
                <a:solidFill>
                  <a:srgbClr val="FFCDE3"/>
                </a:solidFill>
                <a:latin typeface="Montserrat Light"/>
                <a:ea typeface="Montserrat Light"/>
                <a:cs typeface="Montserrat Light"/>
                <a:sym typeface="Montserrat Light"/>
              </a:rPr>
              <a:t>Lack of real-time guidance</a:t>
            </a:r>
            <a:endParaRPr sz="3000">
              <a:solidFill>
                <a:srgbClr val="FFCDE3"/>
              </a:solidFill>
              <a:latin typeface="Montserrat Light"/>
              <a:ea typeface="Montserrat Light"/>
              <a:cs typeface="Montserrat Light"/>
              <a:sym typeface="Montserrat Light"/>
            </a:endParaRPr>
          </a:p>
        </p:txBody>
      </p:sp>
      <p:sp>
        <p:nvSpPr>
          <p:cNvPr id="193" name="Google Shape;193;p28"/>
          <p:cNvSpPr txBox="1"/>
          <p:nvPr/>
        </p:nvSpPr>
        <p:spPr>
          <a:xfrm>
            <a:off x="4182900" y="1854988"/>
            <a:ext cx="4684200" cy="1154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100"/>
              <a:buFont typeface="Arial"/>
              <a:buNone/>
            </a:pPr>
            <a:r>
              <a:rPr lang="en" sz="3000">
                <a:solidFill>
                  <a:srgbClr val="FFCDE3"/>
                </a:solidFill>
                <a:latin typeface="Montserrat Light"/>
                <a:ea typeface="Montserrat Light"/>
                <a:cs typeface="Montserrat Light"/>
                <a:sym typeface="Montserrat Light"/>
              </a:rPr>
              <a:t>Limited access to expert instructors</a:t>
            </a:r>
            <a:endParaRPr sz="3000">
              <a:solidFill>
                <a:srgbClr val="FFCDE3"/>
              </a:solidFill>
              <a:latin typeface="Montserrat Light"/>
              <a:ea typeface="Montserrat Light"/>
              <a:cs typeface="Montserrat Light"/>
              <a:sym typeface="Montserrat Light"/>
            </a:endParaRPr>
          </a:p>
          <a:p>
            <a:pPr indent="0" lvl="0" marL="0" marR="0" rtl="0" algn="l">
              <a:lnSpc>
                <a:spcPct val="120000"/>
              </a:lnSpc>
              <a:spcBef>
                <a:spcPts val="0"/>
              </a:spcBef>
              <a:spcAft>
                <a:spcPts val="0"/>
              </a:spcAft>
              <a:buNone/>
            </a:pPr>
            <a:r>
              <a:t/>
            </a:r>
            <a:endParaRPr sz="1500">
              <a:solidFill>
                <a:srgbClr val="FFCDE3"/>
              </a:solidFill>
              <a:latin typeface="Montserrat"/>
              <a:ea typeface="Montserrat"/>
              <a:cs typeface="Montserrat"/>
              <a:sym typeface="Montserrat"/>
            </a:endParaRPr>
          </a:p>
        </p:txBody>
      </p:sp>
      <p:sp>
        <p:nvSpPr>
          <p:cNvPr id="194" name="Google Shape;194;p28"/>
          <p:cNvSpPr txBox="1"/>
          <p:nvPr/>
        </p:nvSpPr>
        <p:spPr>
          <a:xfrm>
            <a:off x="4146150" y="3150150"/>
            <a:ext cx="4578000" cy="1523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1200"/>
              </a:spcAft>
              <a:buClr>
                <a:schemeClr val="dk1"/>
              </a:buClr>
              <a:buSzPts val="1100"/>
              <a:buFont typeface="Arial"/>
              <a:buNone/>
            </a:pPr>
            <a:r>
              <a:rPr lang="en" sz="3000">
                <a:solidFill>
                  <a:srgbClr val="FFCDE3"/>
                </a:solidFill>
                <a:latin typeface="Montserrat Light"/>
                <a:ea typeface="Montserrat Light"/>
                <a:cs typeface="Montserrat Light"/>
                <a:sym typeface="Montserrat Light"/>
              </a:rPr>
              <a:t>Hampered workout effectivity and safety concerns</a:t>
            </a:r>
            <a:endParaRPr sz="3000">
              <a:solidFill>
                <a:srgbClr val="FFCDE3"/>
              </a:solidFill>
              <a:latin typeface="Montserrat Light"/>
              <a:ea typeface="Montserrat Light"/>
              <a:cs typeface="Montserrat Light"/>
              <a:sym typeface="Montserrat Light"/>
            </a:endParaRPr>
          </a:p>
        </p:txBody>
      </p:sp>
      <p:sp>
        <p:nvSpPr>
          <p:cNvPr id="195" name="Google Shape;195;p28"/>
          <p:cNvSpPr txBox="1"/>
          <p:nvPr/>
        </p:nvSpPr>
        <p:spPr>
          <a:xfrm>
            <a:off x="3668698" y="981875"/>
            <a:ext cx="571500" cy="2310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1500" u="none" cap="none" strike="noStrike">
                <a:solidFill>
                  <a:srgbClr val="FFCDE3"/>
                </a:solidFill>
                <a:latin typeface="Montserrat"/>
                <a:ea typeface="Montserrat"/>
                <a:cs typeface="Montserrat"/>
                <a:sym typeface="Montserrat"/>
              </a:rPr>
              <a:t>01</a:t>
            </a:r>
            <a:endParaRPr sz="1500">
              <a:latin typeface="Montserrat"/>
              <a:ea typeface="Montserrat"/>
              <a:cs typeface="Montserrat"/>
              <a:sym typeface="Montserrat"/>
            </a:endParaRPr>
          </a:p>
        </p:txBody>
      </p:sp>
      <p:sp>
        <p:nvSpPr>
          <p:cNvPr id="196" name="Google Shape;196;p28"/>
          <p:cNvSpPr txBox="1"/>
          <p:nvPr/>
        </p:nvSpPr>
        <p:spPr>
          <a:xfrm>
            <a:off x="3668703" y="2250052"/>
            <a:ext cx="342300" cy="2310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1500" u="none" cap="none" strike="noStrike">
                <a:solidFill>
                  <a:srgbClr val="FFCDE3"/>
                </a:solidFill>
                <a:latin typeface="Montserrat"/>
                <a:ea typeface="Montserrat"/>
                <a:cs typeface="Montserrat"/>
                <a:sym typeface="Montserrat"/>
              </a:rPr>
              <a:t>02</a:t>
            </a:r>
            <a:endParaRPr sz="1500">
              <a:latin typeface="Montserrat"/>
              <a:ea typeface="Montserrat"/>
              <a:cs typeface="Montserrat"/>
              <a:sym typeface="Montserrat"/>
            </a:endParaRPr>
          </a:p>
        </p:txBody>
      </p:sp>
      <p:sp>
        <p:nvSpPr>
          <p:cNvPr id="197" name="Google Shape;197;p28"/>
          <p:cNvSpPr txBox="1"/>
          <p:nvPr/>
        </p:nvSpPr>
        <p:spPr>
          <a:xfrm>
            <a:off x="3668703" y="3633565"/>
            <a:ext cx="342300" cy="2310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1500" u="none" cap="none" strike="noStrike">
                <a:solidFill>
                  <a:srgbClr val="FFCDE3"/>
                </a:solidFill>
                <a:latin typeface="Montserrat"/>
                <a:ea typeface="Montserrat"/>
                <a:cs typeface="Montserrat"/>
                <a:sym typeface="Montserrat"/>
              </a:rPr>
              <a:t>03</a:t>
            </a:r>
            <a:endParaRPr sz="1500">
              <a:latin typeface="Montserrat"/>
              <a:ea typeface="Montserrat"/>
              <a:cs typeface="Montserrat"/>
              <a:sym typeface="Montserrat"/>
            </a:endParaRPr>
          </a:p>
        </p:txBody>
      </p:sp>
      <p:sp>
        <p:nvSpPr>
          <p:cNvPr id="198" name="Google Shape;198;p28"/>
          <p:cNvSpPr txBox="1"/>
          <p:nvPr>
            <p:ph idx="12" type="sldNum"/>
          </p:nvPr>
        </p:nvSpPr>
        <p:spPr>
          <a:xfrm>
            <a:off x="7919675" y="478412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r>
              <a:rPr lang="en" sz="2000">
                <a:solidFill>
                  <a:srgbClr val="FFCDE3"/>
                </a:solidFill>
              </a:rPr>
              <a:t>3</a:t>
            </a:r>
            <a:endParaRPr sz="2000">
              <a:solidFill>
                <a:srgbClr val="FFCDE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21"/>
        </a:solidFill>
      </p:bgPr>
    </p:bg>
    <p:spTree>
      <p:nvGrpSpPr>
        <p:cNvPr id="202" name="Shape 202"/>
        <p:cNvGrpSpPr/>
        <p:nvPr/>
      </p:nvGrpSpPr>
      <p:grpSpPr>
        <a:xfrm>
          <a:off x="0" y="0"/>
          <a:ext cx="0" cy="0"/>
          <a:chOff x="0" y="0"/>
          <a:chExt cx="0" cy="0"/>
        </a:xfrm>
      </p:grpSpPr>
      <p:grpSp>
        <p:nvGrpSpPr>
          <p:cNvPr id="203" name="Google Shape;203;p29"/>
          <p:cNvGrpSpPr/>
          <p:nvPr/>
        </p:nvGrpSpPr>
        <p:grpSpPr>
          <a:xfrm>
            <a:off x="391325" y="2972575"/>
            <a:ext cx="2594700" cy="1357512"/>
            <a:chOff x="-329899" y="-703613"/>
            <a:chExt cx="6919200" cy="3620031"/>
          </a:xfrm>
        </p:grpSpPr>
        <p:sp>
          <p:nvSpPr>
            <p:cNvPr id="204" name="Google Shape;204;p29"/>
            <p:cNvSpPr txBox="1"/>
            <p:nvPr/>
          </p:nvSpPr>
          <p:spPr>
            <a:xfrm>
              <a:off x="-329899" y="-703613"/>
              <a:ext cx="6919200" cy="26475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1200"/>
                </a:spcAft>
                <a:buClr>
                  <a:schemeClr val="dk1"/>
                </a:buClr>
                <a:buSzPts val="1100"/>
                <a:buFont typeface="Arial"/>
                <a:buNone/>
              </a:pPr>
              <a:r>
                <a:rPr lang="en" sz="3000">
                  <a:solidFill>
                    <a:srgbClr val="FFB8CA"/>
                  </a:solidFill>
                  <a:latin typeface="Montserrat"/>
                  <a:ea typeface="Montserrat"/>
                  <a:cs typeface="Montserrat"/>
                  <a:sym typeface="Montserrat"/>
                </a:rPr>
                <a:t>Immediate feedback</a:t>
              </a:r>
              <a:endParaRPr sz="3000">
                <a:solidFill>
                  <a:srgbClr val="FFB8CA"/>
                </a:solidFill>
                <a:latin typeface="Montserrat"/>
                <a:ea typeface="Montserrat"/>
                <a:cs typeface="Montserrat"/>
                <a:sym typeface="Montserrat"/>
              </a:endParaRPr>
            </a:p>
          </p:txBody>
        </p:sp>
        <p:sp>
          <p:nvSpPr>
            <p:cNvPr id="205" name="Google Shape;205;p29"/>
            <p:cNvSpPr txBox="1"/>
            <p:nvPr/>
          </p:nvSpPr>
          <p:spPr>
            <a:xfrm>
              <a:off x="0" y="1684918"/>
              <a:ext cx="5460900" cy="1231500"/>
            </a:xfrm>
            <a:prstGeom prst="rect">
              <a:avLst/>
            </a:prstGeom>
            <a:noFill/>
            <a:ln>
              <a:noFill/>
            </a:ln>
          </p:spPr>
          <p:txBody>
            <a:bodyPr anchorCtr="0" anchor="t" bIns="0" lIns="0" spcFirstLastPara="1" rIns="0" wrap="square" tIns="0">
              <a:spAutoFit/>
            </a:bodyPr>
            <a:lstStyle/>
            <a:p>
              <a:pPr indent="0" lvl="0" marL="0" marR="0" rtl="0" algn="ctr">
                <a:lnSpc>
                  <a:spcPct val="139954"/>
                </a:lnSpc>
                <a:spcBef>
                  <a:spcPts val="0"/>
                </a:spcBef>
                <a:spcAft>
                  <a:spcPts val="0"/>
                </a:spcAft>
                <a:buNone/>
              </a:pPr>
              <a:r>
                <a:t/>
              </a:r>
              <a:endParaRPr sz="3000">
                <a:solidFill>
                  <a:srgbClr val="FFB8CA"/>
                </a:solidFill>
                <a:latin typeface="Montserrat"/>
                <a:ea typeface="Montserrat"/>
                <a:cs typeface="Montserrat"/>
                <a:sym typeface="Montserrat"/>
              </a:endParaRPr>
            </a:p>
          </p:txBody>
        </p:sp>
      </p:grpSp>
      <p:grpSp>
        <p:nvGrpSpPr>
          <p:cNvPr id="206" name="Google Shape;206;p29"/>
          <p:cNvGrpSpPr/>
          <p:nvPr/>
        </p:nvGrpSpPr>
        <p:grpSpPr>
          <a:xfrm>
            <a:off x="514982" y="594875"/>
            <a:ext cx="8427999" cy="1097551"/>
            <a:chOff x="-888298" y="-279053"/>
            <a:chExt cx="23359200" cy="2926803"/>
          </a:xfrm>
        </p:grpSpPr>
        <p:sp>
          <p:nvSpPr>
            <p:cNvPr id="207" name="Google Shape;207;p29"/>
            <p:cNvSpPr txBox="1"/>
            <p:nvPr/>
          </p:nvSpPr>
          <p:spPr>
            <a:xfrm>
              <a:off x="-888180" y="-279053"/>
              <a:ext cx="14851500" cy="164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4000">
                  <a:solidFill>
                    <a:srgbClr val="FFCDE3"/>
                  </a:solidFill>
                  <a:latin typeface="Montserrat"/>
                  <a:ea typeface="Montserrat"/>
                  <a:cs typeface="Montserrat"/>
                  <a:sym typeface="Montserrat"/>
                </a:rPr>
                <a:t>SOLUTION</a:t>
              </a:r>
              <a:endParaRPr sz="4000">
                <a:solidFill>
                  <a:srgbClr val="FFCDE3"/>
                </a:solidFill>
                <a:latin typeface="Montserrat"/>
                <a:ea typeface="Montserrat"/>
                <a:cs typeface="Montserrat"/>
                <a:sym typeface="Montserrat"/>
              </a:endParaRPr>
            </a:p>
          </p:txBody>
        </p:sp>
        <p:sp>
          <p:nvSpPr>
            <p:cNvPr id="208" name="Google Shape;208;p29"/>
            <p:cNvSpPr txBox="1"/>
            <p:nvPr/>
          </p:nvSpPr>
          <p:spPr>
            <a:xfrm>
              <a:off x="-888298" y="1949950"/>
              <a:ext cx="23359200" cy="697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1200"/>
                </a:spcAft>
                <a:buClr>
                  <a:schemeClr val="dk1"/>
                </a:buClr>
                <a:buSzPts val="1100"/>
                <a:buFont typeface="Arial"/>
                <a:buNone/>
              </a:pPr>
              <a:r>
                <a:rPr lang="en" sz="1700">
                  <a:solidFill>
                    <a:schemeClr val="lt1"/>
                  </a:solidFill>
                  <a:latin typeface="Montserrat Light"/>
                  <a:ea typeface="Montserrat Light"/>
                  <a:cs typeface="Montserrat Light"/>
                  <a:sym typeface="Montserrat Light"/>
                </a:rPr>
                <a:t>An AI-powered web platform that captures, detects and assesses yoga poses</a:t>
              </a:r>
              <a:endParaRPr sz="1700">
                <a:solidFill>
                  <a:schemeClr val="lt1"/>
                </a:solidFill>
                <a:latin typeface="Montserrat Light"/>
                <a:ea typeface="Montserrat Light"/>
                <a:cs typeface="Montserrat Light"/>
                <a:sym typeface="Montserrat Light"/>
              </a:endParaRPr>
            </a:p>
          </p:txBody>
        </p:sp>
      </p:grpSp>
      <p:grpSp>
        <p:nvGrpSpPr>
          <p:cNvPr id="209" name="Google Shape;209;p29"/>
          <p:cNvGrpSpPr/>
          <p:nvPr/>
        </p:nvGrpSpPr>
        <p:grpSpPr>
          <a:xfrm>
            <a:off x="3258063" y="2840850"/>
            <a:ext cx="2258688" cy="1523813"/>
            <a:chOff x="0" y="-1054880"/>
            <a:chExt cx="6023168" cy="4063500"/>
          </a:xfrm>
        </p:grpSpPr>
        <p:sp>
          <p:nvSpPr>
            <p:cNvPr id="210" name="Google Shape;210;p29"/>
            <p:cNvSpPr txBox="1"/>
            <p:nvPr/>
          </p:nvSpPr>
          <p:spPr>
            <a:xfrm>
              <a:off x="143168" y="-1054880"/>
              <a:ext cx="5880000" cy="40635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1200"/>
                </a:spcAft>
                <a:buClr>
                  <a:schemeClr val="dk1"/>
                </a:buClr>
                <a:buSzPts val="1100"/>
                <a:buFont typeface="Arial"/>
                <a:buNone/>
              </a:pPr>
              <a:r>
                <a:rPr lang="en" sz="3000">
                  <a:solidFill>
                    <a:srgbClr val="FFB8CA"/>
                  </a:solidFill>
                  <a:latin typeface="Montserrat"/>
                  <a:ea typeface="Montserrat"/>
                  <a:cs typeface="Montserrat"/>
                  <a:sym typeface="Montserrat"/>
                </a:rPr>
                <a:t>User friendly integration</a:t>
              </a:r>
              <a:endParaRPr sz="3000">
                <a:solidFill>
                  <a:srgbClr val="FFB8CA"/>
                </a:solidFill>
                <a:latin typeface="Montserrat"/>
                <a:ea typeface="Montserrat"/>
                <a:cs typeface="Montserrat"/>
                <a:sym typeface="Montserrat"/>
              </a:endParaRPr>
            </a:p>
          </p:txBody>
        </p:sp>
        <p:sp>
          <p:nvSpPr>
            <p:cNvPr id="211" name="Google Shape;211;p29"/>
            <p:cNvSpPr txBox="1"/>
            <p:nvPr/>
          </p:nvSpPr>
          <p:spPr>
            <a:xfrm>
              <a:off x="0" y="1684918"/>
              <a:ext cx="5460900" cy="1231500"/>
            </a:xfrm>
            <a:prstGeom prst="rect">
              <a:avLst/>
            </a:prstGeom>
            <a:noFill/>
            <a:ln>
              <a:noFill/>
            </a:ln>
          </p:spPr>
          <p:txBody>
            <a:bodyPr anchorCtr="0" anchor="t" bIns="0" lIns="0" spcFirstLastPara="1" rIns="0" wrap="square" tIns="0">
              <a:spAutoFit/>
            </a:bodyPr>
            <a:lstStyle/>
            <a:p>
              <a:pPr indent="0" lvl="0" marL="0" marR="0" rtl="0" algn="ctr">
                <a:lnSpc>
                  <a:spcPct val="139954"/>
                </a:lnSpc>
                <a:spcBef>
                  <a:spcPts val="0"/>
                </a:spcBef>
                <a:spcAft>
                  <a:spcPts val="0"/>
                </a:spcAft>
                <a:buNone/>
              </a:pPr>
              <a:r>
                <a:t/>
              </a:r>
              <a:endParaRPr sz="3000">
                <a:solidFill>
                  <a:srgbClr val="FFB8CA"/>
                </a:solidFill>
                <a:latin typeface="Montserrat"/>
                <a:ea typeface="Montserrat"/>
                <a:cs typeface="Montserrat"/>
                <a:sym typeface="Montserrat"/>
              </a:endParaRPr>
            </a:p>
          </p:txBody>
        </p:sp>
      </p:grpSp>
      <p:grpSp>
        <p:nvGrpSpPr>
          <p:cNvPr id="212" name="Google Shape;212;p29"/>
          <p:cNvGrpSpPr/>
          <p:nvPr/>
        </p:nvGrpSpPr>
        <p:grpSpPr>
          <a:xfrm>
            <a:off x="5954300" y="2875450"/>
            <a:ext cx="2594700" cy="1454637"/>
            <a:chOff x="-278420" y="-962613"/>
            <a:chExt cx="6919200" cy="3879031"/>
          </a:xfrm>
        </p:grpSpPr>
        <p:sp>
          <p:nvSpPr>
            <p:cNvPr id="213" name="Google Shape;213;p29"/>
            <p:cNvSpPr txBox="1"/>
            <p:nvPr/>
          </p:nvSpPr>
          <p:spPr>
            <a:xfrm>
              <a:off x="-278420" y="-962613"/>
              <a:ext cx="6919200" cy="26475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1200"/>
                </a:spcAft>
                <a:buClr>
                  <a:schemeClr val="dk1"/>
                </a:buClr>
                <a:buSzPts val="1100"/>
                <a:buFont typeface="Arial"/>
                <a:buNone/>
              </a:pPr>
              <a:r>
                <a:rPr lang="en" sz="3000">
                  <a:solidFill>
                    <a:srgbClr val="FFB8CA"/>
                  </a:solidFill>
                  <a:latin typeface="Montserrat"/>
                  <a:ea typeface="Montserrat"/>
                  <a:cs typeface="Montserrat"/>
                  <a:sym typeface="Montserrat"/>
                </a:rPr>
                <a:t>Personalized guidance</a:t>
              </a:r>
              <a:endParaRPr sz="3000">
                <a:solidFill>
                  <a:srgbClr val="FFB8CA"/>
                </a:solidFill>
                <a:latin typeface="Montserrat"/>
                <a:ea typeface="Montserrat"/>
                <a:cs typeface="Montserrat"/>
                <a:sym typeface="Montserrat"/>
              </a:endParaRPr>
            </a:p>
          </p:txBody>
        </p:sp>
        <p:sp>
          <p:nvSpPr>
            <p:cNvPr id="214" name="Google Shape;214;p29"/>
            <p:cNvSpPr txBox="1"/>
            <p:nvPr/>
          </p:nvSpPr>
          <p:spPr>
            <a:xfrm>
              <a:off x="0" y="1684918"/>
              <a:ext cx="5460900" cy="1231500"/>
            </a:xfrm>
            <a:prstGeom prst="rect">
              <a:avLst/>
            </a:prstGeom>
            <a:noFill/>
            <a:ln>
              <a:noFill/>
            </a:ln>
          </p:spPr>
          <p:txBody>
            <a:bodyPr anchorCtr="0" anchor="t" bIns="0" lIns="0" spcFirstLastPara="1" rIns="0" wrap="square" tIns="0">
              <a:spAutoFit/>
            </a:bodyPr>
            <a:lstStyle/>
            <a:p>
              <a:pPr indent="0" lvl="0" marL="0" marR="0" rtl="0" algn="ctr">
                <a:lnSpc>
                  <a:spcPct val="139954"/>
                </a:lnSpc>
                <a:spcBef>
                  <a:spcPts val="0"/>
                </a:spcBef>
                <a:spcAft>
                  <a:spcPts val="0"/>
                </a:spcAft>
                <a:buNone/>
              </a:pPr>
              <a:r>
                <a:t/>
              </a:r>
              <a:endParaRPr sz="3000">
                <a:solidFill>
                  <a:srgbClr val="FFB8CA"/>
                </a:solidFill>
                <a:latin typeface="Montserrat"/>
                <a:ea typeface="Montserrat"/>
                <a:cs typeface="Montserrat"/>
                <a:sym typeface="Montserrat"/>
              </a:endParaRPr>
            </a:p>
          </p:txBody>
        </p:sp>
      </p:grpSp>
      <p:sp>
        <p:nvSpPr>
          <p:cNvPr id="215" name="Google Shape;215;p29"/>
          <p:cNvSpPr txBox="1"/>
          <p:nvPr/>
        </p:nvSpPr>
        <p:spPr>
          <a:xfrm>
            <a:off x="436450" y="2178600"/>
            <a:ext cx="342300" cy="3078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2000" u="none" cap="none" strike="noStrike">
                <a:solidFill>
                  <a:srgbClr val="FFB8CA"/>
                </a:solidFill>
                <a:latin typeface="Montserrat"/>
                <a:ea typeface="Montserrat"/>
                <a:cs typeface="Montserrat"/>
                <a:sym typeface="Montserrat"/>
              </a:rPr>
              <a:t>01</a:t>
            </a:r>
            <a:endParaRPr sz="2000">
              <a:solidFill>
                <a:srgbClr val="FFB8CA"/>
              </a:solidFill>
              <a:latin typeface="Montserrat"/>
              <a:ea typeface="Montserrat"/>
              <a:cs typeface="Montserrat"/>
              <a:sym typeface="Montserrat"/>
            </a:endParaRPr>
          </a:p>
        </p:txBody>
      </p:sp>
      <p:sp>
        <p:nvSpPr>
          <p:cNvPr id="216" name="Google Shape;216;p29"/>
          <p:cNvSpPr txBox="1"/>
          <p:nvPr/>
        </p:nvSpPr>
        <p:spPr>
          <a:xfrm>
            <a:off x="3195370" y="2178612"/>
            <a:ext cx="342300" cy="3078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2000" u="none" cap="none" strike="noStrike">
                <a:solidFill>
                  <a:srgbClr val="FFB8CA"/>
                </a:solidFill>
                <a:latin typeface="Montserrat"/>
                <a:ea typeface="Montserrat"/>
                <a:cs typeface="Montserrat"/>
                <a:sym typeface="Montserrat"/>
              </a:rPr>
              <a:t>02</a:t>
            </a:r>
            <a:endParaRPr sz="2000">
              <a:solidFill>
                <a:srgbClr val="FFB8CA"/>
              </a:solidFill>
              <a:latin typeface="Montserrat"/>
              <a:ea typeface="Montserrat"/>
              <a:cs typeface="Montserrat"/>
              <a:sym typeface="Montserrat"/>
            </a:endParaRPr>
          </a:p>
        </p:txBody>
      </p:sp>
      <p:sp>
        <p:nvSpPr>
          <p:cNvPr id="217" name="Google Shape;217;p29"/>
          <p:cNvSpPr txBox="1"/>
          <p:nvPr/>
        </p:nvSpPr>
        <p:spPr>
          <a:xfrm>
            <a:off x="5954289" y="2178612"/>
            <a:ext cx="342300" cy="3078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None/>
            </a:pPr>
            <a:r>
              <a:rPr i="0" lang="en" sz="2000" u="none" cap="none" strike="noStrike">
                <a:solidFill>
                  <a:srgbClr val="FFB8CA"/>
                </a:solidFill>
                <a:latin typeface="Montserrat"/>
                <a:ea typeface="Montserrat"/>
                <a:cs typeface="Montserrat"/>
                <a:sym typeface="Montserrat"/>
              </a:rPr>
              <a:t>03</a:t>
            </a:r>
            <a:endParaRPr sz="2000">
              <a:solidFill>
                <a:srgbClr val="FFB8CA"/>
              </a:solidFill>
              <a:latin typeface="Montserrat"/>
              <a:ea typeface="Montserrat"/>
              <a:cs typeface="Montserrat"/>
              <a:sym typeface="Montserrat"/>
            </a:endParaRPr>
          </a:p>
        </p:txBody>
      </p:sp>
      <p:cxnSp>
        <p:nvCxnSpPr>
          <p:cNvPr id="218" name="Google Shape;218;p29"/>
          <p:cNvCxnSpPr/>
          <p:nvPr/>
        </p:nvCxnSpPr>
        <p:spPr>
          <a:xfrm>
            <a:off x="835764" y="2332511"/>
            <a:ext cx="1705800" cy="0"/>
          </a:xfrm>
          <a:prstGeom prst="straightConnector1">
            <a:avLst/>
          </a:prstGeom>
          <a:noFill/>
          <a:ln cap="rnd" cmpd="sng" w="47625">
            <a:solidFill>
              <a:srgbClr val="343434"/>
            </a:solidFill>
            <a:prstDash val="dot"/>
            <a:round/>
            <a:headEnd len="sm" w="sm" type="none"/>
            <a:tailEnd len="sm" w="sm" type="none"/>
          </a:ln>
        </p:spPr>
      </p:cxnSp>
      <p:cxnSp>
        <p:nvCxnSpPr>
          <p:cNvPr id="219" name="Google Shape;219;p29"/>
          <p:cNvCxnSpPr/>
          <p:nvPr/>
        </p:nvCxnSpPr>
        <p:spPr>
          <a:xfrm>
            <a:off x="3600033" y="2332505"/>
            <a:ext cx="1705800" cy="0"/>
          </a:xfrm>
          <a:prstGeom prst="straightConnector1">
            <a:avLst/>
          </a:prstGeom>
          <a:noFill/>
          <a:ln cap="rnd" cmpd="sng" w="47625">
            <a:solidFill>
              <a:srgbClr val="343434"/>
            </a:solidFill>
            <a:prstDash val="dot"/>
            <a:round/>
            <a:headEnd len="sm" w="sm" type="none"/>
            <a:tailEnd len="sm" w="sm" type="none"/>
          </a:ln>
        </p:spPr>
      </p:cxnSp>
      <p:cxnSp>
        <p:nvCxnSpPr>
          <p:cNvPr id="220" name="Google Shape;220;p29"/>
          <p:cNvCxnSpPr/>
          <p:nvPr/>
        </p:nvCxnSpPr>
        <p:spPr>
          <a:xfrm>
            <a:off x="6364265" y="2332505"/>
            <a:ext cx="1705800" cy="0"/>
          </a:xfrm>
          <a:prstGeom prst="straightConnector1">
            <a:avLst/>
          </a:prstGeom>
          <a:noFill/>
          <a:ln cap="rnd" cmpd="sng" w="47625">
            <a:solidFill>
              <a:srgbClr val="343434"/>
            </a:solidFill>
            <a:prstDash val="dot"/>
            <a:round/>
            <a:headEnd len="sm" w="sm" type="none"/>
            <a:tailEnd len="sm" w="sm" type="none"/>
          </a:ln>
        </p:spPr>
      </p:cxnSp>
      <p:sp>
        <p:nvSpPr>
          <p:cNvPr id="221" name="Google Shape;221;p29"/>
          <p:cNvSpPr txBox="1"/>
          <p:nvPr>
            <p:ph idx="12" type="sldNum"/>
          </p:nvPr>
        </p:nvSpPr>
        <p:spPr>
          <a:xfrm>
            <a:off x="7918704" y="4782312"/>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r>
              <a:rPr lang="en" sz="2000">
                <a:solidFill>
                  <a:srgbClr val="FFB8CA"/>
                </a:solidFill>
              </a:rPr>
              <a:t>4</a:t>
            </a:r>
            <a:endParaRPr sz="2000">
              <a:solidFill>
                <a:srgbClr val="FFB8C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21"/>
        </a:solidFill>
      </p:bgPr>
    </p:bg>
    <p:spTree>
      <p:nvGrpSpPr>
        <p:cNvPr id="225" name="Shape 225"/>
        <p:cNvGrpSpPr/>
        <p:nvPr/>
      </p:nvGrpSpPr>
      <p:grpSpPr>
        <a:xfrm>
          <a:off x="0" y="0"/>
          <a:ext cx="0" cy="0"/>
          <a:chOff x="0" y="0"/>
          <a:chExt cx="0" cy="0"/>
        </a:xfrm>
      </p:grpSpPr>
      <p:grpSp>
        <p:nvGrpSpPr>
          <p:cNvPr id="226" name="Google Shape;226;p30"/>
          <p:cNvGrpSpPr/>
          <p:nvPr/>
        </p:nvGrpSpPr>
        <p:grpSpPr>
          <a:xfrm>
            <a:off x="514363" y="291350"/>
            <a:ext cx="4812312" cy="785037"/>
            <a:chOff x="0" y="-2880493"/>
            <a:chExt cx="12832833" cy="2093433"/>
          </a:xfrm>
        </p:grpSpPr>
        <p:sp>
          <p:nvSpPr>
            <p:cNvPr id="227" name="Google Shape;227;p30"/>
            <p:cNvSpPr txBox="1"/>
            <p:nvPr/>
          </p:nvSpPr>
          <p:spPr>
            <a:xfrm>
              <a:off x="0" y="-1033360"/>
              <a:ext cx="10597800" cy="246300"/>
            </a:xfrm>
            <a:prstGeom prst="rect">
              <a:avLst/>
            </a:prstGeom>
            <a:noFill/>
            <a:ln>
              <a:noFill/>
            </a:ln>
          </p:spPr>
          <p:txBody>
            <a:bodyPr anchorCtr="0" anchor="t" bIns="0" lIns="0" spcFirstLastPara="1" rIns="0" wrap="square" tIns="0">
              <a:spAutoFit/>
            </a:bodyPr>
            <a:lstStyle/>
            <a:p>
              <a:pPr indent="0" lvl="0" marL="0" marR="0" rtl="0" algn="l">
                <a:lnSpc>
                  <a:spcPct val="139964"/>
                </a:lnSpc>
                <a:spcBef>
                  <a:spcPts val="0"/>
                </a:spcBef>
                <a:spcAft>
                  <a:spcPts val="0"/>
                </a:spcAft>
                <a:buNone/>
              </a:pPr>
              <a:r>
                <a:t/>
              </a:r>
              <a:endParaRPr sz="600">
                <a:latin typeface="Montserrat"/>
                <a:ea typeface="Montserrat"/>
                <a:cs typeface="Montserrat"/>
                <a:sym typeface="Montserrat"/>
              </a:endParaRPr>
            </a:p>
          </p:txBody>
        </p:sp>
        <p:sp>
          <p:nvSpPr>
            <p:cNvPr id="228" name="Google Shape;228;p30"/>
            <p:cNvSpPr txBox="1"/>
            <p:nvPr/>
          </p:nvSpPr>
          <p:spPr>
            <a:xfrm>
              <a:off x="33" y="-2880493"/>
              <a:ext cx="12832800" cy="16419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 sz="4000">
                  <a:solidFill>
                    <a:srgbClr val="FFCDE3"/>
                  </a:solidFill>
                  <a:latin typeface="Montserrat"/>
                  <a:ea typeface="Montserrat"/>
                  <a:cs typeface="Montserrat"/>
                  <a:sym typeface="Montserrat"/>
                </a:rPr>
                <a:t>Literature Review</a:t>
              </a:r>
              <a:endParaRPr sz="4000">
                <a:solidFill>
                  <a:srgbClr val="FFCDE3"/>
                </a:solidFill>
                <a:latin typeface="Montserrat"/>
                <a:ea typeface="Montserrat"/>
                <a:cs typeface="Montserrat"/>
                <a:sym typeface="Montserrat"/>
              </a:endParaRPr>
            </a:p>
          </p:txBody>
        </p:sp>
      </p:grpSp>
      <p:sp>
        <p:nvSpPr>
          <p:cNvPr id="229" name="Google Shape;229;p30"/>
          <p:cNvSpPr txBox="1"/>
          <p:nvPr>
            <p:ph idx="12" type="sldNum"/>
          </p:nvPr>
        </p:nvSpPr>
        <p:spPr>
          <a:xfrm>
            <a:off x="7777304" y="4782312"/>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r>
              <a:rPr lang="en" sz="2000">
                <a:solidFill>
                  <a:srgbClr val="000000"/>
                </a:solidFill>
              </a:rPr>
              <a:t>5</a:t>
            </a:r>
            <a:endParaRPr sz="2000">
              <a:solidFill>
                <a:srgbClr val="000000"/>
              </a:solidFill>
            </a:endParaRPr>
          </a:p>
        </p:txBody>
      </p:sp>
      <p:sp>
        <p:nvSpPr>
          <p:cNvPr id="230" name="Google Shape;230;p30"/>
          <p:cNvSpPr txBox="1"/>
          <p:nvPr/>
        </p:nvSpPr>
        <p:spPr>
          <a:xfrm>
            <a:off x="268425" y="1421750"/>
            <a:ext cx="4698300" cy="3078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100" u="sng">
                <a:solidFill>
                  <a:srgbClr val="FFB8CA"/>
                </a:solidFill>
                <a:latin typeface="Montserrat"/>
                <a:ea typeface="Montserrat"/>
                <a:cs typeface="Montserrat"/>
                <a:sym typeface="Montserrat"/>
              </a:rPr>
              <a:t>MyFitnessPal</a:t>
            </a:r>
            <a:endParaRPr sz="2100" u="sng">
              <a:solidFill>
                <a:srgbClr val="FFB8CA"/>
              </a:solidFill>
              <a:latin typeface="Montserrat"/>
              <a:ea typeface="Montserrat"/>
              <a:cs typeface="Montserrat"/>
              <a:sym typeface="Montserrat"/>
            </a:endParaRPr>
          </a:p>
          <a:p>
            <a:pPr indent="-323850" lvl="0" marL="457200" rtl="0" algn="l">
              <a:lnSpc>
                <a:spcPct val="115000"/>
              </a:lnSpc>
              <a:spcBef>
                <a:spcPts val="1200"/>
              </a:spcBef>
              <a:spcAft>
                <a:spcPts val="0"/>
              </a:spcAft>
              <a:buClr>
                <a:srgbClr val="FFB8CA"/>
              </a:buClr>
              <a:buSzPts val="1500"/>
              <a:buFont typeface="Montserrat"/>
              <a:buChar char="●"/>
            </a:pPr>
            <a:r>
              <a:rPr lang="en" sz="1500">
                <a:solidFill>
                  <a:srgbClr val="FFB8CA"/>
                </a:solidFill>
                <a:latin typeface="Montserrat"/>
                <a:ea typeface="Montserrat"/>
                <a:cs typeface="Montserrat"/>
                <a:sym typeface="Montserrat"/>
              </a:rPr>
              <a:t>Objective: Integrate image recognition to identify food items and estimate calorie intake.</a:t>
            </a:r>
            <a:endParaRPr sz="1500">
              <a:solidFill>
                <a:srgbClr val="FFB8C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B8CA"/>
              </a:buClr>
              <a:buSzPts val="1500"/>
              <a:buFont typeface="Montserrat"/>
              <a:buChar char="●"/>
            </a:pPr>
            <a:r>
              <a:rPr lang="en" sz="1500">
                <a:solidFill>
                  <a:srgbClr val="FFB8CA"/>
                </a:solidFill>
                <a:latin typeface="Montserrat"/>
                <a:ea typeface="Montserrat"/>
                <a:cs typeface="Montserrat"/>
                <a:sym typeface="Montserrat"/>
              </a:rPr>
              <a:t>Outcome: Simplified food logging for users, increasing app engagement.</a:t>
            </a:r>
            <a:endParaRPr sz="1500">
              <a:solidFill>
                <a:srgbClr val="FFB8CA"/>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B8CA"/>
              </a:buClr>
              <a:buSzPts val="1500"/>
              <a:buFont typeface="Montserrat"/>
              <a:buChar char="●"/>
            </a:pPr>
            <a:r>
              <a:rPr lang="en" sz="1500">
                <a:solidFill>
                  <a:srgbClr val="FFB8CA"/>
                </a:solidFill>
                <a:latin typeface="Montserrat"/>
                <a:ea typeface="Montserrat"/>
                <a:cs typeface="Montserrat"/>
                <a:sym typeface="Montserrat"/>
              </a:rPr>
              <a:t>Learning: Visual tools can enhance user experience significantly.</a:t>
            </a:r>
            <a:endParaRPr sz="1500">
              <a:solidFill>
                <a:srgbClr val="FFB8CA"/>
              </a:solidFill>
              <a:latin typeface="Montserrat"/>
              <a:ea typeface="Montserrat"/>
              <a:cs typeface="Montserrat"/>
              <a:sym typeface="Montserrat"/>
            </a:endParaRPr>
          </a:p>
        </p:txBody>
      </p:sp>
      <p:pic>
        <p:nvPicPr>
          <p:cNvPr id="231" name="Google Shape;231;p30"/>
          <p:cNvPicPr preferRelativeResize="0"/>
          <p:nvPr/>
        </p:nvPicPr>
        <p:blipFill>
          <a:blip r:embed="rId3">
            <a:alphaModFix/>
          </a:blip>
          <a:stretch>
            <a:fillRect/>
          </a:stretch>
        </p:blipFill>
        <p:spPr>
          <a:xfrm>
            <a:off x="5363325" y="1215990"/>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21"/>
        </a:solidFill>
      </p:bgPr>
    </p:bg>
    <p:spTree>
      <p:nvGrpSpPr>
        <p:cNvPr id="235" name="Shape 235"/>
        <p:cNvGrpSpPr/>
        <p:nvPr/>
      </p:nvGrpSpPr>
      <p:grpSpPr>
        <a:xfrm>
          <a:off x="0" y="0"/>
          <a:ext cx="0" cy="0"/>
          <a:chOff x="0" y="0"/>
          <a:chExt cx="0" cy="0"/>
        </a:xfrm>
      </p:grpSpPr>
      <p:sp>
        <p:nvSpPr>
          <p:cNvPr id="236" name="Google Shape;236;p31"/>
          <p:cNvSpPr txBox="1"/>
          <p:nvPr>
            <p:ph idx="12" type="sldNum"/>
          </p:nvPr>
        </p:nvSpPr>
        <p:spPr>
          <a:xfrm>
            <a:off x="7918704" y="4782312"/>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r>
              <a:rPr lang="en" sz="2000">
                <a:solidFill>
                  <a:srgbClr val="FFB8CA"/>
                </a:solidFill>
              </a:rPr>
              <a:t>6</a:t>
            </a:r>
            <a:endParaRPr sz="2000">
              <a:solidFill>
                <a:srgbClr val="FFB8CA"/>
              </a:solidFill>
            </a:endParaRPr>
          </a:p>
        </p:txBody>
      </p:sp>
      <p:pic>
        <p:nvPicPr>
          <p:cNvPr id="237" name="Google Shape;237;p31"/>
          <p:cNvPicPr preferRelativeResize="0"/>
          <p:nvPr/>
        </p:nvPicPr>
        <p:blipFill>
          <a:blip r:embed="rId3">
            <a:alphaModFix/>
          </a:blip>
          <a:stretch>
            <a:fillRect/>
          </a:stretch>
        </p:blipFill>
        <p:spPr>
          <a:xfrm>
            <a:off x="2026675" y="0"/>
            <a:ext cx="6641995" cy="5143501"/>
          </a:xfrm>
          <a:prstGeom prst="rect">
            <a:avLst/>
          </a:prstGeom>
          <a:noFill/>
          <a:ln>
            <a:noFill/>
          </a:ln>
        </p:spPr>
      </p:pic>
      <p:pic>
        <p:nvPicPr>
          <p:cNvPr id="238" name="Google Shape;238;p31"/>
          <p:cNvPicPr preferRelativeResize="0"/>
          <p:nvPr/>
        </p:nvPicPr>
        <p:blipFill>
          <a:blip r:embed="rId4">
            <a:alphaModFix/>
          </a:blip>
          <a:stretch>
            <a:fillRect/>
          </a:stretch>
        </p:blipFill>
        <p:spPr>
          <a:xfrm>
            <a:off x="67400" y="186100"/>
            <a:ext cx="1874275" cy="187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21"/>
        </a:solidFill>
      </p:bgPr>
    </p:bg>
    <p:spTree>
      <p:nvGrpSpPr>
        <p:cNvPr id="242" name="Shape 242"/>
        <p:cNvGrpSpPr/>
        <p:nvPr/>
      </p:nvGrpSpPr>
      <p:grpSpPr>
        <a:xfrm>
          <a:off x="0" y="0"/>
          <a:ext cx="0" cy="0"/>
          <a:chOff x="0" y="0"/>
          <a:chExt cx="0" cy="0"/>
        </a:xfrm>
      </p:grpSpPr>
      <p:sp>
        <p:nvSpPr>
          <p:cNvPr id="243" name="Google Shape;243;p32"/>
          <p:cNvSpPr txBox="1"/>
          <p:nvPr/>
        </p:nvSpPr>
        <p:spPr>
          <a:xfrm>
            <a:off x="765900" y="323881"/>
            <a:ext cx="7612200" cy="615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 sz="4000">
                <a:solidFill>
                  <a:srgbClr val="FFCDE3"/>
                </a:solidFill>
              </a:rPr>
              <a:t>MODEL BENCHMARKING</a:t>
            </a:r>
            <a:endParaRPr sz="4000">
              <a:solidFill>
                <a:srgbClr val="FFCDE3"/>
              </a:solidFill>
            </a:endParaRPr>
          </a:p>
        </p:txBody>
      </p:sp>
      <p:cxnSp>
        <p:nvCxnSpPr>
          <p:cNvPr id="244" name="Google Shape;244;p32"/>
          <p:cNvCxnSpPr/>
          <p:nvPr/>
        </p:nvCxnSpPr>
        <p:spPr>
          <a:xfrm flipH="1" rot="10800000">
            <a:off x="514350" y="1486806"/>
            <a:ext cx="8045400" cy="3000"/>
          </a:xfrm>
          <a:prstGeom prst="straightConnector1">
            <a:avLst/>
          </a:prstGeom>
          <a:noFill/>
          <a:ln cap="rnd" cmpd="sng" w="47625">
            <a:solidFill>
              <a:srgbClr val="1B1B1B"/>
            </a:solidFill>
            <a:prstDash val="dot"/>
            <a:round/>
            <a:headEnd len="sm" w="sm" type="none"/>
            <a:tailEnd len="med" w="med" type="none"/>
          </a:ln>
        </p:spPr>
      </p:cxnSp>
      <p:sp>
        <p:nvSpPr>
          <p:cNvPr id="245" name="Google Shape;245;p32"/>
          <p:cNvSpPr/>
          <p:nvPr/>
        </p:nvSpPr>
        <p:spPr>
          <a:xfrm>
            <a:off x="1028714" y="1422324"/>
            <a:ext cx="110629" cy="111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DE3"/>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6" name="Google Shape;246;p32"/>
          <p:cNvSpPr/>
          <p:nvPr/>
        </p:nvSpPr>
        <p:spPr>
          <a:xfrm>
            <a:off x="3232250" y="1434253"/>
            <a:ext cx="110629" cy="111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DE3"/>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7" name="Google Shape;247;p32"/>
          <p:cNvSpPr/>
          <p:nvPr/>
        </p:nvSpPr>
        <p:spPr>
          <a:xfrm>
            <a:off x="5435764" y="1422336"/>
            <a:ext cx="110629" cy="111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DE3"/>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8" name="Google Shape;248;p32"/>
          <p:cNvSpPr/>
          <p:nvPr/>
        </p:nvSpPr>
        <p:spPr>
          <a:xfrm>
            <a:off x="7639295" y="1434261"/>
            <a:ext cx="110629" cy="111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DE3"/>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9" name="Google Shape;249;p32"/>
          <p:cNvSpPr txBox="1"/>
          <p:nvPr>
            <p:ph idx="12" type="sldNum"/>
          </p:nvPr>
        </p:nvSpPr>
        <p:spPr>
          <a:xfrm>
            <a:off x="7934200" y="4801825"/>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r>
              <a:rPr lang="en" sz="2000">
                <a:solidFill>
                  <a:srgbClr val="FFCDE3"/>
                </a:solidFill>
              </a:rPr>
              <a:t>7</a:t>
            </a:r>
            <a:endParaRPr sz="2000">
              <a:solidFill>
                <a:srgbClr val="FFCDE3"/>
              </a:solidFill>
            </a:endParaRPr>
          </a:p>
        </p:txBody>
      </p:sp>
      <p:sp>
        <p:nvSpPr>
          <p:cNvPr id="250" name="Google Shape;250;p32"/>
          <p:cNvSpPr txBox="1"/>
          <p:nvPr/>
        </p:nvSpPr>
        <p:spPr>
          <a:xfrm>
            <a:off x="4242213" y="4023625"/>
            <a:ext cx="39597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CDE3"/>
                </a:solidFill>
                <a:latin typeface="Calibri"/>
                <a:ea typeface="Calibri"/>
                <a:cs typeface="Calibri"/>
                <a:sym typeface="Calibri"/>
              </a:rPr>
              <a:t>Random Forest Classifier</a:t>
            </a:r>
            <a:r>
              <a:rPr lang="en" sz="2000">
                <a:solidFill>
                  <a:srgbClr val="FFCDE3"/>
                </a:solidFill>
                <a:latin typeface="Calibri"/>
                <a:ea typeface="Calibri"/>
                <a:cs typeface="Calibri"/>
                <a:sym typeface="Calibri"/>
              </a:rPr>
              <a:t> </a:t>
            </a:r>
            <a:endParaRPr sz="2000">
              <a:solidFill>
                <a:srgbClr val="FFCDE3"/>
              </a:solidFill>
              <a:latin typeface="Calibri"/>
              <a:ea typeface="Calibri"/>
              <a:cs typeface="Calibri"/>
              <a:sym typeface="Calibri"/>
            </a:endParaRPr>
          </a:p>
        </p:txBody>
      </p:sp>
      <p:sp>
        <p:nvSpPr>
          <p:cNvPr id="251" name="Google Shape;251;p32"/>
          <p:cNvSpPr txBox="1"/>
          <p:nvPr/>
        </p:nvSpPr>
        <p:spPr>
          <a:xfrm>
            <a:off x="7091800" y="1700275"/>
            <a:ext cx="19092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CDE3"/>
                </a:solidFill>
                <a:latin typeface="Calibri"/>
                <a:ea typeface="Calibri"/>
                <a:cs typeface="Calibri"/>
                <a:sym typeface="Calibri"/>
              </a:rPr>
              <a:t>AdaBoost</a:t>
            </a:r>
            <a:r>
              <a:rPr lang="en" sz="2500">
                <a:solidFill>
                  <a:srgbClr val="FFCDE3"/>
                </a:solidFill>
                <a:latin typeface="Calibri"/>
                <a:ea typeface="Calibri"/>
                <a:cs typeface="Calibri"/>
                <a:sym typeface="Calibri"/>
              </a:rPr>
              <a:t> </a:t>
            </a:r>
            <a:endParaRPr sz="2500">
              <a:solidFill>
                <a:srgbClr val="FFCDE3"/>
              </a:solidFill>
              <a:latin typeface="Calibri"/>
              <a:ea typeface="Calibri"/>
              <a:cs typeface="Calibri"/>
              <a:sym typeface="Calibri"/>
            </a:endParaRPr>
          </a:p>
        </p:txBody>
      </p:sp>
      <p:sp>
        <p:nvSpPr>
          <p:cNvPr id="252" name="Google Shape;252;p32"/>
          <p:cNvSpPr txBox="1"/>
          <p:nvPr/>
        </p:nvSpPr>
        <p:spPr>
          <a:xfrm>
            <a:off x="1859874" y="1700275"/>
            <a:ext cx="28554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CDE3"/>
                </a:solidFill>
                <a:latin typeface="Calibri"/>
                <a:ea typeface="Calibri"/>
                <a:cs typeface="Calibri"/>
                <a:sym typeface="Calibri"/>
              </a:rPr>
              <a:t>K-Nearest Neighbors</a:t>
            </a:r>
            <a:endParaRPr sz="2500">
              <a:solidFill>
                <a:srgbClr val="FFCDE3"/>
              </a:solidFill>
              <a:latin typeface="Calibri"/>
              <a:ea typeface="Calibri"/>
              <a:cs typeface="Calibri"/>
              <a:sym typeface="Calibri"/>
            </a:endParaRPr>
          </a:p>
        </p:txBody>
      </p:sp>
      <p:sp>
        <p:nvSpPr>
          <p:cNvPr id="253" name="Google Shape;253;p32"/>
          <p:cNvSpPr txBox="1"/>
          <p:nvPr/>
        </p:nvSpPr>
        <p:spPr>
          <a:xfrm>
            <a:off x="129425" y="1700275"/>
            <a:ext cx="1909200" cy="51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rgbClr val="FFCDE3"/>
                </a:solidFill>
                <a:latin typeface="Calibri"/>
                <a:ea typeface="Calibri"/>
                <a:cs typeface="Calibri"/>
                <a:sym typeface="Calibri"/>
              </a:rPr>
              <a:t>SVM</a:t>
            </a:r>
            <a:endParaRPr sz="2500">
              <a:solidFill>
                <a:srgbClr val="FFCDE3"/>
              </a:solidFill>
              <a:latin typeface="Calibri"/>
              <a:ea typeface="Calibri"/>
              <a:cs typeface="Calibri"/>
              <a:sym typeface="Calibri"/>
            </a:endParaRPr>
          </a:p>
        </p:txBody>
      </p:sp>
      <p:sp>
        <p:nvSpPr>
          <p:cNvPr id="254" name="Google Shape;254;p32"/>
          <p:cNvSpPr txBox="1"/>
          <p:nvPr/>
        </p:nvSpPr>
        <p:spPr>
          <a:xfrm>
            <a:off x="7639288" y="3974125"/>
            <a:ext cx="9435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B8CA"/>
                </a:solidFill>
                <a:latin typeface="Calibri"/>
                <a:ea typeface="Calibri"/>
                <a:cs typeface="Calibri"/>
                <a:sym typeface="Calibri"/>
              </a:rPr>
              <a:t>85%</a:t>
            </a:r>
            <a:endParaRPr b="1" sz="3000">
              <a:solidFill>
                <a:srgbClr val="FFB8CA"/>
              </a:solidFill>
              <a:latin typeface="Calibri"/>
              <a:ea typeface="Calibri"/>
              <a:cs typeface="Calibri"/>
              <a:sym typeface="Calibri"/>
            </a:endParaRPr>
          </a:p>
        </p:txBody>
      </p:sp>
      <p:sp>
        <p:nvSpPr>
          <p:cNvPr id="255" name="Google Shape;255;p32"/>
          <p:cNvSpPr txBox="1"/>
          <p:nvPr/>
        </p:nvSpPr>
        <p:spPr>
          <a:xfrm>
            <a:off x="7363263" y="2263950"/>
            <a:ext cx="9435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B8CA"/>
                </a:solidFill>
                <a:latin typeface="Calibri"/>
                <a:ea typeface="Calibri"/>
                <a:cs typeface="Calibri"/>
                <a:sym typeface="Calibri"/>
              </a:rPr>
              <a:t>40</a:t>
            </a:r>
            <a:r>
              <a:rPr b="1" lang="en" sz="3000">
                <a:solidFill>
                  <a:srgbClr val="FFB8CA"/>
                </a:solidFill>
                <a:latin typeface="Calibri"/>
                <a:ea typeface="Calibri"/>
                <a:cs typeface="Calibri"/>
                <a:sym typeface="Calibri"/>
              </a:rPr>
              <a:t>%</a:t>
            </a:r>
            <a:endParaRPr b="1" sz="3000">
              <a:solidFill>
                <a:srgbClr val="FFB8CA"/>
              </a:solidFill>
              <a:latin typeface="Calibri"/>
              <a:ea typeface="Calibri"/>
              <a:cs typeface="Calibri"/>
              <a:sym typeface="Calibri"/>
            </a:endParaRPr>
          </a:p>
        </p:txBody>
      </p:sp>
      <p:sp>
        <p:nvSpPr>
          <p:cNvPr id="256" name="Google Shape;256;p32"/>
          <p:cNvSpPr txBox="1"/>
          <p:nvPr/>
        </p:nvSpPr>
        <p:spPr>
          <a:xfrm>
            <a:off x="2815813" y="2263938"/>
            <a:ext cx="9435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B8CA"/>
                </a:solidFill>
                <a:latin typeface="Calibri"/>
                <a:ea typeface="Calibri"/>
                <a:cs typeface="Calibri"/>
                <a:sym typeface="Calibri"/>
              </a:rPr>
              <a:t>78</a:t>
            </a:r>
            <a:r>
              <a:rPr b="1" lang="en" sz="3000">
                <a:solidFill>
                  <a:srgbClr val="FFB8CA"/>
                </a:solidFill>
                <a:latin typeface="Calibri"/>
                <a:ea typeface="Calibri"/>
                <a:cs typeface="Calibri"/>
                <a:sym typeface="Calibri"/>
              </a:rPr>
              <a:t>%</a:t>
            </a:r>
            <a:endParaRPr b="1" sz="3000">
              <a:solidFill>
                <a:srgbClr val="FFB8CA"/>
              </a:solidFill>
              <a:latin typeface="Calibri"/>
              <a:ea typeface="Calibri"/>
              <a:cs typeface="Calibri"/>
              <a:sym typeface="Calibri"/>
            </a:endParaRPr>
          </a:p>
        </p:txBody>
      </p:sp>
      <p:sp>
        <p:nvSpPr>
          <p:cNvPr id="257" name="Google Shape;257;p32"/>
          <p:cNvSpPr txBox="1"/>
          <p:nvPr/>
        </p:nvSpPr>
        <p:spPr>
          <a:xfrm>
            <a:off x="690900" y="2263950"/>
            <a:ext cx="9435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B8CA"/>
                </a:solidFill>
                <a:latin typeface="Calibri"/>
                <a:ea typeface="Calibri"/>
                <a:cs typeface="Calibri"/>
                <a:sym typeface="Calibri"/>
              </a:rPr>
              <a:t>81%</a:t>
            </a:r>
            <a:endParaRPr b="1" sz="3000">
              <a:solidFill>
                <a:srgbClr val="FFB8CA"/>
              </a:solidFill>
              <a:latin typeface="Calibri"/>
              <a:ea typeface="Calibri"/>
              <a:cs typeface="Calibri"/>
              <a:sym typeface="Calibri"/>
            </a:endParaRPr>
          </a:p>
        </p:txBody>
      </p:sp>
      <p:sp>
        <p:nvSpPr>
          <p:cNvPr id="258" name="Google Shape;258;p32"/>
          <p:cNvSpPr txBox="1"/>
          <p:nvPr/>
        </p:nvSpPr>
        <p:spPr>
          <a:xfrm>
            <a:off x="5050013" y="1700275"/>
            <a:ext cx="19092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CDE3"/>
                </a:solidFill>
                <a:latin typeface="Calibri"/>
                <a:ea typeface="Calibri"/>
                <a:cs typeface="Calibri"/>
                <a:sym typeface="Calibri"/>
              </a:rPr>
              <a:t>Naive Bayes</a:t>
            </a:r>
            <a:r>
              <a:rPr lang="en" sz="2500">
                <a:solidFill>
                  <a:srgbClr val="FFCDE3"/>
                </a:solidFill>
                <a:latin typeface="Calibri"/>
                <a:ea typeface="Calibri"/>
                <a:cs typeface="Calibri"/>
                <a:sym typeface="Calibri"/>
              </a:rPr>
              <a:t> </a:t>
            </a:r>
            <a:endParaRPr sz="2500">
              <a:solidFill>
                <a:srgbClr val="FFCDE3"/>
              </a:solidFill>
              <a:latin typeface="Calibri"/>
              <a:ea typeface="Calibri"/>
              <a:cs typeface="Calibri"/>
              <a:sym typeface="Calibri"/>
            </a:endParaRPr>
          </a:p>
        </p:txBody>
      </p:sp>
      <p:sp>
        <p:nvSpPr>
          <p:cNvPr id="259" name="Google Shape;259;p32"/>
          <p:cNvSpPr txBox="1"/>
          <p:nvPr/>
        </p:nvSpPr>
        <p:spPr>
          <a:xfrm>
            <a:off x="5280838" y="2263950"/>
            <a:ext cx="943500" cy="6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B8CA"/>
                </a:solidFill>
                <a:latin typeface="Calibri"/>
                <a:ea typeface="Calibri"/>
                <a:cs typeface="Calibri"/>
                <a:sym typeface="Calibri"/>
              </a:rPr>
              <a:t>59</a:t>
            </a:r>
            <a:r>
              <a:rPr b="1" lang="en" sz="3000">
                <a:solidFill>
                  <a:srgbClr val="FFB8CA"/>
                </a:solidFill>
                <a:latin typeface="Calibri"/>
                <a:ea typeface="Calibri"/>
                <a:cs typeface="Calibri"/>
                <a:sym typeface="Calibri"/>
              </a:rPr>
              <a:t>%</a:t>
            </a:r>
            <a:endParaRPr b="1" sz="3000">
              <a:solidFill>
                <a:srgbClr val="FFB8CA"/>
              </a:solidFill>
              <a:latin typeface="Calibri"/>
              <a:ea typeface="Calibri"/>
              <a:cs typeface="Calibri"/>
              <a:sym typeface="Calibri"/>
            </a:endParaRPr>
          </a:p>
        </p:txBody>
      </p:sp>
      <p:sp>
        <p:nvSpPr>
          <p:cNvPr id="260" name="Google Shape;260;p32"/>
          <p:cNvSpPr txBox="1"/>
          <p:nvPr/>
        </p:nvSpPr>
        <p:spPr>
          <a:xfrm>
            <a:off x="514350" y="3906025"/>
            <a:ext cx="3003000" cy="7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B8CA"/>
                </a:solidFill>
                <a:latin typeface="Calibri"/>
                <a:ea typeface="Calibri"/>
                <a:cs typeface="Calibri"/>
                <a:sym typeface="Calibri"/>
              </a:rPr>
              <a:t>BEST MODEL</a:t>
            </a:r>
            <a:endParaRPr sz="4000">
              <a:solidFill>
                <a:srgbClr val="FFB8CA"/>
              </a:solidFill>
              <a:latin typeface="Calibri"/>
              <a:ea typeface="Calibri"/>
              <a:cs typeface="Calibri"/>
              <a:sym typeface="Calibri"/>
            </a:endParaRPr>
          </a:p>
        </p:txBody>
      </p:sp>
      <p:cxnSp>
        <p:nvCxnSpPr>
          <p:cNvPr id="261" name="Google Shape;261;p32"/>
          <p:cNvCxnSpPr/>
          <p:nvPr/>
        </p:nvCxnSpPr>
        <p:spPr>
          <a:xfrm>
            <a:off x="3517350" y="4338075"/>
            <a:ext cx="567600" cy="0"/>
          </a:xfrm>
          <a:prstGeom prst="straightConnector1">
            <a:avLst/>
          </a:prstGeom>
          <a:noFill/>
          <a:ln cap="flat" cmpd="sng" w="28575">
            <a:solidFill>
              <a:srgbClr val="FFB8CA"/>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1021"/>
        </a:solidFill>
      </p:bgPr>
    </p:bg>
    <p:spTree>
      <p:nvGrpSpPr>
        <p:cNvPr id="265" name="Shape 265"/>
        <p:cNvGrpSpPr/>
        <p:nvPr/>
      </p:nvGrpSpPr>
      <p:grpSpPr>
        <a:xfrm>
          <a:off x="0" y="0"/>
          <a:ext cx="0" cy="0"/>
          <a:chOff x="0" y="0"/>
          <a:chExt cx="0" cy="0"/>
        </a:xfrm>
      </p:grpSpPr>
      <p:sp>
        <p:nvSpPr>
          <p:cNvPr id="266" name="Google Shape;266;p33"/>
          <p:cNvSpPr txBox="1"/>
          <p:nvPr/>
        </p:nvSpPr>
        <p:spPr>
          <a:xfrm>
            <a:off x="473825" y="271225"/>
            <a:ext cx="6269700" cy="554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3600">
                <a:solidFill>
                  <a:srgbClr val="FFCDE3"/>
                </a:solidFill>
                <a:latin typeface="Montserrat"/>
                <a:ea typeface="Montserrat"/>
                <a:cs typeface="Montserrat"/>
                <a:sym typeface="Montserrat"/>
              </a:rPr>
              <a:t>MODEL </a:t>
            </a:r>
            <a:r>
              <a:rPr lang="en" sz="3600">
                <a:solidFill>
                  <a:srgbClr val="FFCDE3"/>
                </a:solidFill>
                <a:latin typeface="Montserrat"/>
                <a:ea typeface="Montserrat"/>
                <a:cs typeface="Montserrat"/>
                <a:sym typeface="Montserrat"/>
              </a:rPr>
              <a:t>DEPLOYMENT</a:t>
            </a:r>
            <a:endParaRPr sz="3600">
              <a:solidFill>
                <a:srgbClr val="FFCDE3"/>
              </a:solidFill>
              <a:latin typeface="Montserrat"/>
              <a:ea typeface="Montserrat"/>
              <a:cs typeface="Montserrat"/>
              <a:sym typeface="Montserrat"/>
            </a:endParaRPr>
          </a:p>
        </p:txBody>
      </p:sp>
      <p:sp>
        <p:nvSpPr>
          <p:cNvPr id="267" name="Google Shape;267;p33"/>
          <p:cNvSpPr txBox="1"/>
          <p:nvPr>
            <p:ph idx="12" type="sldNum"/>
          </p:nvPr>
        </p:nvSpPr>
        <p:spPr>
          <a:xfrm>
            <a:off x="7918704" y="4782312"/>
            <a:ext cx="1066800" cy="182700"/>
          </a:xfrm>
          <a:prstGeom prst="rect">
            <a:avLst/>
          </a:prstGeom>
        </p:spPr>
        <p:txBody>
          <a:bodyPr anchorCtr="0" anchor="ctr" bIns="22850" lIns="45725" spcFirstLastPara="1" rIns="45725" wrap="square" tIns="22850">
            <a:noAutofit/>
          </a:bodyPr>
          <a:lstStyle/>
          <a:p>
            <a:pPr indent="0" lvl="0" marL="0" rtl="0" algn="r">
              <a:spcBef>
                <a:spcPts val="0"/>
              </a:spcBef>
              <a:spcAft>
                <a:spcPts val="0"/>
              </a:spcAft>
              <a:buClr>
                <a:srgbClr val="000000"/>
              </a:buClr>
              <a:buFont typeface="Arial"/>
              <a:buNone/>
            </a:pPr>
            <a:r>
              <a:rPr lang="en" sz="2000">
                <a:solidFill>
                  <a:srgbClr val="FFB8CA"/>
                </a:solidFill>
              </a:rPr>
              <a:t>8</a:t>
            </a:r>
            <a:endParaRPr sz="2000">
              <a:solidFill>
                <a:srgbClr val="FFB8CA"/>
              </a:solidFill>
            </a:endParaRPr>
          </a:p>
        </p:txBody>
      </p:sp>
      <p:pic>
        <p:nvPicPr>
          <p:cNvPr id="268" name="Google Shape;268;p33"/>
          <p:cNvPicPr preferRelativeResize="0"/>
          <p:nvPr/>
        </p:nvPicPr>
        <p:blipFill>
          <a:blip r:embed="rId3">
            <a:alphaModFix/>
          </a:blip>
          <a:stretch>
            <a:fillRect/>
          </a:stretch>
        </p:blipFill>
        <p:spPr>
          <a:xfrm>
            <a:off x="388425" y="1009025"/>
            <a:ext cx="1431275" cy="1431275"/>
          </a:xfrm>
          <a:prstGeom prst="rect">
            <a:avLst/>
          </a:prstGeom>
          <a:noFill/>
          <a:ln>
            <a:noFill/>
          </a:ln>
        </p:spPr>
      </p:pic>
      <p:sp>
        <p:nvSpPr>
          <p:cNvPr id="269" name="Google Shape;269;p33"/>
          <p:cNvSpPr/>
          <p:nvPr/>
        </p:nvSpPr>
        <p:spPr>
          <a:xfrm>
            <a:off x="2074463" y="1638250"/>
            <a:ext cx="651600" cy="350100"/>
          </a:xfrm>
          <a:prstGeom prst="rightArrow">
            <a:avLst>
              <a:gd fmla="val 50000" name="adj1"/>
              <a:gd fmla="val 50000" name="adj2"/>
            </a:avLst>
          </a:prstGeom>
          <a:solidFill>
            <a:srgbClr val="FFCDE3"/>
          </a:solidFill>
          <a:ln cap="flat" cmpd="sng" w="9525">
            <a:solidFill>
              <a:srgbClr val="FFCD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33"/>
          <p:cNvPicPr preferRelativeResize="0"/>
          <p:nvPr/>
        </p:nvPicPr>
        <p:blipFill>
          <a:blip r:embed="rId4">
            <a:alphaModFix/>
          </a:blip>
          <a:stretch>
            <a:fillRect/>
          </a:stretch>
        </p:blipFill>
        <p:spPr>
          <a:xfrm>
            <a:off x="2898000" y="1117325"/>
            <a:ext cx="1674001" cy="1391950"/>
          </a:xfrm>
          <a:prstGeom prst="rect">
            <a:avLst/>
          </a:prstGeom>
          <a:noFill/>
          <a:ln>
            <a:noFill/>
          </a:ln>
        </p:spPr>
      </p:pic>
      <p:sp>
        <p:nvSpPr>
          <p:cNvPr id="271" name="Google Shape;271;p33"/>
          <p:cNvSpPr/>
          <p:nvPr/>
        </p:nvSpPr>
        <p:spPr>
          <a:xfrm>
            <a:off x="4837363" y="1638250"/>
            <a:ext cx="651600" cy="350100"/>
          </a:xfrm>
          <a:prstGeom prst="rightArrow">
            <a:avLst>
              <a:gd fmla="val 50000" name="adj1"/>
              <a:gd fmla="val 50000" name="adj2"/>
            </a:avLst>
          </a:prstGeom>
          <a:solidFill>
            <a:srgbClr val="FFCDE3"/>
          </a:solidFill>
          <a:ln cap="flat" cmpd="sng" w="9525">
            <a:solidFill>
              <a:srgbClr val="FFCD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 name="Google Shape;272;p33"/>
          <p:cNvPicPr preferRelativeResize="0"/>
          <p:nvPr/>
        </p:nvPicPr>
        <p:blipFill>
          <a:blip r:embed="rId5">
            <a:alphaModFix/>
          </a:blip>
          <a:stretch>
            <a:fillRect/>
          </a:stretch>
        </p:blipFill>
        <p:spPr>
          <a:xfrm>
            <a:off x="5650300" y="1145700"/>
            <a:ext cx="3181925" cy="1335200"/>
          </a:xfrm>
          <a:prstGeom prst="rect">
            <a:avLst/>
          </a:prstGeom>
          <a:noFill/>
          <a:ln>
            <a:noFill/>
          </a:ln>
        </p:spPr>
      </p:pic>
      <p:pic>
        <p:nvPicPr>
          <p:cNvPr id="273" name="Google Shape;273;p33"/>
          <p:cNvPicPr preferRelativeResize="0"/>
          <p:nvPr/>
        </p:nvPicPr>
        <p:blipFill>
          <a:blip r:embed="rId6">
            <a:alphaModFix/>
          </a:blip>
          <a:stretch>
            <a:fillRect/>
          </a:stretch>
        </p:blipFill>
        <p:spPr>
          <a:xfrm>
            <a:off x="5326148" y="3363450"/>
            <a:ext cx="2373690" cy="1335200"/>
          </a:xfrm>
          <a:prstGeom prst="rect">
            <a:avLst/>
          </a:prstGeom>
          <a:noFill/>
          <a:ln>
            <a:noFill/>
          </a:ln>
        </p:spPr>
      </p:pic>
      <p:sp>
        <p:nvSpPr>
          <p:cNvPr id="274" name="Google Shape;274;p33"/>
          <p:cNvSpPr/>
          <p:nvPr/>
        </p:nvSpPr>
        <p:spPr>
          <a:xfrm rot="5398417">
            <a:off x="6093721" y="2747268"/>
            <a:ext cx="651600" cy="349800"/>
          </a:xfrm>
          <a:prstGeom prst="rightArrow">
            <a:avLst>
              <a:gd fmla="val 50000" name="adj1"/>
              <a:gd fmla="val 50000" name="adj2"/>
            </a:avLst>
          </a:prstGeom>
          <a:solidFill>
            <a:srgbClr val="FFCDE3"/>
          </a:solidFill>
          <a:ln cap="flat" cmpd="sng" w="9525">
            <a:solidFill>
              <a:srgbClr val="FFCD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