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6"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3929-4817-4D08-9444-39EFCB03CB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F0CB50-5DA0-4984-A9A5-36E3317DD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2DB388-4475-4A63-B054-B2D02F752E47}"/>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5" name="Footer Placeholder 4">
            <a:extLst>
              <a:ext uri="{FF2B5EF4-FFF2-40B4-BE49-F238E27FC236}">
                <a16:creationId xmlns:a16="http://schemas.microsoft.com/office/drawing/2014/main" id="{C9716213-71C6-43CA-B6B8-85C42F66F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9AD8B-1032-4D17-9028-505B6DB9342F}"/>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4172304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D53B-8801-437B-82DF-692B17E595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ABB115-F839-4606-AB48-F2059E787D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A2434-CF74-4792-82F6-29D50E3068C2}"/>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5" name="Footer Placeholder 4">
            <a:extLst>
              <a:ext uri="{FF2B5EF4-FFF2-40B4-BE49-F238E27FC236}">
                <a16:creationId xmlns:a16="http://schemas.microsoft.com/office/drawing/2014/main" id="{39E3D268-2507-4255-AEF7-DEBFA7EDAA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1464C0-63C8-4528-9145-6F89E73A86D3}"/>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230518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D54E6-B21B-49EB-9A44-099C7DACA0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5F93F9-1E2C-4506-AC6C-0EBA20B82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B72EC-F2E6-4FD5-8C41-F1FAA09FA468}"/>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5" name="Footer Placeholder 4">
            <a:extLst>
              <a:ext uri="{FF2B5EF4-FFF2-40B4-BE49-F238E27FC236}">
                <a16:creationId xmlns:a16="http://schemas.microsoft.com/office/drawing/2014/main" id="{1E9DEEDE-16CC-4F51-AD4F-C5AB7E085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B17A7-A53B-49B2-BE1C-1567E1E9A104}"/>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295169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5F5-9D44-4E70-9BA8-936598F0FA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526FF0-43F5-489B-B96E-0BA5B4789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91248-A4D9-431D-9137-32A4E2E2E794}"/>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5" name="Footer Placeholder 4">
            <a:extLst>
              <a:ext uri="{FF2B5EF4-FFF2-40B4-BE49-F238E27FC236}">
                <a16:creationId xmlns:a16="http://schemas.microsoft.com/office/drawing/2014/main" id="{8E2C792A-865E-4054-BDF9-5CAF1DB4D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3C6F4D-5ACA-40E6-A34E-9679863418EE}"/>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61307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8138-E030-46B6-A17A-4F71942FE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98B2D4-A090-4281-AEB4-BA3A7EAB2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C79C44-CEB1-4CDE-8633-2ADD8C214C7C}"/>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5" name="Footer Placeholder 4">
            <a:extLst>
              <a:ext uri="{FF2B5EF4-FFF2-40B4-BE49-F238E27FC236}">
                <a16:creationId xmlns:a16="http://schemas.microsoft.com/office/drawing/2014/main" id="{00600038-B041-4B4A-8D05-6BD3E0E14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82F3D-3CA5-4A09-A388-DC68EB718E07}"/>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167071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AE57-3F6E-4E47-A528-A75BC8E4B1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0C9B9D-32D1-4EA6-94FD-3B4604BF10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16045A-4FF1-447D-9E6C-27890BB8B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764D6E-B7DE-4195-A2BE-B2F1C4C40204}"/>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6" name="Footer Placeholder 5">
            <a:extLst>
              <a:ext uri="{FF2B5EF4-FFF2-40B4-BE49-F238E27FC236}">
                <a16:creationId xmlns:a16="http://schemas.microsoft.com/office/drawing/2014/main" id="{4302ECCB-E0E3-4C1C-95E9-4645181EE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F0AFF9-6181-47AE-B62E-22FE763FE2CC}"/>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255559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664D-9CF3-4097-B3A9-4DCD29253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F1E88A-3E21-4C52-A672-367A15F01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2397CA-3EEC-4925-A064-A4BA1881A0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97182C-CE63-4C55-8D56-1E061710F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93F15-97B9-4E6A-9686-F33D3FCC1D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C3C667-4828-403B-9E68-17BDB90CE4DF}"/>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8" name="Footer Placeholder 7">
            <a:extLst>
              <a:ext uri="{FF2B5EF4-FFF2-40B4-BE49-F238E27FC236}">
                <a16:creationId xmlns:a16="http://schemas.microsoft.com/office/drawing/2014/main" id="{FBF28DD7-F56D-4A31-8046-BC0AF2CB35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433090-9E74-485C-B6BA-48C3F2D5C41F}"/>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141202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C75B-454D-4209-8DAC-F6B53CAB10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23FFA5-9256-4275-8849-F273AD4604AF}"/>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4" name="Footer Placeholder 3">
            <a:extLst>
              <a:ext uri="{FF2B5EF4-FFF2-40B4-BE49-F238E27FC236}">
                <a16:creationId xmlns:a16="http://schemas.microsoft.com/office/drawing/2014/main" id="{72E47D29-7F2D-4638-A14C-438285A942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7E4925-D15E-4F31-81C7-2B0FD87A19BD}"/>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148684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B86E7-DA96-42F6-8028-75554A7380C3}"/>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3" name="Footer Placeholder 2">
            <a:extLst>
              <a:ext uri="{FF2B5EF4-FFF2-40B4-BE49-F238E27FC236}">
                <a16:creationId xmlns:a16="http://schemas.microsoft.com/office/drawing/2014/main" id="{D6505BC4-3228-4062-B66F-9CA4B8F10A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7C615E-E3A2-4FF5-8F32-AAC903033CBA}"/>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243719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47C7-B9E2-45E1-B2BE-1594BB403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58F0C3-7070-408B-B24E-DD59A6CA74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63023B-265F-4707-ADDA-20149592B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2914E-CE0A-42D4-A0BD-9B02D9C0C995}"/>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6" name="Footer Placeholder 5">
            <a:extLst>
              <a:ext uri="{FF2B5EF4-FFF2-40B4-BE49-F238E27FC236}">
                <a16:creationId xmlns:a16="http://schemas.microsoft.com/office/drawing/2014/main" id="{927CC3E3-49E4-4664-A4A7-83B96ACFF0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C803C5-4217-4ECC-A9E1-BB5871ED3825}"/>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312431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C405-58FC-4519-971F-54C41601D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215237-7DF7-4022-8A7C-15E10EDB08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A09D4A-B198-4B55-B66C-3E30D43A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B7C0B-A17F-4593-BA4C-18964EA85378}"/>
              </a:ext>
            </a:extLst>
          </p:cNvPr>
          <p:cNvSpPr>
            <a:spLocks noGrp="1"/>
          </p:cNvSpPr>
          <p:nvPr>
            <p:ph type="dt" sz="half" idx="10"/>
          </p:nvPr>
        </p:nvSpPr>
        <p:spPr/>
        <p:txBody>
          <a:bodyPr/>
          <a:lstStyle/>
          <a:p>
            <a:fld id="{FF0E2E9E-78F0-40D0-8138-1D8E4948CBC2}" type="datetimeFigureOut">
              <a:rPr lang="en-IN" smtClean="0"/>
              <a:t>17-01-2022</a:t>
            </a:fld>
            <a:endParaRPr lang="en-IN"/>
          </a:p>
        </p:txBody>
      </p:sp>
      <p:sp>
        <p:nvSpPr>
          <p:cNvPr id="6" name="Footer Placeholder 5">
            <a:extLst>
              <a:ext uri="{FF2B5EF4-FFF2-40B4-BE49-F238E27FC236}">
                <a16:creationId xmlns:a16="http://schemas.microsoft.com/office/drawing/2014/main" id="{C7820589-BEDC-4783-A5C9-3566B189F1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DDE4C8-FD26-4B55-894D-848C2324CA67}"/>
              </a:ext>
            </a:extLst>
          </p:cNvPr>
          <p:cNvSpPr>
            <a:spLocks noGrp="1"/>
          </p:cNvSpPr>
          <p:nvPr>
            <p:ph type="sldNum" sz="quarter" idx="12"/>
          </p:nvPr>
        </p:nvSpPr>
        <p:spPr/>
        <p:txBody>
          <a:bodyPr/>
          <a:lstStyle/>
          <a:p>
            <a:fld id="{4E55FF2C-6124-4759-B52E-030EFD786624}" type="slidenum">
              <a:rPr lang="en-IN" smtClean="0"/>
              <a:t>‹#›</a:t>
            </a:fld>
            <a:endParaRPr lang="en-IN"/>
          </a:p>
        </p:txBody>
      </p:sp>
    </p:spTree>
    <p:extLst>
      <p:ext uri="{BB962C8B-B14F-4D97-AF65-F5344CB8AC3E}">
        <p14:creationId xmlns:p14="http://schemas.microsoft.com/office/powerpoint/2010/main" val="85335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86C14-D900-4B81-B80B-29F356F9D3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EA8E81-9762-4B0C-B007-B92B5ED9A4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BFD32F-AFAE-4E3D-A1DB-3106D755D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0E2E9E-78F0-40D0-8138-1D8E4948CBC2}" type="datetimeFigureOut">
              <a:rPr lang="en-IN" smtClean="0"/>
              <a:t>17-01-2022</a:t>
            </a:fld>
            <a:endParaRPr lang="en-IN"/>
          </a:p>
        </p:txBody>
      </p:sp>
      <p:sp>
        <p:nvSpPr>
          <p:cNvPr id="5" name="Footer Placeholder 4">
            <a:extLst>
              <a:ext uri="{FF2B5EF4-FFF2-40B4-BE49-F238E27FC236}">
                <a16:creationId xmlns:a16="http://schemas.microsoft.com/office/drawing/2014/main" id="{5DA3B175-DE2A-4FF6-B6CA-AFCC935D9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EFCEB3-A30E-4CEE-B74A-941D8AE29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5FF2C-6124-4759-B52E-030EFD786624}" type="slidenum">
              <a:rPr lang="en-IN" smtClean="0"/>
              <a:t>‹#›</a:t>
            </a:fld>
            <a:endParaRPr lang="en-IN"/>
          </a:p>
        </p:txBody>
      </p:sp>
    </p:spTree>
    <p:extLst>
      <p:ext uri="{BB962C8B-B14F-4D97-AF65-F5344CB8AC3E}">
        <p14:creationId xmlns:p14="http://schemas.microsoft.com/office/powerpoint/2010/main" val="3633041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16-bit_computing" TargetMode="External"/><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B023-6A5D-4E08-A793-FB7B041088D1}"/>
              </a:ext>
            </a:extLst>
          </p:cNvPr>
          <p:cNvSpPr>
            <a:spLocks noGrp="1"/>
          </p:cNvSpPr>
          <p:nvPr>
            <p:ph type="ctrTitle"/>
          </p:nvPr>
        </p:nvSpPr>
        <p:spPr>
          <a:xfrm>
            <a:off x="1524000" y="769491"/>
            <a:ext cx="9144000" cy="1207364"/>
          </a:xfrm>
        </p:spPr>
        <p:txBody>
          <a:bodyPr>
            <a:normAutofit/>
          </a:bodyPr>
          <a:lstStyle/>
          <a:p>
            <a:r>
              <a:rPr lang="en-US" sz="8000" b="1" u="sng" dirty="0">
                <a:solidFill>
                  <a:schemeClr val="accent2">
                    <a:lumMod val="40000"/>
                    <a:lumOff val="60000"/>
                  </a:schemeClr>
                </a:solidFill>
                <a:effectLst>
                  <a:outerShdw blurRad="38100" dist="38100" dir="2700000" algn="tl">
                    <a:srgbClr val="000000">
                      <a:alpha val="43137"/>
                    </a:srgbClr>
                  </a:outerShdw>
                </a:effectLst>
              </a:rPr>
              <a:t>COA COURSE PROJECT</a:t>
            </a:r>
            <a:r>
              <a:rPr lang="en-US" sz="8000" b="1" dirty="0">
                <a:solidFill>
                  <a:schemeClr val="accent2">
                    <a:lumMod val="40000"/>
                    <a:lumOff val="60000"/>
                  </a:schemeClr>
                </a:solidFill>
                <a:effectLst>
                  <a:outerShdw blurRad="38100" dist="38100" dir="2700000" algn="tl">
                    <a:srgbClr val="000000">
                      <a:alpha val="43137"/>
                    </a:srgbClr>
                  </a:outerShdw>
                </a:effectLst>
              </a:rPr>
              <a:t> </a:t>
            </a:r>
            <a:endParaRPr lang="en-IN" sz="8000" b="1" dirty="0">
              <a:solidFill>
                <a:schemeClr val="accent2">
                  <a:lumMod val="40000"/>
                  <a:lumOff val="60000"/>
                </a:schemeClr>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C2B56964-B51C-424D-B920-1CF8184D7E80}"/>
              </a:ext>
            </a:extLst>
          </p:cNvPr>
          <p:cNvSpPr txBox="1"/>
          <p:nvPr/>
        </p:nvSpPr>
        <p:spPr>
          <a:xfrm>
            <a:off x="7239001" y="3714750"/>
            <a:ext cx="5105400" cy="954107"/>
          </a:xfrm>
          <a:prstGeom prst="rect">
            <a:avLst/>
          </a:prstGeom>
          <a:noFill/>
        </p:spPr>
        <p:txBody>
          <a:bodyPr wrap="square" rtlCol="0">
            <a:spAutoFit/>
          </a:bodyPr>
          <a:lstStyle/>
          <a:p>
            <a:r>
              <a:rPr lang="en-US" sz="2400" b="1" dirty="0">
                <a:solidFill>
                  <a:schemeClr val="accent2">
                    <a:lumMod val="40000"/>
                    <a:lumOff val="60000"/>
                  </a:schemeClr>
                </a:solidFill>
              </a:rPr>
              <a:t>Course and Project Guide: </a:t>
            </a:r>
          </a:p>
          <a:p>
            <a:r>
              <a:rPr lang="en-US" sz="3200" b="1" dirty="0">
                <a:solidFill>
                  <a:schemeClr val="accent2">
                    <a:lumMod val="40000"/>
                    <a:lumOff val="60000"/>
                  </a:schemeClr>
                </a:solidFill>
                <a:effectLst>
                  <a:outerShdw blurRad="38100" dist="38100" dir="2700000" algn="tl">
                    <a:srgbClr val="000000">
                      <a:alpha val="43137"/>
                    </a:srgbClr>
                  </a:outerShdw>
                </a:effectLst>
              </a:rPr>
              <a:t>Prof. Satyadhyan R Chickerur</a:t>
            </a:r>
            <a:endParaRPr lang="en-IN" sz="3200" b="1" dirty="0">
              <a:solidFill>
                <a:schemeClr val="accent2">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35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6B7C-A4AA-425B-81E6-8DF684FFDAFB}"/>
              </a:ext>
            </a:extLst>
          </p:cNvPr>
          <p:cNvSpPr>
            <a:spLocks noGrp="1"/>
          </p:cNvSpPr>
          <p:nvPr>
            <p:ph type="title"/>
          </p:nvPr>
        </p:nvSpPr>
        <p:spPr>
          <a:xfrm>
            <a:off x="3099435" y="544988"/>
            <a:ext cx="10515600" cy="1325563"/>
          </a:xfrm>
        </p:spPr>
        <p:txBody>
          <a:bodyPr>
            <a:normAutofit/>
          </a:bodyPr>
          <a:lstStyle/>
          <a:p>
            <a:r>
              <a:rPr lang="en-US" sz="8800" b="1" dirty="0">
                <a:solidFill>
                  <a:schemeClr val="bg1"/>
                </a:solidFill>
                <a:effectLst>
                  <a:outerShdw blurRad="38100" dist="38100" dir="2700000" algn="tl">
                    <a:srgbClr val="000000">
                      <a:alpha val="43137"/>
                    </a:srgbClr>
                  </a:outerShdw>
                </a:effectLst>
                <a:latin typeface="+mn-lt"/>
              </a:rPr>
              <a:t>THANK YOU</a:t>
            </a:r>
            <a:endParaRPr lang="en-IN" sz="8800" b="1"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83186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blip>
          <a:srcRect/>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DC4AB5-40D0-430E-8660-BE0C794872AF}"/>
              </a:ext>
            </a:extLst>
          </p:cNvPr>
          <p:cNvSpPr txBox="1"/>
          <p:nvPr/>
        </p:nvSpPr>
        <p:spPr>
          <a:xfrm>
            <a:off x="750460" y="590662"/>
            <a:ext cx="5969936" cy="2658677"/>
          </a:xfrm>
          <a:prstGeom prst="rect">
            <a:avLst/>
          </a:prstGeom>
          <a:noFill/>
        </p:spPr>
        <p:txBody>
          <a:bodyPr wrap="square">
            <a:spAutoFit/>
          </a:bodyPr>
          <a:lstStyle/>
          <a:p>
            <a:pPr>
              <a:lnSpc>
                <a:spcPct val="107000"/>
              </a:lnSpc>
              <a:spcAft>
                <a:spcPts val="800"/>
              </a:spcAft>
            </a:pPr>
            <a:r>
              <a:rPr lang="en-US" sz="3600" b="1" u="sng"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Team members:</a:t>
            </a:r>
          </a:p>
          <a:p>
            <a:pPr>
              <a:lnSpc>
                <a:spcPct val="107000"/>
              </a:lnSpc>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Mayuri Kalmat      01FE20BCS095      230</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Parag Hegde          </a:t>
            </a:r>
            <a:r>
              <a:rPr lang="en-US" sz="2400" dirty="0">
                <a:latin typeface="Calibri" panose="020F0502020204030204" pitchFamily="34" charset="0"/>
                <a:ea typeface="Calibri" panose="020F0502020204030204" pitchFamily="34" charset="0"/>
                <a:cs typeface="Times New Roman" panose="02020603050405020304" pitchFamily="18" charset="0"/>
              </a:rPr>
              <a:t>01FE20BCS096      231</a:t>
            </a: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Pranav Jadhav       </a:t>
            </a:r>
            <a:r>
              <a:rPr lang="en-US" sz="2400" dirty="0">
                <a:latin typeface="Calibri" panose="020F0502020204030204" pitchFamily="34" charset="0"/>
                <a:ea typeface="Calibri" panose="020F0502020204030204" pitchFamily="34" charset="0"/>
                <a:cs typeface="Times New Roman" panose="02020603050405020304" pitchFamily="18" charset="0"/>
              </a:rPr>
              <a:t>01FE20BCS099      234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F17E938-8B28-4A7C-9A00-B7FB4AD56D66}"/>
              </a:ext>
            </a:extLst>
          </p:cNvPr>
          <p:cNvSpPr txBox="1"/>
          <p:nvPr/>
        </p:nvSpPr>
        <p:spPr>
          <a:xfrm>
            <a:off x="480060" y="3429000"/>
            <a:ext cx="8458940" cy="1417119"/>
          </a:xfrm>
          <a:prstGeom prst="rect">
            <a:avLst/>
          </a:prstGeom>
          <a:noFill/>
        </p:spPr>
        <p:txBody>
          <a:bodyPr wrap="square">
            <a:spAutoFit/>
          </a:bodyPr>
          <a:lstStyle/>
          <a:p>
            <a:pPr>
              <a:lnSpc>
                <a:spcPct val="107000"/>
              </a:lnSpc>
              <a:spcAft>
                <a:spcPts val="80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3600" b="1" u="sng"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Aim </a:t>
            </a:r>
            <a:r>
              <a:rPr lang="en-US" sz="4000"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r>
              <a:rPr lang="en-US" sz="4000" b="1" dirty="0">
                <a:effectLst/>
                <a:latin typeface="Calibri" panose="020F0502020204030204" pitchFamily="34" charset="0"/>
                <a:ea typeface="Calibri" panose="020F0502020204030204" pitchFamily="34" charset="0"/>
                <a:cs typeface="Times New Roman" panose="02020603050405020304" pitchFamily="18" charset="0"/>
              </a:rPr>
              <a:t> </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rPr>
              <a:t>To design and simulate a 16-bit processor.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50B4902-DBE5-41DA-9E38-44BC22EFFFC4}"/>
              </a:ext>
            </a:extLst>
          </p:cNvPr>
          <p:cNvGraphicFramePr>
            <a:graphicFrameLocks noGrp="1"/>
          </p:cNvGraphicFramePr>
          <p:nvPr>
            <p:extLst>
              <p:ext uri="{D42A27DB-BD31-4B8C-83A1-F6EECF244321}">
                <p14:modId xmlns:p14="http://schemas.microsoft.com/office/powerpoint/2010/main" val="2500977062"/>
              </p:ext>
            </p:extLst>
          </p:nvPr>
        </p:nvGraphicFramePr>
        <p:xfrm>
          <a:off x="750459" y="1642369"/>
          <a:ext cx="5113537" cy="1500326"/>
        </p:xfrm>
        <a:graphic>
          <a:graphicData uri="http://schemas.openxmlformats.org/drawingml/2006/table">
            <a:tbl>
              <a:tblPr/>
              <a:tblGrid>
                <a:gridCol w="5113537">
                  <a:extLst>
                    <a:ext uri="{9D8B030D-6E8A-4147-A177-3AD203B41FA5}">
                      <a16:colId xmlns:a16="http://schemas.microsoft.com/office/drawing/2014/main" val="2535422637"/>
                    </a:ext>
                  </a:extLst>
                </a:gridCol>
              </a:tblGrid>
              <a:tr h="1500326">
                <a:tc>
                  <a:txBody>
                    <a:bodyPr/>
                    <a:lstStyle/>
                    <a:p>
                      <a:pPr algn="ct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692390362"/>
                  </a:ext>
                </a:extLst>
              </a:tr>
            </a:tbl>
          </a:graphicData>
        </a:graphic>
      </p:graphicFrame>
      <p:graphicFrame>
        <p:nvGraphicFramePr>
          <p:cNvPr id="6" name="Table 5">
            <a:extLst>
              <a:ext uri="{FF2B5EF4-FFF2-40B4-BE49-F238E27FC236}">
                <a16:creationId xmlns:a16="http://schemas.microsoft.com/office/drawing/2014/main" id="{D2199D42-0AE9-4C97-BAF9-4094B6D4811B}"/>
              </a:ext>
            </a:extLst>
          </p:cNvPr>
          <p:cNvGraphicFramePr>
            <a:graphicFrameLocks noGrp="1"/>
          </p:cNvGraphicFramePr>
          <p:nvPr>
            <p:extLst>
              <p:ext uri="{D42A27DB-BD31-4B8C-83A1-F6EECF244321}">
                <p14:modId xmlns:p14="http://schemas.microsoft.com/office/powerpoint/2010/main" val="2564838628"/>
              </p:ext>
            </p:extLst>
          </p:nvPr>
        </p:nvGraphicFramePr>
        <p:xfrm>
          <a:off x="750458" y="2210540"/>
          <a:ext cx="5113537" cy="448763"/>
        </p:xfrm>
        <a:graphic>
          <a:graphicData uri="http://schemas.openxmlformats.org/drawingml/2006/table">
            <a:tbl>
              <a:tblPr/>
              <a:tblGrid>
                <a:gridCol w="5113537">
                  <a:extLst>
                    <a:ext uri="{9D8B030D-6E8A-4147-A177-3AD203B41FA5}">
                      <a16:colId xmlns:a16="http://schemas.microsoft.com/office/drawing/2014/main" val="2761574322"/>
                    </a:ext>
                  </a:extLst>
                </a:gridCol>
              </a:tblGrid>
              <a:tr h="448763">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27327713"/>
                  </a:ext>
                </a:extLst>
              </a:tr>
            </a:tbl>
          </a:graphicData>
        </a:graphic>
      </p:graphicFrame>
      <p:graphicFrame>
        <p:nvGraphicFramePr>
          <p:cNvPr id="7" name="Table 6">
            <a:extLst>
              <a:ext uri="{FF2B5EF4-FFF2-40B4-BE49-F238E27FC236}">
                <a16:creationId xmlns:a16="http://schemas.microsoft.com/office/drawing/2014/main" id="{907090E1-9BF2-49D6-8023-1BAB90D3371A}"/>
              </a:ext>
            </a:extLst>
          </p:cNvPr>
          <p:cNvGraphicFramePr>
            <a:graphicFrameLocks noGrp="1"/>
          </p:cNvGraphicFramePr>
          <p:nvPr>
            <p:extLst>
              <p:ext uri="{D42A27DB-BD31-4B8C-83A1-F6EECF244321}">
                <p14:modId xmlns:p14="http://schemas.microsoft.com/office/powerpoint/2010/main" val="2302267239"/>
              </p:ext>
            </p:extLst>
          </p:nvPr>
        </p:nvGraphicFramePr>
        <p:xfrm>
          <a:off x="2930000" y="1642369"/>
          <a:ext cx="2219416" cy="1500326"/>
        </p:xfrm>
        <a:graphic>
          <a:graphicData uri="http://schemas.openxmlformats.org/drawingml/2006/table">
            <a:tbl>
              <a:tblPr/>
              <a:tblGrid>
                <a:gridCol w="2219416">
                  <a:extLst>
                    <a:ext uri="{9D8B030D-6E8A-4147-A177-3AD203B41FA5}">
                      <a16:colId xmlns:a16="http://schemas.microsoft.com/office/drawing/2014/main" val="1804350004"/>
                    </a:ext>
                  </a:extLst>
                </a:gridCol>
              </a:tblGrid>
              <a:tr h="1500326">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91949667"/>
                  </a:ext>
                </a:extLst>
              </a:tr>
            </a:tbl>
          </a:graphicData>
        </a:graphic>
      </p:graphicFrame>
    </p:spTree>
    <p:extLst>
      <p:ext uri="{BB962C8B-B14F-4D97-AF65-F5344CB8AC3E}">
        <p14:creationId xmlns:p14="http://schemas.microsoft.com/office/powerpoint/2010/main" val="252212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lum/>
          </a:blip>
          <a:srcRect/>
          <a:tile tx="0" ty="0" sx="100000" sy="100000" flip="none" algn="tl"/>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78611C-260C-4090-8D2D-F92872A0F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570" y="426128"/>
            <a:ext cx="5074994" cy="5761607"/>
          </a:xfrm>
          <a:prstGeom prst="rect">
            <a:avLst/>
          </a:prstGeom>
        </p:spPr>
      </p:pic>
      <p:sp>
        <p:nvSpPr>
          <p:cNvPr id="5" name="TextBox 4">
            <a:extLst>
              <a:ext uri="{FF2B5EF4-FFF2-40B4-BE49-F238E27FC236}">
                <a16:creationId xmlns:a16="http://schemas.microsoft.com/office/drawing/2014/main" id="{4EEE68EE-2EA0-4C0A-AE0F-A53B3400F274}"/>
              </a:ext>
            </a:extLst>
          </p:cNvPr>
          <p:cNvSpPr txBox="1"/>
          <p:nvPr/>
        </p:nvSpPr>
        <p:spPr>
          <a:xfrm flipH="1">
            <a:off x="514905" y="310719"/>
            <a:ext cx="5364480" cy="707886"/>
          </a:xfrm>
          <a:prstGeom prst="rect">
            <a:avLst/>
          </a:prstGeom>
          <a:noFill/>
        </p:spPr>
        <p:txBody>
          <a:bodyPr wrap="square" rtlCol="0">
            <a:spAutoFit/>
          </a:bodyPr>
          <a:lstStyle/>
          <a:p>
            <a:r>
              <a:rPr lang="en-US" sz="4000" b="1" dirty="0">
                <a:solidFill>
                  <a:srgbClr val="002060"/>
                </a:solidFill>
                <a:effectLst>
                  <a:outerShdw blurRad="38100" dist="38100" dir="2700000" algn="tl">
                    <a:srgbClr val="000000">
                      <a:alpha val="43137"/>
                    </a:srgbClr>
                  </a:outerShdw>
                </a:effectLst>
              </a:rPr>
              <a:t>Arithmetic Logic unit</a:t>
            </a:r>
            <a:endParaRPr lang="en-IN" sz="4000" b="1" dirty="0">
              <a:solidFill>
                <a:srgbClr val="002060"/>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A3491250-5BA9-4069-9401-CF2FCD68AE34}"/>
              </a:ext>
            </a:extLst>
          </p:cNvPr>
          <p:cNvSpPr txBox="1"/>
          <p:nvPr/>
        </p:nvSpPr>
        <p:spPr>
          <a:xfrm>
            <a:off x="389952" y="3147060"/>
            <a:ext cx="5364480" cy="2031325"/>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dirty="0"/>
              <a:t>A </a:t>
            </a:r>
            <a:r>
              <a:rPr lang="en-US" b="1" dirty="0">
                <a:solidFill>
                  <a:srgbClr val="FF0000"/>
                </a:solidFill>
              </a:rPr>
              <a:t>multiplexer (MUX) </a:t>
            </a:r>
            <a:r>
              <a:rPr lang="en-US" dirty="0"/>
              <a:t>is a device that can </a:t>
            </a:r>
            <a:r>
              <a:rPr lang="en-US" dirty="0">
                <a:solidFill>
                  <a:srgbClr val="002060"/>
                </a:solidFill>
              </a:rPr>
              <a:t>receive multiple input signals and synthesize a single output signal</a:t>
            </a:r>
            <a:r>
              <a:rPr lang="en-US" dirty="0"/>
              <a:t> in a recoverable manner for each input signal.</a:t>
            </a:r>
          </a:p>
          <a:p>
            <a:r>
              <a:rPr lang="en-US" dirty="0"/>
              <a:t> </a:t>
            </a:r>
          </a:p>
          <a:p>
            <a:pPr marL="285750" indent="-285750">
              <a:buFont typeface="Wingdings" panose="05000000000000000000" pitchFamily="2" charset="2"/>
              <a:buChar char="Ø"/>
            </a:pPr>
            <a:r>
              <a:rPr lang="en-US" dirty="0"/>
              <a:t>It is also an integrated system that usually contains a certain number of data inputs and a single output.</a:t>
            </a:r>
            <a:endParaRPr lang="en-IN" dirty="0"/>
          </a:p>
        </p:txBody>
      </p:sp>
      <p:sp>
        <p:nvSpPr>
          <p:cNvPr id="7" name="TextBox 6">
            <a:extLst>
              <a:ext uri="{FF2B5EF4-FFF2-40B4-BE49-F238E27FC236}">
                <a16:creationId xmlns:a16="http://schemas.microsoft.com/office/drawing/2014/main" id="{4A7C3160-8899-4764-B249-1F1694FC3111}"/>
              </a:ext>
            </a:extLst>
          </p:cNvPr>
          <p:cNvSpPr txBox="1"/>
          <p:nvPr/>
        </p:nvSpPr>
        <p:spPr>
          <a:xfrm>
            <a:off x="389952" y="1118349"/>
            <a:ext cx="4913568"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 An </a:t>
            </a:r>
            <a:r>
              <a:rPr lang="en-US" b="1" dirty="0">
                <a:solidFill>
                  <a:srgbClr val="FF0000"/>
                </a:solidFill>
              </a:rPr>
              <a:t>Arithmetic Logic Unit (ALU)</a:t>
            </a:r>
            <a:r>
              <a:rPr lang="en-US" dirty="0"/>
              <a:t> in computing is a combinational digital circuit </a:t>
            </a:r>
            <a:r>
              <a:rPr lang="en-US" dirty="0">
                <a:solidFill>
                  <a:srgbClr val="002060"/>
                </a:solidFill>
              </a:rPr>
              <a:t>that performs arithmetic and bitwise operations on integer binary numbers</a:t>
            </a:r>
            <a:r>
              <a:rPr lang="en-US" dirty="0"/>
              <a:t>.</a:t>
            </a:r>
          </a:p>
          <a:p>
            <a:r>
              <a:rPr lang="en-US" dirty="0"/>
              <a:t> </a:t>
            </a:r>
          </a:p>
          <a:p>
            <a:pPr marL="285750" indent="-285750">
              <a:buFont typeface="Wingdings" panose="05000000000000000000" pitchFamily="2" charset="2"/>
              <a:buChar char="Ø"/>
            </a:pPr>
            <a:r>
              <a:rPr lang="en-US" dirty="0"/>
              <a:t> This is in contrast to a </a:t>
            </a:r>
            <a:r>
              <a:rPr lang="en-US" b="1" dirty="0">
                <a:solidFill>
                  <a:srgbClr val="FF0000"/>
                </a:solidFill>
              </a:rPr>
              <a:t>Floating-Point Unit (FPU)</a:t>
            </a:r>
            <a:r>
              <a:rPr lang="en-US" dirty="0"/>
              <a:t>, which operates on </a:t>
            </a:r>
            <a:r>
              <a:rPr lang="en-US" dirty="0">
                <a:solidFill>
                  <a:srgbClr val="002060"/>
                </a:solidFill>
              </a:rPr>
              <a:t>floating point numbers.</a:t>
            </a:r>
            <a:endParaRPr lang="en-IN" dirty="0">
              <a:solidFill>
                <a:srgbClr val="002060"/>
              </a:solidFill>
            </a:endParaRPr>
          </a:p>
        </p:txBody>
      </p:sp>
    </p:spTree>
    <p:extLst>
      <p:ext uri="{BB962C8B-B14F-4D97-AF65-F5344CB8AC3E}">
        <p14:creationId xmlns:p14="http://schemas.microsoft.com/office/powerpoint/2010/main" val="383830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82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4EA8-1D9A-45D2-A64A-D4E05B294C6B}"/>
              </a:ext>
            </a:extLst>
          </p:cNvPr>
          <p:cNvSpPr>
            <a:spLocks noGrp="1"/>
          </p:cNvSpPr>
          <p:nvPr>
            <p:ph type="title"/>
          </p:nvPr>
        </p:nvSpPr>
        <p:spPr>
          <a:xfrm>
            <a:off x="838200" y="338492"/>
            <a:ext cx="10515600" cy="1325563"/>
          </a:xfrm>
        </p:spPr>
        <p:txBody>
          <a:bodyPr/>
          <a:lstStyle/>
          <a:p>
            <a:r>
              <a:rPr lang="en-US" b="1" dirty="0">
                <a:solidFill>
                  <a:srgbClr val="002060"/>
                </a:solidFill>
                <a:effectLst>
                  <a:outerShdw blurRad="38100" dist="38100" dir="2700000" algn="tl">
                    <a:srgbClr val="000000">
                      <a:alpha val="43137"/>
                    </a:srgbClr>
                  </a:outerShdw>
                </a:effectLst>
                <a:latin typeface="+mn-lt"/>
              </a:rPr>
              <a:t>Registers</a:t>
            </a:r>
            <a:endParaRPr lang="en-IN" b="1" dirty="0">
              <a:solidFill>
                <a:srgbClr val="002060"/>
              </a:solidFill>
              <a:effectLst>
                <a:outerShdw blurRad="38100" dist="38100" dir="2700000" algn="tl">
                  <a:srgbClr val="000000">
                    <a:alpha val="43137"/>
                  </a:srgbClr>
                </a:outerShdw>
              </a:effectLst>
              <a:latin typeface="+mn-lt"/>
            </a:endParaRPr>
          </a:p>
        </p:txBody>
      </p:sp>
      <p:pic>
        <p:nvPicPr>
          <p:cNvPr id="4" name="Picture 3">
            <a:extLst>
              <a:ext uri="{FF2B5EF4-FFF2-40B4-BE49-F238E27FC236}">
                <a16:creationId xmlns:a16="http://schemas.microsoft.com/office/drawing/2014/main" id="{D619C266-2F2A-464C-B7A5-A2231B1FF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8567" y="706041"/>
            <a:ext cx="4065233" cy="5602688"/>
          </a:xfrm>
          <a:prstGeom prst="rect">
            <a:avLst/>
          </a:prstGeom>
        </p:spPr>
      </p:pic>
      <p:sp>
        <p:nvSpPr>
          <p:cNvPr id="8" name="TextBox 7">
            <a:extLst>
              <a:ext uri="{FF2B5EF4-FFF2-40B4-BE49-F238E27FC236}">
                <a16:creationId xmlns:a16="http://schemas.microsoft.com/office/drawing/2014/main" id="{7D9866AF-BB72-4EC3-BFB6-39D5DD52D93C}"/>
              </a:ext>
            </a:extLst>
          </p:cNvPr>
          <p:cNvSpPr txBox="1"/>
          <p:nvPr/>
        </p:nvSpPr>
        <p:spPr>
          <a:xfrm flipH="1">
            <a:off x="480223" y="1441195"/>
            <a:ext cx="5844539" cy="5078313"/>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FF0000"/>
                </a:solidFill>
              </a:rPr>
              <a:t>Registers</a:t>
            </a:r>
            <a:r>
              <a:rPr lang="en-US" dirty="0"/>
              <a:t> are a type of </a:t>
            </a:r>
            <a:r>
              <a:rPr lang="en-US" dirty="0">
                <a:solidFill>
                  <a:srgbClr val="002060"/>
                </a:solidFill>
              </a:rPr>
              <a:t>computer memory made up of several flip flops </a:t>
            </a:r>
            <a:r>
              <a:rPr lang="en-US" dirty="0"/>
              <a:t>used to </a:t>
            </a:r>
            <a:r>
              <a:rPr lang="en-US" dirty="0">
                <a:solidFill>
                  <a:srgbClr val="002060"/>
                </a:solidFill>
              </a:rPr>
              <a:t>quickly accept, store, and transfer data </a:t>
            </a:r>
            <a:r>
              <a:rPr lang="en-US" dirty="0"/>
              <a:t>and instructions that are being used immediately by the CPU.</a:t>
            </a:r>
          </a:p>
          <a:p>
            <a:endParaRPr lang="en-US" dirty="0"/>
          </a:p>
          <a:p>
            <a:pPr marL="285750" indent="-285750">
              <a:buFont typeface="Wingdings" panose="05000000000000000000" pitchFamily="2" charset="2"/>
              <a:buChar char="Ø"/>
            </a:pPr>
            <a:r>
              <a:rPr lang="en-US" dirty="0"/>
              <a:t>The registers used by the CPU are often termed as </a:t>
            </a:r>
            <a:r>
              <a:rPr lang="en-US" b="1" dirty="0">
                <a:solidFill>
                  <a:srgbClr val="FF0000"/>
                </a:solidFill>
              </a:rPr>
              <a:t>Processor registers</a:t>
            </a:r>
            <a:r>
              <a:rPr lang="en-US" b="1" dirty="0"/>
              <a:t>. </a:t>
            </a:r>
          </a:p>
          <a:p>
            <a:r>
              <a:rPr lang="en-US" dirty="0"/>
              <a:t>                               </a:t>
            </a:r>
          </a:p>
          <a:p>
            <a:pPr marL="285750" indent="-285750">
              <a:buFont typeface="Wingdings" panose="05000000000000000000" pitchFamily="2" charset="2"/>
              <a:buChar char="Ø"/>
            </a:pPr>
            <a:r>
              <a:rPr lang="en-US" dirty="0"/>
              <a:t>A processor register may </a:t>
            </a:r>
            <a:r>
              <a:rPr lang="en-US" dirty="0">
                <a:solidFill>
                  <a:srgbClr val="002060"/>
                </a:solidFill>
              </a:rPr>
              <a:t>hold an instruction, a storage address, or any data</a:t>
            </a:r>
            <a:r>
              <a:rPr lang="en-US" dirty="0"/>
              <a:t> (such as bit sequence or individual characters). </a:t>
            </a:r>
          </a:p>
          <a:p>
            <a:endParaRPr lang="en-US" dirty="0"/>
          </a:p>
          <a:p>
            <a:pPr marL="285750" indent="-285750">
              <a:buFont typeface="Wingdings" panose="05000000000000000000" pitchFamily="2" charset="2"/>
              <a:buChar char="Ø"/>
            </a:pPr>
            <a:r>
              <a:rPr lang="en-US" dirty="0"/>
              <a:t>The computer needs processor registers for manipulating data and a register for holding a memory address.</a:t>
            </a:r>
          </a:p>
          <a:p>
            <a:endParaRPr lang="en-US" dirty="0"/>
          </a:p>
          <a:p>
            <a:pPr marL="285750" indent="-285750">
              <a:buFont typeface="Wingdings" panose="05000000000000000000" pitchFamily="2" charset="2"/>
              <a:buChar char="Ø"/>
            </a:pPr>
            <a:r>
              <a:rPr lang="en-US" dirty="0"/>
              <a:t>The register holding the memory location is used to calculate the address of the next instruction after the execution of the current instruction is completed.</a:t>
            </a:r>
            <a:endParaRPr lang="en-IN" dirty="0"/>
          </a:p>
        </p:txBody>
      </p:sp>
    </p:spTree>
    <p:extLst>
      <p:ext uri="{BB962C8B-B14F-4D97-AF65-F5344CB8AC3E}">
        <p14:creationId xmlns:p14="http://schemas.microsoft.com/office/powerpoint/2010/main" val="2359299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82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36CC5-C2DC-4552-9E31-4D6C54A840E4}"/>
              </a:ext>
            </a:extLst>
          </p:cNvPr>
          <p:cNvSpPr>
            <a:spLocks noGrp="1"/>
          </p:cNvSpPr>
          <p:nvPr>
            <p:ph type="title"/>
          </p:nvPr>
        </p:nvSpPr>
        <p:spPr>
          <a:xfrm>
            <a:off x="1100830" y="811725"/>
            <a:ext cx="3569563" cy="1325563"/>
          </a:xfrm>
        </p:spPr>
        <p:txBody>
          <a:bodyPr/>
          <a:lstStyle/>
          <a:p>
            <a:r>
              <a:rPr lang="en-US" b="1" dirty="0">
                <a:solidFill>
                  <a:srgbClr val="002060"/>
                </a:solidFill>
                <a:effectLst>
                  <a:outerShdw blurRad="38100" dist="38100" dir="2700000" algn="tl">
                    <a:srgbClr val="000000">
                      <a:alpha val="43137"/>
                    </a:srgbClr>
                  </a:outerShdw>
                </a:effectLst>
                <a:latin typeface="+mn-lt"/>
              </a:rPr>
              <a:t>Main memory</a:t>
            </a:r>
            <a:endParaRPr lang="en-IN" b="1" dirty="0">
              <a:solidFill>
                <a:srgbClr val="002060"/>
              </a:solidFill>
              <a:effectLst>
                <a:outerShdw blurRad="38100" dist="38100" dir="2700000" algn="tl">
                  <a:srgbClr val="000000">
                    <a:alpha val="43137"/>
                  </a:srgbClr>
                </a:outerShdw>
              </a:effectLst>
              <a:latin typeface="+mn-lt"/>
            </a:endParaRPr>
          </a:p>
        </p:txBody>
      </p:sp>
      <p:pic>
        <p:nvPicPr>
          <p:cNvPr id="4" name="Picture 3">
            <a:extLst>
              <a:ext uri="{FF2B5EF4-FFF2-40B4-BE49-F238E27FC236}">
                <a16:creationId xmlns:a16="http://schemas.microsoft.com/office/drawing/2014/main" id="{515672A4-155C-4BEB-B07E-897316489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526" y="1923914"/>
            <a:ext cx="3734321" cy="2095792"/>
          </a:xfrm>
          <a:prstGeom prst="rect">
            <a:avLst/>
          </a:prstGeom>
        </p:spPr>
      </p:pic>
      <p:sp>
        <p:nvSpPr>
          <p:cNvPr id="6" name="TextBox 5">
            <a:extLst>
              <a:ext uri="{FF2B5EF4-FFF2-40B4-BE49-F238E27FC236}">
                <a16:creationId xmlns:a16="http://schemas.microsoft.com/office/drawing/2014/main" id="{776EECC7-05D0-4837-B0FE-F0F6E81C70A5}"/>
              </a:ext>
            </a:extLst>
          </p:cNvPr>
          <p:cNvSpPr txBox="1"/>
          <p:nvPr/>
        </p:nvSpPr>
        <p:spPr>
          <a:xfrm>
            <a:off x="739401" y="2137288"/>
            <a:ext cx="5356599" cy="2585323"/>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rgbClr val="002060"/>
                </a:solidFill>
              </a:rPr>
              <a:t>Main memory</a:t>
            </a:r>
            <a:r>
              <a:rPr lang="en-US" dirty="0"/>
              <a:t>: Very closely connected to the processor. </a:t>
            </a:r>
          </a:p>
          <a:p>
            <a:endParaRPr lang="en-US" dirty="0"/>
          </a:p>
          <a:p>
            <a:pPr marL="285750" indent="-285750">
              <a:buFont typeface="Wingdings" panose="05000000000000000000" pitchFamily="2" charset="2"/>
              <a:buChar char="Ø"/>
            </a:pPr>
            <a:r>
              <a:rPr lang="en-US" dirty="0"/>
              <a:t>The contents are quickly and easily changed. Holds the programs and data that the processor is actively working with.</a:t>
            </a:r>
          </a:p>
          <a:p>
            <a:endParaRPr lang="en-US" dirty="0"/>
          </a:p>
          <a:p>
            <a:pPr marL="285750" indent="-285750">
              <a:buFont typeface="Wingdings" panose="05000000000000000000" pitchFamily="2" charset="2"/>
              <a:buChar char="Ø"/>
            </a:pPr>
            <a:r>
              <a:rPr lang="en-US" dirty="0"/>
              <a:t>This interacts with the processor millions of times per second.</a:t>
            </a:r>
            <a:endParaRPr lang="en-IN" dirty="0"/>
          </a:p>
        </p:txBody>
      </p:sp>
    </p:spTree>
    <p:extLst>
      <p:ext uri="{BB962C8B-B14F-4D97-AF65-F5344CB8AC3E}">
        <p14:creationId xmlns:p14="http://schemas.microsoft.com/office/powerpoint/2010/main" val="107562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82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0AC3-8B7B-4493-ADFA-8632BF8885C4}"/>
              </a:ext>
            </a:extLst>
          </p:cNvPr>
          <p:cNvSpPr>
            <a:spLocks noGrp="1"/>
          </p:cNvSpPr>
          <p:nvPr>
            <p:ph type="title"/>
          </p:nvPr>
        </p:nvSpPr>
        <p:spPr>
          <a:xfrm>
            <a:off x="701188" y="271472"/>
            <a:ext cx="10576560" cy="1575083"/>
          </a:xfrm>
        </p:spPr>
        <p:txBody>
          <a:bodyPr>
            <a:noAutofit/>
          </a:bodyPr>
          <a:lstStyle/>
          <a:p>
            <a:br>
              <a:rPr lang="en-US" dirty="0">
                <a:solidFill>
                  <a:srgbClr val="002060"/>
                </a:solidFill>
                <a:effectLst>
                  <a:outerShdw blurRad="38100" dist="38100" dir="2700000" algn="tl">
                    <a:srgbClr val="000000">
                      <a:alpha val="43137"/>
                    </a:srgbClr>
                  </a:outerShdw>
                </a:effectLst>
                <a:latin typeface="+mn-lt"/>
              </a:rPr>
            </a:br>
            <a:r>
              <a:rPr lang="en-US" dirty="0">
                <a:solidFill>
                  <a:srgbClr val="002060"/>
                </a:solidFill>
                <a:effectLst>
                  <a:outerShdw blurRad="38100" dist="38100" dir="2700000" algn="tl">
                    <a:srgbClr val="000000">
                      <a:alpha val="43137"/>
                    </a:srgbClr>
                  </a:outerShdw>
                </a:effectLst>
                <a:latin typeface="+mn-lt"/>
              </a:rPr>
              <a:t>Accumulator</a:t>
            </a:r>
            <a:endParaRPr lang="en-IN" dirty="0">
              <a:solidFill>
                <a:srgbClr val="002060"/>
              </a:solidFill>
              <a:effectLst>
                <a:outerShdw blurRad="38100" dist="38100" dir="2700000" algn="tl">
                  <a:srgbClr val="000000">
                    <a:alpha val="43137"/>
                  </a:srgbClr>
                </a:outerShdw>
              </a:effectLst>
              <a:latin typeface="+mn-lt"/>
            </a:endParaRPr>
          </a:p>
        </p:txBody>
      </p:sp>
      <p:sp>
        <p:nvSpPr>
          <p:cNvPr id="3" name="TextBox 2">
            <a:extLst>
              <a:ext uri="{FF2B5EF4-FFF2-40B4-BE49-F238E27FC236}">
                <a16:creationId xmlns:a16="http://schemas.microsoft.com/office/drawing/2014/main" id="{BB2F5A5E-4413-425B-BF72-552A4B8509AE}"/>
              </a:ext>
            </a:extLst>
          </p:cNvPr>
          <p:cNvSpPr txBox="1"/>
          <p:nvPr/>
        </p:nvSpPr>
        <p:spPr>
          <a:xfrm>
            <a:off x="573645" y="1631801"/>
            <a:ext cx="5212080" cy="2862322"/>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dirty="0"/>
              <a:t>An accumulator is a register for short-term, intermediate storage of arithmetic and logic data in a computer's CPU (central processing unit).</a:t>
            </a:r>
          </a:p>
          <a:p>
            <a:endParaRPr lang="en-US" dirty="0"/>
          </a:p>
          <a:p>
            <a:pPr marL="285750" indent="-285750">
              <a:buFont typeface="Wingdings" panose="05000000000000000000" pitchFamily="2" charset="2"/>
              <a:buChar char="Ø"/>
            </a:pPr>
            <a:r>
              <a:rPr lang="en-US" dirty="0"/>
              <a:t>The most elementary use for an accumulator is adding a sequence of numbers. </a:t>
            </a:r>
          </a:p>
          <a:p>
            <a:endParaRPr lang="en-US" dirty="0"/>
          </a:p>
          <a:p>
            <a:pPr marL="285750" indent="-285750">
              <a:buFont typeface="Wingdings" panose="05000000000000000000" pitchFamily="2" charset="2"/>
              <a:buChar char="Ø"/>
            </a:pPr>
            <a:r>
              <a:rPr lang="en-US" dirty="0"/>
              <a:t>The numerical value in the accumulator increases as each number is added.</a:t>
            </a:r>
            <a:endParaRPr lang="en-IN" dirty="0"/>
          </a:p>
        </p:txBody>
      </p:sp>
      <p:pic>
        <p:nvPicPr>
          <p:cNvPr id="4" name="Picture 3">
            <a:extLst>
              <a:ext uri="{FF2B5EF4-FFF2-40B4-BE49-F238E27FC236}">
                <a16:creationId xmlns:a16="http://schemas.microsoft.com/office/drawing/2014/main" id="{1A64905A-4EBE-4B51-8986-EF28E950F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152" y="2275420"/>
            <a:ext cx="1532656" cy="1575083"/>
          </a:xfrm>
          <a:prstGeom prst="rect">
            <a:avLst/>
          </a:prstGeom>
        </p:spPr>
      </p:pic>
    </p:spTree>
    <p:extLst>
      <p:ext uri="{BB962C8B-B14F-4D97-AF65-F5344CB8AC3E}">
        <p14:creationId xmlns:p14="http://schemas.microsoft.com/office/powerpoint/2010/main" val="272284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82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FC49-A859-4489-8EAB-2140120EA05D}"/>
              </a:ext>
            </a:extLst>
          </p:cNvPr>
          <p:cNvSpPr>
            <a:spLocks noGrp="1"/>
          </p:cNvSpPr>
          <p:nvPr>
            <p:ph type="title"/>
          </p:nvPr>
        </p:nvSpPr>
        <p:spPr/>
        <p:txBody>
          <a:bodyPr/>
          <a:lstStyle/>
          <a:p>
            <a:r>
              <a:rPr lang="en-US" b="1" dirty="0">
                <a:solidFill>
                  <a:srgbClr val="002060"/>
                </a:solidFill>
                <a:effectLst>
                  <a:outerShdw blurRad="38100" dist="38100" dir="2700000" algn="tl">
                    <a:srgbClr val="000000">
                      <a:alpha val="43137"/>
                    </a:srgbClr>
                  </a:outerShdw>
                </a:effectLst>
                <a:latin typeface="+mn-lt"/>
              </a:rPr>
              <a:t>                      16 bit processor:</a:t>
            </a:r>
            <a:endParaRPr lang="en-IN" b="1" dirty="0">
              <a:solidFill>
                <a:srgbClr val="002060"/>
              </a:solidFill>
              <a:effectLst>
                <a:outerShdw blurRad="38100" dist="38100" dir="2700000" algn="tl">
                  <a:srgbClr val="000000">
                    <a:alpha val="43137"/>
                  </a:srgbClr>
                </a:outerShdw>
              </a:effectLst>
              <a:latin typeface="+mn-lt"/>
            </a:endParaRPr>
          </a:p>
        </p:txBody>
      </p:sp>
      <p:pic>
        <p:nvPicPr>
          <p:cNvPr id="4" name="Picture 3">
            <a:extLst>
              <a:ext uri="{FF2B5EF4-FFF2-40B4-BE49-F238E27FC236}">
                <a16:creationId xmlns:a16="http://schemas.microsoft.com/office/drawing/2014/main" id="{E0DC0989-955D-4DA2-9B82-B765C1DE1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172" y="1624614"/>
            <a:ext cx="7430708" cy="4868261"/>
          </a:xfrm>
          <a:prstGeom prst="rect">
            <a:avLst/>
          </a:prstGeom>
        </p:spPr>
      </p:pic>
    </p:spTree>
    <p:extLst>
      <p:ext uri="{BB962C8B-B14F-4D97-AF65-F5344CB8AC3E}">
        <p14:creationId xmlns:p14="http://schemas.microsoft.com/office/powerpoint/2010/main" val="329101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82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9B12-BE25-4E6F-A61F-90E76AEA818A}"/>
              </a:ext>
            </a:extLst>
          </p:cNvPr>
          <p:cNvSpPr>
            <a:spLocks noGrp="1"/>
          </p:cNvSpPr>
          <p:nvPr>
            <p:ph type="title"/>
          </p:nvPr>
        </p:nvSpPr>
        <p:spPr>
          <a:xfrm>
            <a:off x="669229" y="1500327"/>
            <a:ext cx="10728960" cy="3542190"/>
          </a:xfrm>
        </p:spPr>
        <p:txBody>
          <a:bodyPr>
            <a:normAutofit fontScale="90000"/>
          </a:bodyPr>
          <a:lstStyle/>
          <a:p>
            <a:pPr>
              <a:lnSpc>
                <a:spcPct val="107000"/>
              </a:lnSpc>
              <a:spcAft>
                <a:spcPts val="800"/>
              </a:spcAft>
            </a:pPr>
            <a:r>
              <a:rPr lang="en-US"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TAKE AWAY FROM THIS PROJECT:</a:t>
            </a:r>
            <a:br>
              <a:rPr lang="en-US" sz="2400"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b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We learnt the complete functionality of the Processor.</a:t>
            </a:r>
            <a:b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We visualized how data flows from one part to another part of register. </a:t>
            </a:r>
            <a:b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We were able to appreciate the organization of processor and its functionalities.</a:t>
            </a:r>
            <a:b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br>
              <a:rPr lang="en-IN"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747937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82000"/>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9B12-BE25-4E6F-A61F-90E76AEA818A}"/>
              </a:ext>
            </a:extLst>
          </p:cNvPr>
          <p:cNvSpPr>
            <a:spLocks noGrp="1"/>
          </p:cNvSpPr>
          <p:nvPr>
            <p:ph type="title"/>
          </p:nvPr>
        </p:nvSpPr>
        <p:spPr>
          <a:xfrm>
            <a:off x="624840" y="175260"/>
            <a:ext cx="10728960" cy="4975859"/>
          </a:xfrm>
        </p:spPr>
        <p:txBody>
          <a:bodyPr>
            <a:normAutofit/>
          </a:bodyPr>
          <a:lstStyle/>
          <a:p>
            <a:pPr>
              <a:lnSpc>
                <a:spcPct val="107000"/>
              </a:lnSpc>
              <a:spcAft>
                <a:spcPts val="800"/>
              </a:spcAft>
            </a:pPr>
            <a:r>
              <a:rPr lang="en-US"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Resources:</a:t>
            </a:r>
            <a:br>
              <a:rPr lang="en-US" sz="2400"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br>
              <a:rPr lang="en-IN" sz="2400"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Wikipedia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https://en.wikipedia.org/wiki/16-bit_computing</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YouTube videos.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GitHub documents.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619743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441</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COA COURSE PROJECT </vt:lpstr>
      <vt:lpstr>PowerPoint Presentation</vt:lpstr>
      <vt:lpstr>PowerPoint Presentation</vt:lpstr>
      <vt:lpstr>Registers</vt:lpstr>
      <vt:lpstr>Main memory</vt:lpstr>
      <vt:lpstr> Accumulator</vt:lpstr>
      <vt:lpstr>                      16 bit processor:</vt:lpstr>
      <vt:lpstr>TAKE AWAY FROM THIS PROJECT:      We learnt the complete functionality of the Processor.   We visualized how data flows from one part to another part of register.    We were able to appreciate the organization of processor and its functionalities.     </vt:lpstr>
      <vt:lpstr>Resources:  Wikipedia (https://en.wikipedia.org/wiki/16-bit_computing). YouTube videos. GitHub documents.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 COURSE PROJECT</dc:title>
  <dc:creator>01fe20bcs104</dc:creator>
  <cp:lastModifiedBy>MaYuri Kalmat</cp:lastModifiedBy>
  <cp:revision>17</cp:revision>
  <dcterms:created xsi:type="dcterms:W3CDTF">2022-01-11T07:57:25Z</dcterms:created>
  <dcterms:modified xsi:type="dcterms:W3CDTF">2022-01-17T15:33:32Z</dcterms:modified>
</cp:coreProperties>
</file>