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Los Angeles International Airport Example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Ensures that a client can trigger request only after its previous request has been successfully executed.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 Prevents repeated signature verification for the same sequence number by caching each client’s most recent request.</a:t>
            </a:r>
          </a:p>
          <a:p>
            <a:pPr lvl="0">
              <a:spcBef>
                <a:spcPts val="0"/>
              </a:spcBef>
              <a:buNone/>
            </a:pPr>
            <a:r>
              <a:rPr lang="en"/>
              <a:t>E. Ensures that only the requests that are accepted by all correct replicas are processed.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06900" y="799125"/>
            <a:ext cx="8853600" cy="979200"/>
          </a:xfrm>
          <a:prstGeom prst="rect">
            <a:avLst/>
          </a:prstGeom>
        </p:spPr>
        <p:txBody>
          <a:bodyPr anchorCtr="0" anchor="b" bIns="91425" lIns="91425" rIns="91425" wrap="square" tIns="91425">
            <a:noAutofit/>
          </a:bodyPr>
          <a:lstStyle/>
          <a:p>
            <a:pPr lvl="0" rtl="0">
              <a:spcBef>
                <a:spcPts val="0"/>
              </a:spcBef>
              <a:buNone/>
            </a:pPr>
            <a:r>
              <a:rPr b="1" lang="en" sz="3000">
                <a:solidFill>
                  <a:srgbClr val="FFFFFF"/>
                </a:solidFill>
                <a:latin typeface="Verdana"/>
                <a:ea typeface="Verdana"/>
                <a:cs typeface="Verdana"/>
                <a:sym typeface="Verdana"/>
              </a:rPr>
              <a:t>Making Byzantine Fault Tolerant Systems Tolerate Byzantine Faults</a:t>
            </a:r>
          </a:p>
        </p:txBody>
      </p:sp>
      <p:sp>
        <p:nvSpPr>
          <p:cNvPr id="55" name="Shape 55"/>
          <p:cNvSpPr txBox="1"/>
          <p:nvPr>
            <p:ph idx="1" type="subTitle"/>
          </p:nvPr>
        </p:nvSpPr>
        <p:spPr>
          <a:xfrm>
            <a:off x="311700" y="2834125"/>
            <a:ext cx="8520600" cy="2124900"/>
          </a:xfrm>
          <a:prstGeom prst="rect">
            <a:avLst/>
          </a:prstGeom>
        </p:spPr>
        <p:txBody>
          <a:bodyPr anchorCtr="0" anchor="t" bIns="91425" lIns="91425" rIns="91425" wrap="square" tIns="91425">
            <a:noAutofit/>
          </a:bodyPr>
          <a:lstStyle/>
          <a:p>
            <a:pPr lvl="0" rtl="0" algn="l">
              <a:lnSpc>
                <a:spcPct val="90000"/>
              </a:lnSpc>
              <a:spcBef>
                <a:spcPts val="1000"/>
              </a:spcBef>
              <a:buClr>
                <a:schemeClr val="dk1"/>
              </a:buClr>
              <a:buSzPct val="45833"/>
              <a:buFont typeface="Arial"/>
              <a:buNone/>
            </a:pPr>
            <a:r>
              <a:rPr b="1" lang="en" sz="2400">
                <a:solidFill>
                  <a:srgbClr val="1A9988"/>
                </a:solidFill>
                <a:latin typeface="Verdana"/>
                <a:ea typeface="Verdana"/>
                <a:cs typeface="Verdana"/>
                <a:sym typeface="Verdana"/>
              </a:rPr>
              <a:t>Group 6</a:t>
            </a:r>
          </a:p>
          <a:p>
            <a:pPr indent="-381000" lvl="0" marL="457200" rtl="0" algn="l">
              <a:lnSpc>
                <a:spcPct val="90000"/>
              </a:lnSpc>
              <a:spcBef>
                <a:spcPts val="1000"/>
              </a:spcBef>
              <a:spcAft>
                <a:spcPts val="0"/>
              </a:spcAft>
              <a:buClr>
                <a:srgbClr val="1A9988"/>
              </a:buClr>
              <a:buSzPct val="100000"/>
              <a:buFont typeface="Verdana"/>
              <a:buChar char="❖"/>
            </a:pPr>
            <a:r>
              <a:rPr lang="en" sz="2400">
                <a:solidFill>
                  <a:srgbClr val="1A9988"/>
                </a:solidFill>
                <a:latin typeface="Verdana"/>
                <a:ea typeface="Verdana"/>
                <a:cs typeface="Verdana"/>
                <a:sym typeface="Verdana"/>
              </a:rPr>
              <a:t>Eric Han</a:t>
            </a:r>
          </a:p>
          <a:p>
            <a:pPr indent="-381000" lvl="0" marL="457200" rtl="0" algn="l">
              <a:lnSpc>
                <a:spcPct val="90000"/>
              </a:lnSpc>
              <a:spcBef>
                <a:spcPts val="0"/>
              </a:spcBef>
              <a:spcAft>
                <a:spcPts val="0"/>
              </a:spcAft>
              <a:buClr>
                <a:srgbClr val="1A9988"/>
              </a:buClr>
              <a:buSzPct val="100000"/>
              <a:buFont typeface="Verdana"/>
              <a:buChar char="❖"/>
            </a:pPr>
            <a:r>
              <a:rPr lang="en" sz="2400">
                <a:solidFill>
                  <a:srgbClr val="1A9988"/>
                </a:solidFill>
                <a:latin typeface="Verdana"/>
                <a:ea typeface="Verdana"/>
                <a:cs typeface="Verdana"/>
                <a:sym typeface="Verdana"/>
              </a:rPr>
              <a:t>Mayuri Wadkar</a:t>
            </a:r>
          </a:p>
          <a:p>
            <a:pPr indent="-381000" lvl="0" marL="457200" rtl="0" algn="l">
              <a:lnSpc>
                <a:spcPct val="90000"/>
              </a:lnSpc>
              <a:spcBef>
                <a:spcPts val="0"/>
              </a:spcBef>
              <a:buClr>
                <a:srgbClr val="1A9988"/>
              </a:buClr>
              <a:buSzPct val="100000"/>
              <a:buFont typeface="Verdana"/>
              <a:buChar char="❖"/>
            </a:pPr>
            <a:r>
              <a:rPr lang="en" sz="2400">
                <a:solidFill>
                  <a:srgbClr val="1A9988"/>
                </a:solidFill>
                <a:latin typeface="Verdana"/>
                <a:ea typeface="Verdana"/>
                <a:cs typeface="Verdana"/>
                <a:sym typeface="Verdana"/>
              </a:rPr>
              <a:t>Sonali Mishra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1008000"/>
          </a:xfrm>
          <a:prstGeom prst="rect">
            <a:avLst/>
          </a:prstGeom>
        </p:spPr>
        <p:txBody>
          <a:bodyPr anchorCtr="0" anchor="t" bIns="91425" lIns="91425" rIns="91425" wrap="square" tIns="91425">
            <a:noAutofit/>
          </a:bodyPr>
          <a:lstStyle/>
          <a:p>
            <a:pPr lvl="0">
              <a:spcBef>
                <a:spcPts val="0"/>
              </a:spcBef>
              <a:buNone/>
            </a:pPr>
            <a:r>
              <a:rPr lang="en"/>
              <a:t>Aardvark vs previous BFT systems</a:t>
            </a:r>
          </a:p>
        </p:txBody>
      </p:sp>
      <p:sp>
        <p:nvSpPr>
          <p:cNvPr id="109" name="Shape 109"/>
          <p:cNvSpPr txBox="1"/>
          <p:nvPr>
            <p:ph idx="1" type="body"/>
          </p:nvPr>
        </p:nvSpPr>
        <p:spPr>
          <a:xfrm>
            <a:off x="311700" y="1704825"/>
            <a:ext cx="8520600" cy="28641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There are three main design differences between Aardvark and previous BFT systems.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Signed Client Requests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Resource Isolation</a:t>
            </a:r>
          </a:p>
          <a:p>
            <a:pPr indent="-342900" lvl="0" marL="457200">
              <a:lnSpc>
                <a:spcPct val="150000"/>
              </a:lnSpc>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Regular View Changes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Aardvark clients use digital signatures to authenticate their requests.</a:t>
            </a:r>
          </a:p>
          <a:p>
            <a:pPr lvl="0">
              <a:spcBef>
                <a:spcPts val="0"/>
              </a:spcBef>
              <a:buNone/>
            </a:pPr>
            <a:r>
              <a:rPr lang="en">
                <a:solidFill>
                  <a:srgbClr val="EFEFEF"/>
                </a:solidFill>
                <a:latin typeface="Verdana"/>
                <a:ea typeface="Verdana"/>
                <a:cs typeface="Verdana"/>
                <a:sym typeface="Verdana"/>
              </a:rPr>
              <a:t>Digital signatures provide non-repudiation.</a:t>
            </a:r>
          </a:p>
          <a:p>
            <a:pPr lvl="0">
              <a:spcBef>
                <a:spcPts val="0"/>
              </a:spcBef>
              <a:buNone/>
            </a:pPr>
            <a:r>
              <a:rPr lang="en">
                <a:solidFill>
                  <a:srgbClr val="EFEFEF"/>
                </a:solidFill>
                <a:latin typeface="Verdana"/>
                <a:ea typeface="Verdana"/>
                <a:cs typeface="Verdana"/>
                <a:sym typeface="Verdana"/>
              </a:rPr>
              <a:t>Also ensures that all correct replicas make identical decisions about the validity of each client request.</a:t>
            </a:r>
          </a:p>
          <a:p>
            <a:pPr lvl="0">
              <a:spcBef>
                <a:spcPts val="0"/>
              </a:spcBef>
              <a:buNone/>
            </a:pPr>
            <a:r>
              <a:rPr lang="en">
                <a:solidFill>
                  <a:srgbClr val="EFEFEF"/>
                </a:solidFill>
                <a:latin typeface="Verdana"/>
                <a:ea typeface="Verdana"/>
                <a:cs typeface="Verdana"/>
                <a:sym typeface="Verdana"/>
              </a:rPr>
              <a:t>Existing protocols make use of message authentication codes (MAC) for authentication.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9317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21" name="Shape 121"/>
          <p:cNvSpPr txBox="1"/>
          <p:nvPr>
            <p:ph idx="1" type="body"/>
          </p:nvPr>
        </p:nvSpPr>
        <p:spPr>
          <a:xfrm>
            <a:off x="311700" y="1275250"/>
            <a:ext cx="8520600" cy="3293700"/>
          </a:xfrm>
          <a:prstGeom prst="rect">
            <a:avLst/>
          </a:prstGeom>
        </p:spPr>
        <p:txBody>
          <a:bodyPr anchorCtr="0" anchor="t" bIns="91425" lIns="91425" rIns="91425" wrap="square" tIns="91425">
            <a:noAutofit/>
          </a:bodyPr>
          <a:lstStyle/>
          <a:p>
            <a:pPr lvl="0">
              <a:spcBef>
                <a:spcPts val="0"/>
              </a:spcBef>
              <a:buNone/>
            </a:pPr>
            <a:r>
              <a:rPr b="1" i="1" lang="en">
                <a:solidFill>
                  <a:srgbClr val="EFEFEF"/>
                </a:solidFill>
                <a:latin typeface="Verdana"/>
                <a:ea typeface="Verdana"/>
                <a:cs typeface="Verdana"/>
                <a:sym typeface="Verdana"/>
              </a:rPr>
              <a:t>Challenge #1 with using Digital Signatures:</a:t>
            </a:r>
          </a:p>
          <a:p>
            <a:pPr lvl="0">
              <a:spcBef>
                <a:spcPts val="0"/>
              </a:spcBef>
              <a:buNone/>
            </a:pPr>
            <a:r>
              <a:rPr lang="en">
                <a:solidFill>
                  <a:srgbClr val="EFEFEF"/>
                </a:solidFill>
                <a:latin typeface="Verdana"/>
                <a:ea typeface="Verdana"/>
                <a:cs typeface="Verdana"/>
                <a:sym typeface="Verdana"/>
              </a:rPr>
              <a:t>Digital signatures are usually seen as too expensive to use.</a:t>
            </a:r>
          </a:p>
          <a:p>
            <a:pPr lvl="0">
              <a:spcBef>
                <a:spcPts val="0"/>
              </a:spcBef>
              <a:buNone/>
            </a:pPr>
            <a:r>
              <a:rPr b="1" i="1" lang="en">
                <a:solidFill>
                  <a:srgbClr val="EFEFEF"/>
                </a:solidFill>
                <a:latin typeface="Verdana"/>
                <a:ea typeface="Verdana"/>
                <a:cs typeface="Verdana"/>
                <a:sym typeface="Verdana"/>
              </a:rPr>
              <a:t>Handled in Aardvark:</a:t>
            </a:r>
          </a:p>
          <a:p>
            <a:pPr lvl="0">
              <a:spcBef>
                <a:spcPts val="0"/>
              </a:spcBef>
              <a:buNone/>
            </a:pPr>
            <a:r>
              <a:rPr lang="en">
                <a:solidFill>
                  <a:srgbClr val="EFEFEF"/>
                </a:solidFill>
                <a:latin typeface="Verdana"/>
                <a:ea typeface="Verdana"/>
                <a:cs typeface="Verdana"/>
                <a:sym typeface="Verdana"/>
              </a:rPr>
              <a:t>Aardvark uses them only for client requests pushing the expensive act of generating signatures on clients while leaving servers with less expensive verification.</a:t>
            </a:r>
          </a:p>
          <a:p>
            <a:pPr lvl="0">
              <a:spcBef>
                <a:spcPts val="0"/>
              </a:spcBef>
              <a:buNone/>
            </a:pPr>
            <a:r>
              <a:t/>
            </a:r>
            <a:endParaRPr>
              <a:solidFill>
                <a:srgbClr val="EFEFE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27" name="Shape 127"/>
          <p:cNvSpPr txBox="1"/>
          <p:nvPr>
            <p:ph idx="1" type="body"/>
          </p:nvPr>
        </p:nvSpPr>
        <p:spPr>
          <a:xfrm>
            <a:off x="311700" y="1275250"/>
            <a:ext cx="8520600" cy="3613200"/>
          </a:xfrm>
          <a:prstGeom prst="rect">
            <a:avLst/>
          </a:prstGeom>
        </p:spPr>
        <p:txBody>
          <a:bodyPr anchorCtr="0" anchor="t" bIns="91425" lIns="91425" rIns="91425" wrap="square" tIns="91425">
            <a:noAutofit/>
          </a:bodyPr>
          <a:lstStyle/>
          <a:p>
            <a:pPr lvl="0">
              <a:spcBef>
                <a:spcPts val="0"/>
              </a:spcBef>
              <a:buNone/>
            </a:pPr>
            <a:r>
              <a:rPr b="1" i="1" lang="en">
                <a:solidFill>
                  <a:srgbClr val="EFEFEF"/>
                </a:solidFill>
                <a:latin typeface="Verdana"/>
                <a:ea typeface="Verdana"/>
                <a:cs typeface="Verdana"/>
                <a:sym typeface="Verdana"/>
              </a:rPr>
              <a:t>Challenge #2 with using Digital Signatures:</a:t>
            </a:r>
          </a:p>
          <a:p>
            <a:pPr lvl="0">
              <a:spcBef>
                <a:spcPts val="0"/>
              </a:spcBef>
              <a:buNone/>
            </a:pPr>
            <a:r>
              <a:rPr lang="en">
                <a:solidFill>
                  <a:srgbClr val="EFEFEF"/>
                </a:solidFill>
                <a:latin typeface="Verdana"/>
                <a:ea typeface="Verdana"/>
                <a:cs typeface="Verdana"/>
                <a:sym typeface="Verdana"/>
              </a:rPr>
              <a:t>Due to the additional costs associated with verifying signatures instead of MAC’s, Aardvark must guard against denial-of-service attacks where the system receives a large numbers of requests with signatures that need to be verified.</a:t>
            </a:r>
          </a:p>
          <a:p>
            <a:pPr lvl="0">
              <a:spcBef>
                <a:spcPts val="0"/>
              </a:spcBef>
              <a:buNone/>
            </a:pPr>
            <a:r>
              <a:rPr b="1" i="1" lang="en">
                <a:solidFill>
                  <a:srgbClr val="EFEFEF"/>
                </a:solidFill>
                <a:latin typeface="Verdana"/>
                <a:ea typeface="Verdana"/>
                <a:cs typeface="Verdana"/>
                <a:sym typeface="Verdana"/>
              </a:rPr>
              <a:t>Handled in Aardvark: </a:t>
            </a:r>
          </a:p>
          <a:p>
            <a:pPr lvl="0">
              <a:spcBef>
                <a:spcPts val="0"/>
              </a:spcBef>
              <a:buNone/>
            </a:pPr>
            <a:r>
              <a:rPr lang="en">
                <a:solidFill>
                  <a:srgbClr val="EFEFEF"/>
                </a:solidFill>
                <a:latin typeface="Verdana"/>
                <a:ea typeface="Verdana"/>
                <a:cs typeface="Verdana"/>
                <a:sym typeface="Verdana"/>
              </a:rPr>
              <a:t>This implementation limits the number of signature verifications a client can inflict on the system  by forcing a client to complete one request before issuing the next.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a:t>
            </a:r>
            <a:r>
              <a:rPr lang="en">
                <a:latin typeface="Verdana"/>
                <a:ea typeface="Verdana"/>
                <a:cs typeface="Verdana"/>
                <a:sym typeface="Verdana"/>
              </a:rPr>
              <a:t>Resource Isolation</a:t>
            </a:r>
          </a:p>
        </p:txBody>
      </p:sp>
      <p:sp>
        <p:nvSpPr>
          <p:cNvPr id="133" name="Shape 133"/>
          <p:cNvSpPr txBox="1"/>
          <p:nvPr>
            <p:ph idx="1" type="body"/>
          </p:nvPr>
        </p:nvSpPr>
        <p:spPr>
          <a:xfrm>
            <a:off x="76525" y="1152475"/>
            <a:ext cx="4495500" cy="3880500"/>
          </a:xfrm>
          <a:prstGeom prst="rect">
            <a:avLst/>
          </a:prstGeom>
        </p:spPr>
        <p:txBody>
          <a:bodyPr anchorCtr="0" anchor="t" bIns="91425" lIns="91425" rIns="91425" wrap="square" tIns="91425">
            <a:noAutofit/>
          </a:bodyPr>
          <a:lstStyle/>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Aardvark implementation isolates network and computational resources.</a:t>
            </a:r>
          </a:p>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Separate NICs and wires are used to connect each pair of replicas.</a:t>
            </a:r>
          </a:p>
          <a:p>
            <a:pPr indent="-336550" lvl="0" marL="457200">
              <a:lnSpc>
                <a:spcPct val="150000"/>
              </a:lnSpc>
              <a:spcBef>
                <a:spcPts val="0"/>
              </a:spcBef>
              <a:buClr>
                <a:srgbClr val="EFEFEF"/>
              </a:buClr>
              <a:buSzPct val="100000"/>
              <a:buFont typeface="Verdana"/>
            </a:pPr>
            <a:r>
              <a:rPr lang="en" sz="1700">
                <a:solidFill>
                  <a:srgbClr val="EFEFEF"/>
                </a:solidFill>
                <a:latin typeface="Verdana"/>
                <a:ea typeface="Verdana"/>
                <a:cs typeface="Verdana"/>
                <a:sym typeface="Verdana"/>
              </a:rPr>
              <a:t>Prevents faulty server from interfering with the timely delivery of messages from good servers.</a:t>
            </a:r>
          </a:p>
        </p:txBody>
      </p:sp>
      <p:pic>
        <p:nvPicPr>
          <p:cNvPr id="134" name="Shape 134"/>
          <p:cNvPicPr preferRelativeResize="0"/>
          <p:nvPr/>
        </p:nvPicPr>
        <p:blipFill>
          <a:blip r:embed="rId3">
            <a:alphaModFix/>
          </a:blip>
          <a:stretch>
            <a:fillRect/>
          </a:stretch>
        </p:blipFill>
        <p:spPr>
          <a:xfrm>
            <a:off x="4724400" y="1170125"/>
            <a:ext cx="42603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Resource Isolation</a:t>
            </a:r>
          </a:p>
        </p:txBody>
      </p:sp>
      <p:sp>
        <p:nvSpPr>
          <p:cNvPr id="140" name="Shape 140"/>
          <p:cNvSpPr txBox="1"/>
          <p:nvPr>
            <p:ph idx="1" type="body"/>
          </p:nvPr>
        </p:nvSpPr>
        <p:spPr>
          <a:xfrm>
            <a:off x="102025" y="1152475"/>
            <a:ext cx="4692900" cy="3990900"/>
          </a:xfrm>
          <a:prstGeom prst="rect">
            <a:avLst/>
          </a:prstGeom>
        </p:spPr>
        <p:txBody>
          <a:bodyPr anchorCtr="0" anchor="t" bIns="91425" lIns="91425" rIns="91425" wrap="square" tIns="91425">
            <a:noAutofit/>
          </a:bodyPr>
          <a:lstStyle/>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Aardvark uses separate work queues for processing message from clients and individual replicas.</a:t>
            </a:r>
          </a:p>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This prevents client traffic from drowning replica to replica communications.</a:t>
            </a:r>
          </a:p>
          <a:p>
            <a:pPr indent="-336550" lvl="0" marL="457200">
              <a:lnSpc>
                <a:spcPct val="150000"/>
              </a:lnSpc>
              <a:spcBef>
                <a:spcPts val="0"/>
              </a:spcBef>
              <a:buClr>
                <a:srgbClr val="EFEFEF"/>
              </a:buClr>
              <a:buSzPct val="100000"/>
              <a:buFont typeface="Verdana"/>
            </a:pPr>
            <a:r>
              <a:rPr lang="en" sz="1700">
                <a:solidFill>
                  <a:srgbClr val="EFEFEF"/>
                </a:solidFill>
                <a:latin typeface="Verdana"/>
                <a:ea typeface="Verdana"/>
                <a:cs typeface="Verdana"/>
                <a:sym typeface="Verdana"/>
              </a:rPr>
              <a:t>Replica uses a separate NIC for communicating with other replica and a final NIC to communicate with the collection of clients.</a:t>
            </a:r>
          </a:p>
        </p:txBody>
      </p:sp>
      <p:pic>
        <p:nvPicPr>
          <p:cNvPr id="141" name="Shape 141"/>
          <p:cNvPicPr preferRelativeResize="0"/>
          <p:nvPr/>
        </p:nvPicPr>
        <p:blipFill>
          <a:blip r:embed="rId3">
            <a:alphaModFix/>
          </a:blip>
          <a:stretch>
            <a:fillRect/>
          </a:stretch>
        </p:blipFill>
        <p:spPr>
          <a:xfrm>
            <a:off x="5039600" y="1098550"/>
            <a:ext cx="3600450" cy="352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Regular view changes</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 primary replica remains high only if it achieves some increasing level of throughput.</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Aardvark prevents throughput degradation caused by a faulty primary, by either forcing the primary to be fast or selecting a new primary.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Aardvark Protocol</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Aardvark protocol consists of three stages: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Client Request Transmission</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Replica Agreement</a:t>
            </a:r>
          </a:p>
          <a:p>
            <a:pPr indent="-342900" lvl="0" marL="457200" rtl="0">
              <a:lnSpc>
                <a:spcPct val="150000"/>
              </a:lnSpc>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Primary view change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59" name="Shape 159"/>
          <p:cNvSpPr txBox="1"/>
          <p:nvPr>
            <p:ph idx="1" type="body"/>
          </p:nvPr>
        </p:nvSpPr>
        <p:spPr>
          <a:xfrm>
            <a:off x="311700" y="1152475"/>
            <a:ext cx="42801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rgbClr val="EFEFEF"/>
              </a:buClr>
              <a:buSzPct val="100000"/>
              <a:buFont typeface="Verdana"/>
              <a:buAutoNum type="alphaLcPeriod"/>
            </a:pPr>
            <a:r>
              <a:rPr b="1" lang="en">
                <a:solidFill>
                  <a:srgbClr val="EFEFEF"/>
                </a:solidFill>
                <a:latin typeface="Verdana"/>
                <a:ea typeface="Verdana"/>
                <a:cs typeface="Verdana"/>
                <a:sym typeface="Verdana"/>
              </a:rPr>
              <a:t>Blacklist Check: </a:t>
            </a:r>
            <a:r>
              <a:rPr lang="en">
                <a:solidFill>
                  <a:srgbClr val="EFEFEF"/>
                </a:solidFill>
                <a:latin typeface="Verdana"/>
                <a:ea typeface="Verdana"/>
                <a:cs typeface="Verdana"/>
                <a:sym typeface="Verdana"/>
              </a:rPr>
              <a:t>If the sender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is not blacklisted, then proceed to step (b). Else discard the message.</a:t>
            </a:r>
          </a:p>
          <a:p>
            <a:pPr indent="-342900" lvl="0" marL="457200" rtl="0">
              <a:lnSpc>
                <a:spcPct val="150000"/>
              </a:lnSpc>
              <a:spcBef>
                <a:spcPts val="0"/>
              </a:spcBef>
              <a:buClr>
                <a:srgbClr val="EFEFEF"/>
              </a:buClr>
              <a:buSzPct val="100000"/>
              <a:buFont typeface="Verdana"/>
              <a:buAutoNum type="alphaLcPeriod"/>
            </a:pPr>
            <a:r>
              <a:rPr b="1" lang="en">
                <a:solidFill>
                  <a:srgbClr val="EFEFEF"/>
                </a:solidFill>
                <a:latin typeface="Verdana"/>
                <a:ea typeface="Verdana"/>
                <a:cs typeface="Verdana"/>
                <a:sym typeface="Verdana"/>
              </a:rPr>
              <a:t>MAC check: </a:t>
            </a:r>
            <a:r>
              <a:rPr lang="en">
                <a:solidFill>
                  <a:srgbClr val="EFEFEF"/>
                </a:solidFill>
                <a:latin typeface="Verdana"/>
                <a:ea typeface="Verdana"/>
                <a:cs typeface="Verdana"/>
                <a:sym typeface="Verdana"/>
              </a:rPr>
              <a:t>If the MAC is valid, then proceed to step (c). Else discard the message.</a:t>
            </a:r>
          </a:p>
        </p:txBody>
      </p:sp>
      <p:pic>
        <p:nvPicPr>
          <p:cNvPr id="160" name="Shape 160"/>
          <p:cNvPicPr preferRelativeResize="0"/>
          <p:nvPr/>
        </p:nvPicPr>
        <p:blipFill>
          <a:blip r:embed="rId3">
            <a:alphaModFix/>
          </a:blip>
          <a:stretch>
            <a:fillRect/>
          </a:stretch>
        </p:blipFill>
        <p:spPr>
          <a:xfrm>
            <a:off x="5098900" y="1152475"/>
            <a:ext cx="3595450" cy="3596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66" name="Shape 166"/>
          <p:cNvSpPr txBox="1"/>
          <p:nvPr>
            <p:ph idx="1" type="body"/>
          </p:nvPr>
        </p:nvSpPr>
        <p:spPr>
          <a:xfrm>
            <a:off x="311700" y="1152475"/>
            <a:ext cx="4989300" cy="37743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c. </a:t>
            </a:r>
            <a:r>
              <a:rPr b="1" lang="en">
                <a:solidFill>
                  <a:srgbClr val="EFEFEF"/>
                </a:solidFill>
                <a:latin typeface="Verdana"/>
                <a:ea typeface="Verdana"/>
                <a:cs typeface="Verdana"/>
                <a:sym typeface="Verdana"/>
              </a:rPr>
              <a:t>Sequence check: </a:t>
            </a:r>
            <a:r>
              <a:rPr lang="en">
                <a:solidFill>
                  <a:srgbClr val="EFEFEF"/>
                </a:solidFill>
                <a:latin typeface="Verdana"/>
                <a:ea typeface="Verdana"/>
                <a:cs typeface="Verdana"/>
                <a:sym typeface="Verdana"/>
              </a:rPr>
              <a:t>Check the most recent cached reply to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with sequence number s</a:t>
            </a:r>
            <a:r>
              <a:rPr baseline="-25000" lang="en">
                <a:solidFill>
                  <a:srgbClr val="EFEFEF"/>
                </a:solidFill>
                <a:latin typeface="Verdana"/>
                <a:ea typeface="Verdana"/>
                <a:cs typeface="Verdana"/>
                <a:sym typeface="Verdana"/>
              </a:rPr>
              <a:t>cache</a:t>
            </a:r>
            <a:r>
              <a:rPr lang="en">
                <a:solidFill>
                  <a:srgbClr val="EFEFEF"/>
                </a:solidFill>
                <a:latin typeface="Verdana"/>
                <a:ea typeface="Verdana"/>
                <a:cs typeface="Verdana"/>
                <a:sym typeface="Verdana"/>
              </a:rPr>
              <a:t>. If the request sequence number s</a:t>
            </a:r>
            <a:r>
              <a:rPr baseline="-25000" lang="en">
                <a:solidFill>
                  <a:srgbClr val="EFEFEF"/>
                </a:solidFill>
                <a:latin typeface="Verdana"/>
                <a:ea typeface="Verdana"/>
                <a:cs typeface="Verdana"/>
                <a:sym typeface="Verdana"/>
              </a:rPr>
              <a:t>req</a:t>
            </a:r>
            <a:r>
              <a:rPr lang="en">
                <a:solidFill>
                  <a:srgbClr val="EFEFEF"/>
                </a:solidFill>
                <a:latin typeface="Verdana"/>
                <a:ea typeface="Verdana"/>
                <a:cs typeface="Verdana"/>
                <a:sym typeface="Verdana"/>
              </a:rPr>
              <a:t> is exactly s</a:t>
            </a:r>
            <a:r>
              <a:rPr baseline="-25000" lang="en">
                <a:solidFill>
                  <a:srgbClr val="EFEFEF"/>
                </a:solidFill>
                <a:latin typeface="Verdana"/>
                <a:ea typeface="Verdana"/>
                <a:cs typeface="Verdana"/>
                <a:sym typeface="Verdana"/>
              </a:rPr>
              <a:t>cache</a:t>
            </a:r>
            <a:r>
              <a:rPr lang="en">
                <a:solidFill>
                  <a:srgbClr val="EFEFEF"/>
                </a:solidFill>
                <a:latin typeface="Verdana"/>
                <a:ea typeface="Verdana"/>
                <a:cs typeface="Verdana"/>
                <a:sym typeface="Verdana"/>
              </a:rPr>
              <a:t> + 1, then proceed to step (d).</a:t>
            </a:r>
          </a:p>
          <a:p>
            <a:pPr indent="0" lvl="0" marL="457200">
              <a:spcBef>
                <a:spcPts val="0"/>
              </a:spcBef>
              <a:buNone/>
            </a:pPr>
            <a:r>
              <a:rPr lang="en">
                <a:solidFill>
                  <a:srgbClr val="EFEFEF"/>
                </a:solidFill>
                <a:latin typeface="Verdana"/>
                <a:ea typeface="Verdana"/>
                <a:cs typeface="Verdana"/>
                <a:sym typeface="Verdana"/>
              </a:rPr>
              <a:t>c1. </a:t>
            </a:r>
            <a:r>
              <a:rPr b="1" lang="en">
                <a:solidFill>
                  <a:srgbClr val="EFEFEF"/>
                </a:solidFill>
                <a:latin typeface="Verdana"/>
                <a:ea typeface="Verdana"/>
                <a:cs typeface="Verdana"/>
                <a:sym typeface="Verdana"/>
              </a:rPr>
              <a:t>Retransmission check: </a:t>
            </a:r>
            <a:r>
              <a:rPr lang="en">
                <a:solidFill>
                  <a:srgbClr val="EFEFEF"/>
                </a:solidFill>
                <a:latin typeface="Verdana"/>
                <a:ea typeface="Verdana"/>
                <a:cs typeface="Verdana"/>
                <a:sym typeface="Verdana"/>
              </a:rPr>
              <a:t>If a reply has not been sent to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recently, then retransmit the last reply sent to c. Else discard the message. </a:t>
            </a:r>
          </a:p>
        </p:txBody>
      </p:sp>
      <p:pic>
        <p:nvPicPr>
          <p:cNvPr id="167" name="Shape 167"/>
          <p:cNvPicPr preferRelativeResize="0"/>
          <p:nvPr/>
        </p:nvPicPr>
        <p:blipFill>
          <a:blip r:embed="rId3">
            <a:alphaModFix/>
          </a:blip>
          <a:stretch>
            <a:fillRect/>
          </a:stretch>
        </p:blipFill>
        <p:spPr>
          <a:xfrm>
            <a:off x="5557350" y="1152475"/>
            <a:ext cx="3274951" cy="3774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b="1" lang="en" sz="3000">
                <a:latin typeface="Verdana"/>
                <a:ea typeface="Verdana"/>
                <a:cs typeface="Verdana"/>
                <a:sym typeface="Verdana"/>
              </a:rPr>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Problem with the existing BFT protocols.</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Practical Byzantine Fault Tolerance (PBFT)</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Robust Byzantine Fault Tolerance (RBFT)</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Gracious Execution</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Uncivil Execution</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Aardvark - Overview</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Aardvark - Protocols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73" name="Shape 173"/>
          <p:cNvSpPr txBox="1"/>
          <p:nvPr>
            <p:ph idx="1" type="body"/>
          </p:nvPr>
        </p:nvSpPr>
        <p:spPr>
          <a:xfrm>
            <a:off x="311700" y="1152475"/>
            <a:ext cx="4890900" cy="3754500"/>
          </a:xfrm>
          <a:prstGeom prst="rect">
            <a:avLst/>
          </a:prstGeom>
        </p:spPr>
        <p:txBody>
          <a:bodyPr anchorCtr="0" anchor="t" bIns="91425" lIns="91425" rIns="91425" wrap="square" tIns="91425">
            <a:noAutofit/>
          </a:bodyPr>
          <a:lstStyle/>
          <a:p>
            <a:pPr indent="0" lvl="0" marL="0" rtl="0">
              <a:spcBef>
                <a:spcPts val="0"/>
              </a:spcBef>
              <a:buNone/>
            </a:pPr>
            <a:r>
              <a:rPr lang="en">
                <a:solidFill>
                  <a:srgbClr val="EFEFEF"/>
                </a:solidFill>
                <a:latin typeface="Verdana"/>
                <a:ea typeface="Verdana"/>
                <a:cs typeface="Verdana"/>
                <a:sym typeface="Verdana"/>
              </a:rPr>
              <a:t>d. </a:t>
            </a:r>
            <a:r>
              <a:rPr b="1" lang="en">
                <a:solidFill>
                  <a:srgbClr val="EFEFEF"/>
                </a:solidFill>
                <a:latin typeface="Verdana"/>
                <a:ea typeface="Verdana"/>
                <a:cs typeface="Verdana"/>
                <a:sym typeface="Verdana"/>
              </a:rPr>
              <a:t>Redundancy check: </a:t>
            </a:r>
            <a:r>
              <a:rPr lang="en">
                <a:solidFill>
                  <a:srgbClr val="EFEFEF"/>
                </a:solidFill>
                <a:latin typeface="Verdana"/>
                <a:ea typeface="Verdana"/>
                <a:cs typeface="Verdana"/>
                <a:sym typeface="Verdana"/>
              </a:rPr>
              <a:t>Check the most           recent cached request from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If no request from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with sequence number s</a:t>
            </a:r>
            <a:r>
              <a:rPr baseline="-25000" lang="en">
                <a:solidFill>
                  <a:srgbClr val="EFEFEF"/>
                </a:solidFill>
                <a:latin typeface="Verdana"/>
                <a:ea typeface="Verdana"/>
                <a:cs typeface="Verdana"/>
                <a:sym typeface="Verdana"/>
              </a:rPr>
              <a:t>req</a:t>
            </a:r>
            <a:r>
              <a:rPr lang="en">
                <a:solidFill>
                  <a:srgbClr val="EFEFEF"/>
                </a:solidFill>
                <a:latin typeface="Verdana"/>
                <a:ea typeface="Verdana"/>
                <a:cs typeface="Verdana"/>
                <a:sym typeface="Verdana"/>
              </a:rPr>
              <a:t> has previously been verified, proceed to step (e). Else if the request matches, signature check step is skipped.</a:t>
            </a:r>
          </a:p>
          <a:p>
            <a:pPr indent="0" lvl="0" marL="0">
              <a:spcBef>
                <a:spcPts val="0"/>
              </a:spcBef>
              <a:buNone/>
            </a:pPr>
            <a:r>
              <a:rPr lang="en">
                <a:solidFill>
                  <a:srgbClr val="EFEFEF"/>
                </a:solidFill>
                <a:latin typeface="Verdana"/>
                <a:ea typeface="Verdana"/>
                <a:cs typeface="Verdana"/>
                <a:sym typeface="Verdana"/>
              </a:rPr>
              <a:t>e. </a:t>
            </a:r>
            <a:r>
              <a:rPr b="1" lang="en">
                <a:solidFill>
                  <a:srgbClr val="EFEFEF"/>
                </a:solidFill>
                <a:latin typeface="Verdana"/>
                <a:ea typeface="Verdana"/>
                <a:cs typeface="Verdana"/>
                <a:sym typeface="Verdana"/>
              </a:rPr>
              <a:t>Signature check: </a:t>
            </a:r>
            <a:r>
              <a:rPr lang="en">
                <a:solidFill>
                  <a:srgbClr val="EFEFEF"/>
                </a:solidFill>
                <a:latin typeface="Verdana"/>
                <a:ea typeface="Verdana"/>
                <a:cs typeface="Verdana"/>
                <a:sym typeface="Verdana"/>
              </a:rPr>
              <a:t>If the signature is valid, proceed to step (f). Else blacklist the sender and discard the message.</a:t>
            </a:r>
          </a:p>
        </p:txBody>
      </p:sp>
      <p:pic>
        <p:nvPicPr>
          <p:cNvPr id="174" name="Shape 174"/>
          <p:cNvPicPr preferRelativeResize="0"/>
          <p:nvPr/>
        </p:nvPicPr>
        <p:blipFill>
          <a:blip r:embed="rId3">
            <a:alphaModFix/>
          </a:blip>
          <a:stretch>
            <a:fillRect/>
          </a:stretch>
        </p:blipFill>
        <p:spPr>
          <a:xfrm>
            <a:off x="5360275" y="1170125"/>
            <a:ext cx="347202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80" name="Shape 180"/>
          <p:cNvSpPr txBox="1"/>
          <p:nvPr>
            <p:ph idx="1" type="body"/>
          </p:nvPr>
        </p:nvSpPr>
        <p:spPr>
          <a:xfrm>
            <a:off x="311700" y="1152475"/>
            <a:ext cx="5088000" cy="37743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f</a:t>
            </a:r>
            <a:r>
              <a:rPr lang="en">
                <a:solidFill>
                  <a:srgbClr val="EFEFEF"/>
                </a:solidFill>
                <a:latin typeface="Verdana"/>
                <a:ea typeface="Verdana"/>
                <a:cs typeface="Verdana"/>
                <a:sym typeface="Verdana"/>
              </a:rPr>
              <a:t>. </a:t>
            </a:r>
            <a:r>
              <a:rPr b="1" lang="en">
                <a:solidFill>
                  <a:srgbClr val="EFEFEF"/>
                </a:solidFill>
                <a:latin typeface="Verdana"/>
                <a:ea typeface="Verdana"/>
                <a:cs typeface="Verdana"/>
                <a:sym typeface="Verdana"/>
              </a:rPr>
              <a:t>Once per view check: </a:t>
            </a:r>
            <a:r>
              <a:rPr lang="en">
                <a:solidFill>
                  <a:srgbClr val="EFEFEF"/>
                </a:solidFill>
                <a:latin typeface="Verdana"/>
                <a:ea typeface="Verdana"/>
                <a:cs typeface="Verdana"/>
                <a:sym typeface="Verdana"/>
              </a:rPr>
              <a:t>If an identical request has been identified in the previous view, but has not been processed in the current view, act on the request.</a:t>
            </a:r>
          </a:p>
          <a:p>
            <a:pPr lvl="0">
              <a:spcBef>
                <a:spcPts val="0"/>
              </a:spcBef>
              <a:buNone/>
            </a:pPr>
            <a:r>
              <a:rPr lang="en">
                <a:solidFill>
                  <a:srgbClr val="EFEFEF"/>
                </a:solidFill>
                <a:latin typeface="Verdana"/>
                <a:ea typeface="Verdana"/>
                <a:cs typeface="Verdana"/>
                <a:sym typeface="Verdana"/>
              </a:rPr>
              <a:t>Else, discard the message.</a:t>
            </a:r>
          </a:p>
        </p:txBody>
      </p:sp>
      <p:pic>
        <p:nvPicPr>
          <p:cNvPr id="181" name="Shape 181"/>
          <p:cNvPicPr preferRelativeResize="0"/>
          <p:nvPr/>
        </p:nvPicPr>
        <p:blipFill>
          <a:blip r:embed="rId3">
            <a:alphaModFix/>
          </a:blip>
          <a:stretch>
            <a:fillRect/>
          </a:stretch>
        </p:blipFill>
        <p:spPr>
          <a:xfrm>
            <a:off x="5619700" y="1129138"/>
            <a:ext cx="3212608"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187" name="Shape 187"/>
          <p:cNvSpPr txBox="1"/>
          <p:nvPr>
            <p:ph idx="1" type="body"/>
          </p:nvPr>
        </p:nvSpPr>
        <p:spPr>
          <a:xfrm>
            <a:off x="311700" y="1152475"/>
            <a:ext cx="4555800" cy="38211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 If replica </a:t>
            </a:r>
            <a:r>
              <a:rPr i="1" lang="en">
                <a:solidFill>
                  <a:srgbClr val="EFEFEF"/>
                </a:solidFill>
                <a:latin typeface="Verdana"/>
                <a:ea typeface="Verdana"/>
                <a:cs typeface="Verdana"/>
                <a:sym typeface="Verdana"/>
              </a:rPr>
              <a:t>q</a:t>
            </a:r>
            <a:r>
              <a:rPr lang="en">
                <a:solidFill>
                  <a:srgbClr val="EFEFEF"/>
                </a:solidFill>
                <a:latin typeface="Verdana"/>
                <a:ea typeface="Verdana"/>
                <a:cs typeface="Verdana"/>
                <a:sym typeface="Verdana"/>
              </a:rPr>
              <a:t> is sending too many messages, blacklist </a:t>
            </a:r>
            <a:r>
              <a:rPr i="1" lang="en">
                <a:solidFill>
                  <a:srgbClr val="EFEFEF"/>
                </a:solidFill>
                <a:latin typeface="Verdana"/>
                <a:ea typeface="Verdana"/>
                <a:cs typeface="Verdana"/>
                <a:sym typeface="Verdana"/>
              </a:rPr>
              <a:t>q</a:t>
            </a:r>
            <a:r>
              <a:rPr lang="en">
                <a:solidFill>
                  <a:srgbClr val="EFEFEF"/>
                </a:solidFill>
                <a:latin typeface="Verdana"/>
                <a:ea typeface="Verdana"/>
                <a:cs typeface="Verdana"/>
                <a:sym typeface="Verdana"/>
              </a:rPr>
              <a:t> and discard te message.</a:t>
            </a:r>
          </a:p>
          <a:p>
            <a:pPr lvl="0">
              <a:spcBef>
                <a:spcPts val="0"/>
              </a:spcBef>
              <a:buNone/>
            </a:pPr>
            <a:r>
              <a:rPr lang="en">
                <a:solidFill>
                  <a:srgbClr val="EFEFEF"/>
                </a:solidFill>
                <a:latin typeface="Verdana"/>
                <a:ea typeface="Verdana"/>
                <a:cs typeface="Verdana"/>
                <a:sym typeface="Verdana"/>
              </a:rPr>
              <a:t>Else proceed to step (b).</a:t>
            </a:r>
          </a:p>
          <a:p>
            <a:pPr lvl="0">
              <a:spcBef>
                <a:spcPts val="0"/>
              </a:spcBef>
              <a:buNone/>
            </a:pPr>
            <a:r>
              <a:rPr lang="en">
                <a:solidFill>
                  <a:srgbClr val="EFEFEF"/>
                </a:solidFill>
                <a:latin typeface="Verdana"/>
                <a:ea typeface="Verdana"/>
                <a:cs typeface="Verdana"/>
                <a:sym typeface="Verdana"/>
              </a:rPr>
              <a:t>(b). </a:t>
            </a:r>
            <a:r>
              <a:rPr b="1" lang="en">
                <a:solidFill>
                  <a:srgbClr val="EFEFEF"/>
                </a:solidFill>
                <a:latin typeface="Verdana"/>
                <a:ea typeface="Verdana"/>
                <a:cs typeface="Verdana"/>
                <a:sym typeface="Verdana"/>
              </a:rPr>
              <a:t>Round Robin Scheduler: </a:t>
            </a:r>
            <a:r>
              <a:rPr lang="en">
                <a:solidFill>
                  <a:srgbClr val="EFEFEF"/>
                </a:solidFill>
                <a:latin typeface="Verdana"/>
                <a:ea typeface="Verdana"/>
                <a:cs typeface="Verdana"/>
                <a:sym typeface="Verdana"/>
              </a:rPr>
              <a:t>Select the next message from pending messages in round robin order. Discard received messages when the buffers are full.</a:t>
            </a:r>
          </a:p>
        </p:txBody>
      </p:sp>
      <p:pic>
        <p:nvPicPr>
          <p:cNvPr id="188" name="Shape 188"/>
          <p:cNvPicPr preferRelativeResize="0"/>
          <p:nvPr/>
        </p:nvPicPr>
        <p:blipFill>
          <a:blip r:embed="rId3">
            <a:alphaModFix/>
          </a:blip>
          <a:stretch>
            <a:fillRect/>
          </a:stretch>
        </p:blipFill>
        <p:spPr>
          <a:xfrm>
            <a:off x="5000200" y="1152475"/>
            <a:ext cx="3924460"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194" name="Shape 194"/>
          <p:cNvSpPr txBox="1"/>
          <p:nvPr>
            <p:ph idx="1" type="body"/>
          </p:nvPr>
        </p:nvSpPr>
        <p:spPr>
          <a:xfrm>
            <a:off x="311700" y="1152475"/>
            <a:ext cx="4516500" cy="38211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(c). </a:t>
            </a:r>
            <a:r>
              <a:rPr b="1" lang="en">
                <a:solidFill>
                  <a:srgbClr val="EFEFEF"/>
                </a:solidFill>
                <a:latin typeface="Verdana"/>
                <a:ea typeface="Verdana"/>
                <a:cs typeface="Verdana"/>
                <a:sym typeface="Verdana"/>
              </a:rPr>
              <a:t>MAC check: </a:t>
            </a:r>
            <a:r>
              <a:rPr lang="en">
                <a:solidFill>
                  <a:srgbClr val="EFEFEF"/>
                </a:solidFill>
                <a:latin typeface="Verdana"/>
                <a:ea typeface="Verdana"/>
                <a:cs typeface="Verdana"/>
                <a:sym typeface="Verdana"/>
              </a:rPr>
              <a:t>If the selected message has a valid MAC, proceed to step (d).</a:t>
            </a:r>
          </a:p>
          <a:p>
            <a:pPr lvl="0">
              <a:spcBef>
                <a:spcPts val="0"/>
              </a:spcBef>
              <a:buNone/>
            </a:pPr>
            <a:r>
              <a:rPr lang="en">
                <a:solidFill>
                  <a:srgbClr val="EFEFEF"/>
                </a:solidFill>
                <a:latin typeface="Verdana"/>
                <a:ea typeface="Verdana"/>
                <a:cs typeface="Verdana"/>
                <a:sym typeface="Verdana"/>
              </a:rPr>
              <a:t>Else discard the message.</a:t>
            </a:r>
          </a:p>
          <a:p>
            <a:pPr lvl="0">
              <a:spcBef>
                <a:spcPts val="0"/>
              </a:spcBef>
              <a:buNone/>
            </a:pPr>
            <a:r>
              <a:rPr lang="en">
                <a:solidFill>
                  <a:srgbClr val="EFEFEF"/>
                </a:solidFill>
                <a:latin typeface="Verdana"/>
                <a:ea typeface="Verdana"/>
                <a:cs typeface="Verdana"/>
                <a:sym typeface="Verdana"/>
              </a:rPr>
              <a:t>(d). </a:t>
            </a:r>
            <a:r>
              <a:rPr b="1" lang="en">
                <a:solidFill>
                  <a:srgbClr val="EFEFEF"/>
                </a:solidFill>
                <a:latin typeface="Verdana"/>
                <a:ea typeface="Verdana"/>
                <a:cs typeface="Verdana"/>
                <a:sym typeface="Verdana"/>
              </a:rPr>
              <a:t>Classify Message: </a:t>
            </a:r>
            <a:r>
              <a:rPr lang="en">
                <a:solidFill>
                  <a:srgbClr val="EFEFEF"/>
                </a:solidFill>
                <a:latin typeface="Verdana"/>
                <a:ea typeface="Verdana"/>
                <a:cs typeface="Verdana"/>
                <a:sym typeface="Verdana"/>
              </a:rPr>
              <a:t>Classify the authenticated message as per its type.</a:t>
            </a:r>
          </a:p>
        </p:txBody>
      </p:sp>
      <p:pic>
        <p:nvPicPr>
          <p:cNvPr id="195" name="Shape 195"/>
          <p:cNvPicPr preferRelativeResize="0"/>
          <p:nvPr/>
        </p:nvPicPr>
        <p:blipFill>
          <a:blip r:embed="rId3">
            <a:alphaModFix/>
          </a:blip>
          <a:stretch>
            <a:fillRect/>
          </a:stretch>
        </p:blipFill>
        <p:spPr>
          <a:xfrm>
            <a:off x="5065500" y="1152475"/>
            <a:ext cx="3924460"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213175" y="208550"/>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01" name="Shape 201"/>
          <p:cNvSpPr txBox="1"/>
          <p:nvPr>
            <p:ph idx="1" type="body"/>
          </p:nvPr>
        </p:nvSpPr>
        <p:spPr>
          <a:xfrm>
            <a:off x="213175" y="926225"/>
            <a:ext cx="4871100" cy="39486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Message Type:</a:t>
            </a:r>
          </a:p>
          <a:p>
            <a:pPr lvl="0">
              <a:spcBef>
                <a:spcPts val="0"/>
              </a:spcBef>
              <a:buNone/>
            </a:pPr>
            <a:r>
              <a:rPr lang="en">
                <a:solidFill>
                  <a:srgbClr val="EFEFEF"/>
                </a:solidFill>
                <a:latin typeface="Verdana"/>
                <a:ea typeface="Verdana"/>
                <a:cs typeface="Verdana"/>
                <a:sym typeface="Verdana"/>
              </a:rPr>
              <a:t>PRE-PREPARE: Process it in protocol. STEP 3.</a:t>
            </a:r>
          </a:p>
          <a:p>
            <a:pPr lvl="0">
              <a:spcBef>
                <a:spcPts val="0"/>
              </a:spcBef>
              <a:buNone/>
            </a:pPr>
            <a:r>
              <a:rPr lang="en">
                <a:solidFill>
                  <a:srgbClr val="EFEFEF"/>
                </a:solidFill>
                <a:latin typeface="Verdana"/>
                <a:ea typeface="Verdana"/>
                <a:cs typeface="Verdana"/>
                <a:sym typeface="Verdana"/>
              </a:rPr>
              <a:t>PREPARE or COMMIT: Add it to appropriate quorum and proceed to step (e).</a:t>
            </a:r>
          </a:p>
          <a:p>
            <a:pPr lvl="0">
              <a:spcBef>
                <a:spcPts val="0"/>
              </a:spcBef>
              <a:buNone/>
            </a:pPr>
            <a:r>
              <a:rPr lang="en">
                <a:solidFill>
                  <a:srgbClr val="EFEFEF"/>
                </a:solidFill>
                <a:latin typeface="Verdana"/>
                <a:ea typeface="Verdana"/>
                <a:cs typeface="Verdana"/>
                <a:sym typeface="Verdana"/>
              </a:rPr>
              <a:t>Catch up message: Proceed to step (f).</a:t>
            </a:r>
          </a:p>
          <a:p>
            <a:pPr lvl="0">
              <a:spcBef>
                <a:spcPts val="0"/>
              </a:spcBef>
              <a:buNone/>
            </a:pPr>
            <a:r>
              <a:rPr lang="en">
                <a:solidFill>
                  <a:srgbClr val="EFEFEF"/>
                </a:solidFill>
                <a:latin typeface="Verdana"/>
                <a:ea typeface="Verdana"/>
                <a:cs typeface="Verdana"/>
                <a:sym typeface="Verdana"/>
              </a:rPr>
              <a:t>Anything else: Discard message.</a:t>
            </a:r>
          </a:p>
        </p:txBody>
      </p:sp>
      <p:pic>
        <p:nvPicPr>
          <p:cNvPr id="202" name="Shape 202"/>
          <p:cNvPicPr preferRelativeResize="0"/>
          <p:nvPr/>
        </p:nvPicPr>
        <p:blipFill>
          <a:blip r:embed="rId3">
            <a:alphaModFix/>
          </a:blip>
          <a:stretch>
            <a:fillRect/>
          </a:stretch>
        </p:blipFill>
        <p:spPr>
          <a:xfrm>
            <a:off x="5219550" y="1053950"/>
            <a:ext cx="3747101"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494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08" name="Shape 208"/>
          <p:cNvSpPr txBox="1"/>
          <p:nvPr>
            <p:ph idx="1" type="body"/>
          </p:nvPr>
        </p:nvSpPr>
        <p:spPr>
          <a:xfrm>
            <a:off x="311700" y="886800"/>
            <a:ext cx="4713600" cy="40869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(e). </a:t>
            </a:r>
            <a:r>
              <a:rPr b="1" lang="en">
                <a:solidFill>
                  <a:srgbClr val="EFEFEF"/>
                </a:solidFill>
                <a:latin typeface="Verdana"/>
                <a:ea typeface="Verdana"/>
                <a:cs typeface="Verdana"/>
                <a:sym typeface="Verdana"/>
              </a:rPr>
              <a:t>Quorum check: </a:t>
            </a:r>
            <a:r>
              <a:rPr lang="en">
                <a:solidFill>
                  <a:srgbClr val="EFEFEF"/>
                </a:solidFill>
                <a:latin typeface="Verdana"/>
                <a:ea typeface="Verdana"/>
                <a:cs typeface="Verdana"/>
                <a:sym typeface="Verdana"/>
              </a:rPr>
              <a:t>If the quorum to which the message was added is complete, act as appropriate in protocol STEP 4-6.</a:t>
            </a:r>
          </a:p>
          <a:p>
            <a:pPr lvl="0">
              <a:spcBef>
                <a:spcPts val="0"/>
              </a:spcBef>
              <a:buNone/>
            </a:pPr>
            <a:r>
              <a:rPr lang="en">
                <a:solidFill>
                  <a:srgbClr val="EFEFEF"/>
                </a:solidFill>
                <a:latin typeface="Verdana"/>
                <a:ea typeface="Verdana"/>
                <a:cs typeface="Verdana"/>
                <a:sym typeface="Verdana"/>
              </a:rPr>
              <a:t>(f). </a:t>
            </a:r>
            <a:r>
              <a:rPr b="1" lang="en">
                <a:solidFill>
                  <a:srgbClr val="EFEFEF"/>
                </a:solidFill>
                <a:latin typeface="Verdana"/>
                <a:ea typeface="Verdana"/>
                <a:cs typeface="Verdana"/>
                <a:sym typeface="Verdana"/>
              </a:rPr>
              <a:t>Idle check: </a:t>
            </a:r>
            <a:r>
              <a:rPr lang="en">
                <a:solidFill>
                  <a:srgbClr val="EFEFEF"/>
                </a:solidFill>
                <a:latin typeface="Verdana"/>
                <a:ea typeface="Verdana"/>
                <a:cs typeface="Verdana"/>
                <a:sym typeface="Verdana"/>
              </a:rPr>
              <a:t>If system has free cycles, process catchup message. </a:t>
            </a:r>
          </a:p>
          <a:p>
            <a:pPr lvl="0">
              <a:spcBef>
                <a:spcPts val="0"/>
              </a:spcBef>
              <a:buNone/>
            </a:pPr>
            <a:r>
              <a:rPr lang="en">
                <a:solidFill>
                  <a:srgbClr val="EFEFEF"/>
                </a:solidFill>
                <a:latin typeface="Verdana"/>
                <a:ea typeface="Verdana"/>
                <a:cs typeface="Verdana"/>
                <a:sym typeface="Verdana"/>
              </a:rPr>
              <a:t>Else wait until system is idle.</a:t>
            </a:r>
          </a:p>
        </p:txBody>
      </p:sp>
      <p:pic>
        <p:nvPicPr>
          <p:cNvPr id="209" name="Shape 209"/>
          <p:cNvPicPr preferRelativeResize="0"/>
          <p:nvPr/>
        </p:nvPicPr>
        <p:blipFill>
          <a:blip r:embed="rId3">
            <a:alphaModFix/>
          </a:blip>
          <a:stretch>
            <a:fillRect/>
          </a:stretch>
        </p:blipFill>
        <p:spPr>
          <a:xfrm>
            <a:off x="5219550" y="1053950"/>
            <a:ext cx="3747101"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28250"/>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15" name="Shape 215"/>
          <p:cNvSpPr txBox="1"/>
          <p:nvPr>
            <p:ph idx="1" type="body"/>
          </p:nvPr>
        </p:nvSpPr>
        <p:spPr>
          <a:xfrm>
            <a:off x="311700" y="985350"/>
            <a:ext cx="8520600" cy="3941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Agreement Protocol STEP 2-6:</a:t>
            </a:r>
          </a:p>
          <a:p>
            <a:pPr lvl="0">
              <a:spcBef>
                <a:spcPts val="0"/>
              </a:spcBef>
              <a:buNone/>
            </a:pPr>
            <a:r>
              <a:rPr lang="en">
                <a:solidFill>
                  <a:srgbClr val="EFEFEF"/>
                </a:solidFill>
                <a:latin typeface="Verdana"/>
                <a:ea typeface="Verdana"/>
                <a:cs typeface="Verdana"/>
                <a:sym typeface="Verdana"/>
              </a:rPr>
              <a:t>STEP 2: Primary replica forms a PRE-PREPARE message with a set of valid requests and sends the PRE-PREPARE to all replicas.</a:t>
            </a:r>
          </a:p>
          <a:p>
            <a:pPr lvl="0">
              <a:spcBef>
                <a:spcPts val="0"/>
              </a:spcBef>
              <a:buNone/>
            </a:pPr>
            <a:r>
              <a:rPr lang="en">
                <a:solidFill>
                  <a:srgbClr val="EFEFEF"/>
                </a:solidFill>
                <a:latin typeface="Verdana"/>
                <a:ea typeface="Verdana"/>
                <a:cs typeface="Verdana"/>
                <a:sym typeface="Verdana"/>
              </a:rPr>
              <a:t>STEP 3: Replica receives PRE-PREPARE, authenticates it and sends a PREPARE to all other replicas.</a:t>
            </a:r>
          </a:p>
          <a:p>
            <a:pPr lvl="0">
              <a:spcBef>
                <a:spcPts val="0"/>
              </a:spcBef>
              <a:buNone/>
            </a:pPr>
            <a:r>
              <a:rPr lang="en">
                <a:solidFill>
                  <a:srgbClr val="EFEFEF"/>
                </a:solidFill>
                <a:latin typeface="Verdana"/>
                <a:ea typeface="Verdana"/>
                <a:cs typeface="Verdana"/>
                <a:sym typeface="Verdana"/>
              </a:rPr>
              <a:t>STEP 4: Replica receives </a:t>
            </a:r>
            <a:r>
              <a:rPr i="1" lang="en">
                <a:solidFill>
                  <a:srgbClr val="EFEFEF"/>
                </a:solidFill>
                <a:latin typeface="Verdana"/>
                <a:ea typeface="Verdana"/>
                <a:cs typeface="Verdana"/>
                <a:sym typeface="Verdana"/>
              </a:rPr>
              <a:t>2f</a:t>
            </a:r>
            <a:r>
              <a:rPr lang="en">
                <a:solidFill>
                  <a:srgbClr val="EFEFEF"/>
                </a:solidFill>
                <a:latin typeface="Verdana"/>
                <a:ea typeface="Verdana"/>
                <a:cs typeface="Verdana"/>
                <a:sym typeface="Verdana"/>
              </a:rPr>
              <a:t> PREPARE messages that are consistent with PRE-PREPARE and sends a COMMIT message to all other replicas.</a:t>
            </a:r>
          </a:p>
          <a:p>
            <a:pPr lvl="0">
              <a:spcBef>
                <a:spcPts val="0"/>
              </a:spcBef>
              <a:buNone/>
            </a:pPr>
            <a:r>
              <a:rPr lang="en">
                <a:solidFill>
                  <a:srgbClr val="EFEFEF"/>
                </a:solidFill>
                <a:latin typeface="Verdana"/>
                <a:ea typeface="Verdana"/>
                <a:cs typeface="Verdana"/>
                <a:sym typeface="Verdana"/>
              </a:rPr>
              <a:t>STEP 5: Replica receives </a:t>
            </a:r>
            <a:r>
              <a:rPr i="1" lang="en">
                <a:solidFill>
                  <a:srgbClr val="EFEFEF"/>
                </a:solidFill>
                <a:latin typeface="Verdana"/>
                <a:ea typeface="Verdana"/>
                <a:cs typeface="Verdana"/>
                <a:sym typeface="Verdana"/>
              </a:rPr>
              <a:t>2f + 1 </a:t>
            </a:r>
            <a:r>
              <a:rPr lang="en">
                <a:solidFill>
                  <a:srgbClr val="EFEFEF"/>
                </a:solidFill>
                <a:latin typeface="Verdana"/>
                <a:ea typeface="Verdana"/>
                <a:cs typeface="Verdana"/>
                <a:sym typeface="Verdana"/>
              </a:rPr>
              <a:t>COMMIT messages, commits and executes the request, sends a REPLY message to the client.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21" name="Shape 221"/>
          <p:cNvSpPr txBox="1"/>
          <p:nvPr>
            <p:ph idx="1" type="body"/>
          </p:nvPr>
        </p:nvSpPr>
        <p:spPr>
          <a:xfrm>
            <a:off x="465850" y="1162700"/>
            <a:ext cx="8126400" cy="3764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STEP 6: The client receives </a:t>
            </a:r>
            <a:r>
              <a:rPr i="1" lang="en">
                <a:solidFill>
                  <a:srgbClr val="EFEFEF"/>
                </a:solidFill>
                <a:latin typeface="Verdana"/>
                <a:ea typeface="Verdana"/>
                <a:cs typeface="Verdana"/>
                <a:sym typeface="Verdana"/>
              </a:rPr>
              <a:t>f + 1 </a:t>
            </a:r>
            <a:r>
              <a:rPr lang="en">
                <a:solidFill>
                  <a:srgbClr val="EFEFEF"/>
                </a:solidFill>
                <a:latin typeface="Verdana"/>
                <a:ea typeface="Verdana"/>
                <a:cs typeface="Verdana"/>
                <a:sym typeface="Verdana"/>
              </a:rPr>
              <a:t>matching REPLY messages and accepts the request as complete.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a:t>
            </a:r>
          </a:p>
        </p:txBody>
      </p:sp>
      <p:sp>
        <p:nvSpPr>
          <p:cNvPr id="227" name="Shape 227"/>
          <p:cNvSpPr txBox="1"/>
          <p:nvPr>
            <p:ph idx="1" type="body"/>
          </p:nvPr>
        </p:nvSpPr>
        <p:spPr>
          <a:xfrm>
            <a:off x="311700" y="926225"/>
            <a:ext cx="8520600" cy="4000500"/>
          </a:xfrm>
          <a:prstGeom prst="rect">
            <a:avLst/>
          </a:prstGeom>
        </p:spPr>
        <p:txBody>
          <a:bodyPr anchorCtr="0" anchor="t" bIns="91425" lIns="91425" rIns="91425" wrap="square" tIns="91425">
            <a:noAutofit/>
          </a:bodyPr>
          <a:lstStyle/>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This approach employs a primary replica to order requests.</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Employing a primary avoids the need to trust clients to obey a backoff protocol.</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However since the primary is responsible for selecting which requests to execute, the system throughput is at most the throughput of the primary.</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The primary is in a position to control overall system progress and fairness to individual clients.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1297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 - Monitoring</a:t>
            </a:r>
          </a:p>
        </p:txBody>
      </p:sp>
      <p:sp>
        <p:nvSpPr>
          <p:cNvPr id="233" name="Shape 233"/>
          <p:cNvSpPr txBox="1"/>
          <p:nvPr>
            <p:ph idx="1" type="body"/>
          </p:nvPr>
        </p:nvSpPr>
        <p:spPr>
          <a:xfrm>
            <a:off x="311700" y="788275"/>
            <a:ext cx="8655000" cy="41976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Replicas monitor the throughput of the current primary.</a:t>
            </a:r>
          </a:p>
          <a:p>
            <a:pPr lvl="0">
              <a:spcBef>
                <a:spcPts val="0"/>
              </a:spcBef>
              <a:buNone/>
            </a:pPr>
            <a:r>
              <a:rPr lang="en">
                <a:solidFill>
                  <a:srgbClr val="EFEFEF"/>
                </a:solidFill>
                <a:latin typeface="Verdana"/>
                <a:ea typeface="Verdana"/>
                <a:cs typeface="Verdana"/>
                <a:sym typeface="Verdana"/>
              </a:rPr>
              <a:t>If a replica judges the primary’s performance to be insufficient, then the replica initiates a view change.</a:t>
            </a:r>
          </a:p>
          <a:p>
            <a:pPr lvl="0">
              <a:spcBef>
                <a:spcPts val="0"/>
              </a:spcBef>
              <a:buNone/>
            </a:pPr>
            <a:r>
              <a:rPr lang="en">
                <a:solidFill>
                  <a:srgbClr val="EFEFEF"/>
                </a:solidFill>
                <a:latin typeface="Verdana"/>
                <a:ea typeface="Verdana"/>
                <a:cs typeface="Verdana"/>
                <a:sym typeface="Verdana"/>
              </a:rPr>
              <a:t>Replicas in Aardvark expect two things from the Primary:</a:t>
            </a:r>
          </a:p>
          <a:p>
            <a:pPr indent="-342900" lvl="0" marL="457200" rtl="0">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A regular supply of PRE-PREPARE message.</a:t>
            </a:r>
          </a:p>
          <a:p>
            <a:pPr indent="-342900" lvl="0" marL="457200" rtl="0">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High sustained throughput.</a:t>
            </a:r>
          </a:p>
          <a:p>
            <a:pPr lvl="0" rtl="0">
              <a:spcBef>
                <a:spcPts val="0"/>
              </a:spcBef>
              <a:buNone/>
            </a:pPr>
            <a:r>
              <a:rPr lang="en">
                <a:solidFill>
                  <a:srgbClr val="EFEFEF"/>
                </a:solidFill>
                <a:latin typeface="Verdana"/>
                <a:ea typeface="Verdana"/>
                <a:cs typeface="Verdana"/>
                <a:sym typeface="Verdana"/>
              </a:rPr>
              <a:t>When a view change is completed, each replica starts a heart-beat timer that is reset whenever the next valid PRE-PREPARE message is received.</a:t>
            </a:r>
          </a:p>
          <a:p>
            <a:pPr lvl="0">
              <a:spcBef>
                <a:spcPts val="0"/>
              </a:spcBef>
              <a:buNone/>
            </a:pPr>
            <a:r>
              <a:rPr lang="en">
                <a:solidFill>
                  <a:srgbClr val="EFEFEF"/>
                </a:solidFill>
                <a:latin typeface="Verdana"/>
                <a:ea typeface="Verdana"/>
                <a:cs typeface="Verdana"/>
                <a:sym typeface="Verdana"/>
              </a:rPr>
              <a:t>If a replica does not receive the PRE-PREPARE message before the timer times out, it initiates a view change.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b="1" lang="en" sz="3000">
                <a:latin typeface="Verdana"/>
                <a:ea typeface="Verdana"/>
                <a:cs typeface="Verdana"/>
                <a:sym typeface="Verdana"/>
              </a:rPr>
              <a:t>Overview of the Paper</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​In this paper:</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It is demonstrated that the existing Byzantine Fault Tolerant (hereby referred as BFT) protocols are dangerously fragile.</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 set of principles are defined for constructing BFT services, that remain useful even when Byzantine Faults occur.</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These principles are applied to construct a new protocol -- Aardvark.</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 - Fairness to Clients</a:t>
            </a:r>
          </a:p>
        </p:txBody>
      </p:sp>
      <p:sp>
        <p:nvSpPr>
          <p:cNvPr id="239" name="Shape 239"/>
          <p:cNvSpPr txBox="1"/>
          <p:nvPr>
            <p:ph idx="1" type="body"/>
          </p:nvPr>
        </p:nvSpPr>
        <p:spPr>
          <a:xfrm>
            <a:off x="216775" y="926225"/>
            <a:ext cx="8749800" cy="40005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Primary replicas can influence which requests are processed.</a:t>
            </a:r>
          </a:p>
          <a:p>
            <a:pPr lvl="0">
              <a:spcBef>
                <a:spcPts val="0"/>
              </a:spcBef>
              <a:buNone/>
            </a:pPr>
            <a:r>
              <a:rPr lang="en">
                <a:solidFill>
                  <a:srgbClr val="EFEFEF"/>
                </a:solidFill>
                <a:latin typeface="Verdana"/>
                <a:ea typeface="Verdana"/>
                <a:cs typeface="Verdana"/>
                <a:sym typeface="Verdana"/>
              </a:rPr>
              <a:t>A faulty primary could be unfair to a specific client by neglecting to order requests from that client.</a:t>
            </a:r>
          </a:p>
          <a:p>
            <a:pPr lvl="0">
              <a:spcBef>
                <a:spcPts val="0"/>
              </a:spcBef>
              <a:buNone/>
            </a:pPr>
            <a:r>
              <a:rPr lang="en">
                <a:solidFill>
                  <a:srgbClr val="EFEFEF"/>
                </a:solidFill>
                <a:latin typeface="Verdana"/>
                <a:ea typeface="Verdana"/>
                <a:cs typeface="Verdana"/>
                <a:sym typeface="Verdana"/>
              </a:rPr>
              <a:t>To avoid this, replicas track fairness of request ordering.</a:t>
            </a:r>
          </a:p>
          <a:p>
            <a:pPr lvl="0">
              <a:spcBef>
                <a:spcPts val="0"/>
              </a:spcBef>
              <a:buNone/>
            </a:pPr>
            <a:r>
              <a:rPr lang="en">
                <a:solidFill>
                  <a:srgbClr val="EFEFEF"/>
                </a:solidFill>
                <a:latin typeface="Verdana"/>
                <a:ea typeface="Verdana"/>
                <a:cs typeface="Verdana"/>
                <a:sym typeface="Verdana"/>
              </a:rPr>
              <a:t>When a replica receives a request from a client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for which it has not received PRE-PREPARE message, it records the sequence number of most recent PRE-PREPARE message.</a:t>
            </a:r>
          </a:p>
          <a:p>
            <a:pPr lvl="0">
              <a:spcBef>
                <a:spcPts val="0"/>
              </a:spcBef>
              <a:buNone/>
            </a:pPr>
            <a:r>
              <a:rPr lang="en">
                <a:solidFill>
                  <a:srgbClr val="EFEFEF"/>
                </a:solidFill>
                <a:latin typeface="Verdana"/>
                <a:ea typeface="Verdana"/>
                <a:cs typeface="Verdana"/>
                <a:sym typeface="Verdana"/>
              </a:rPr>
              <a:t>If if receives two PRE-PREPARE messages for another client before receiving for client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it declares the current primary to be unfit and initiates a view change.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157650"/>
            <a:ext cx="8520600" cy="6234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Conclusion</a:t>
            </a:r>
          </a:p>
        </p:txBody>
      </p:sp>
      <p:sp>
        <p:nvSpPr>
          <p:cNvPr id="245" name="Shape 245"/>
          <p:cNvSpPr txBox="1"/>
          <p:nvPr>
            <p:ph idx="1" type="body"/>
          </p:nvPr>
        </p:nvSpPr>
        <p:spPr>
          <a:xfrm>
            <a:off x="311700" y="945925"/>
            <a:ext cx="8520600" cy="39807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The paper claims that high assurance systems require BFT protocols that are more robust to failures than existing systems.</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The paper presents Aardvark as the first BFT protocol designed to provide good performance for Byzantine faults.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2670300" y="1844200"/>
            <a:ext cx="3803400" cy="1151100"/>
          </a:xfrm>
          <a:prstGeom prst="rect">
            <a:avLst/>
          </a:prstGeom>
        </p:spPr>
        <p:txBody>
          <a:bodyPr anchorCtr="0" anchor="t" bIns="91425" lIns="91425" rIns="91425" wrap="square" tIns="91425">
            <a:noAutofit/>
          </a:bodyPr>
          <a:lstStyle/>
          <a:p>
            <a:pPr lvl="0">
              <a:spcBef>
                <a:spcPts val="0"/>
              </a:spcBef>
              <a:buNone/>
            </a:pPr>
            <a:r>
              <a:rPr lang="en" sz="4800">
                <a:latin typeface="Verdana"/>
                <a:ea typeface="Verdana"/>
                <a:cs typeface="Verdana"/>
                <a:sym typeface="Verdana"/>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Existing Problem:</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Most of the BFT protocols are designed with a single minded approach based on the best case performance of the system</a:t>
            </a:r>
            <a:r>
              <a:rPr lang="en">
                <a:solidFill>
                  <a:srgbClr val="EFEFEF"/>
                </a:solidFill>
              </a:rPr>
              <a:t>.</a:t>
            </a:r>
          </a:p>
          <a:p>
            <a:pPr lvl="0">
              <a:spcBef>
                <a:spcPts val="0"/>
              </a:spcBef>
              <a:buNone/>
            </a:pPr>
            <a:r>
              <a:rPr lang="en" sz="2800">
                <a:solidFill>
                  <a:schemeClr val="dk1"/>
                </a:solidFill>
                <a:latin typeface="Verdana"/>
                <a:ea typeface="Verdana"/>
                <a:cs typeface="Verdana"/>
                <a:sym typeface="Verdana"/>
              </a:rPr>
              <a:t>Proposed Solution:</a:t>
            </a:r>
          </a:p>
          <a:p>
            <a:pPr lvl="0">
              <a:spcBef>
                <a:spcPts val="0"/>
              </a:spcBef>
              <a:buNone/>
            </a:pPr>
            <a:r>
              <a:rPr lang="en">
                <a:solidFill>
                  <a:srgbClr val="EFEFEF"/>
                </a:solidFill>
                <a:latin typeface="Verdana"/>
                <a:ea typeface="Verdana"/>
                <a:cs typeface="Verdana"/>
                <a:sym typeface="Verdana"/>
              </a:rPr>
              <a:t>Primary contribution of this paper is to propose a new approach by shifting the focus from building high performance systems that are designed based on the best case scenario, to building systems that offer acceptable performance under all circumstances, including when faults occur.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68700"/>
          </a:xfrm>
          <a:prstGeom prst="rect">
            <a:avLst/>
          </a:prstGeom>
        </p:spPr>
        <p:txBody>
          <a:bodyPr anchorCtr="0" anchor="t" bIns="91425" lIns="91425" rIns="91425" wrap="square" tIns="91425">
            <a:noAutofit/>
          </a:bodyPr>
          <a:lstStyle/>
          <a:p>
            <a:pPr lvl="0" algn="ctr">
              <a:spcBef>
                <a:spcPts val="0"/>
              </a:spcBef>
              <a:buNone/>
            </a:pPr>
            <a:r>
              <a:rPr lang="en">
                <a:latin typeface="Verdana"/>
                <a:ea typeface="Verdana"/>
                <a:cs typeface="Verdana"/>
                <a:sym typeface="Verdana"/>
              </a:rPr>
              <a:t>Practical Byzantine Fault Tolerance (PBFT)</a:t>
            </a:r>
          </a:p>
        </p:txBody>
      </p:sp>
      <p:sp>
        <p:nvSpPr>
          <p:cNvPr id="79" name="Shape 79"/>
          <p:cNvSpPr txBox="1"/>
          <p:nvPr>
            <p:ph idx="1" type="body"/>
          </p:nvPr>
        </p:nvSpPr>
        <p:spPr>
          <a:xfrm>
            <a:off x="311700" y="1513300"/>
            <a:ext cx="8520600" cy="30558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Most existing BFT systems are based on this approach.</a:t>
            </a:r>
          </a:p>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PBFT: First characterize what defines normal case and then make the system perform well for that case. Normal and Worst cases are handled separately.</a:t>
            </a:r>
          </a:p>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Problem with this approach:</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The normal case includes only </a:t>
            </a:r>
            <a:r>
              <a:rPr i="1" lang="en">
                <a:solidFill>
                  <a:srgbClr val="EFEFEF"/>
                </a:solidFill>
                <a:latin typeface="Verdana"/>
                <a:ea typeface="Verdana"/>
                <a:cs typeface="Verdana"/>
                <a:sym typeface="Verdana"/>
              </a:rPr>
              <a:t>gracious executions</a:t>
            </a:r>
            <a:r>
              <a:rPr lang="en">
                <a:solidFill>
                  <a:srgbClr val="EFEFEF"/>
                </a:solidFill>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Gracious Executions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D9D9D9"/>
                </a:solidFill>
              </a:rPr>
              <a:t>An execution is gracious when:</a:t>
            </a:r>
          </a:p>
          <a:p>
            <a:pPr indent="-342900" lvl="0" marL="457200" rtl="0">
              <a:spcBef>
                <a:spcPts val="0"/>
              </a:spcBef>
              <a:buClr>
                <a:srgbClr val="D9D9D9"/>
              </a:buClr>
              <a:buSzPct val="100000"/>
            </a:pPr>
            <a:r>
              <a:rPr lang="en">
                <a:solidFill>
                  <a:srgbClr val="D9D9D9"/>
                </a:solidFill>
              </a:rPr>
              <a:t>The execution is synchronous with some implementation - dependent short bound on message delay</a:t>
            </a:r>
          </a:p>
          <a:p>
            <a:pPr lvl="0" rtl="0">
              <a:spcBef>
                <a:spcPts val="0"/>
              </a:spcBef>
              <a:buNone/>
            </a:pPr>
            <a:r>
              <a:rPr lang="en">
                <a:solidFill>
                  <a:srgbClr val="D9D9D9"/>
                </a:solidFill>
              </a:rPr>
              <a:t>And </a:t>
            </a:r>
          </a:p>
          <a:p>
            <a:pPr indent="-342900" lvl="0" marL="457200">
              <a:spcBef>
                <a:spcPts val="0"/>
              </a:spcBef>
              <a:buClr>
                <a:srgbClr val="D9D9D9"/>
              </a:buClr>
              <a:buSzPct val="100000"/>
            </a:pPr>
            <a:r>
              <a:rPr lang="en">
                <a:solidFill>
                  <a:srgbClr val="D9D9D9"/>
                </a:solidFill>
              </a:rPr>
              <a:t>All clients and servers behave correctly.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Uncivil Execution</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An execution is uncivil if:</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The execution is synchronous with some implementation - dependent short bound on message delay</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Up to f servers and an arbitrary number of clients are Byzantine</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All remaining clients and servers are correct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1104900"/>
          </a:xfrm>
          <a:prstGeom prst="rect">
            <a:avLst/>
          </a:prstGeom>
        </p:spPr>
        <p:txBody>
          <a:bodyPr anchorCtr="0" anchor="t" bIns="91425" lIns="91425" rIns="91425" wrap="square" tIns="91425">
            <a:noAutofit/>
          </a:bodyPr>
          <a:lstStyle/>
          <a:p>
            <a:pPr lvl="0">
              <a:spcBef>
                <a:spcPts val="0"/>
              </a:spcBef>
              <a:buNone/>
            </a:pPr>
            <a:r>
              <a:rPr lang="en"/>
              <a:t>Proposed Approach - Robust Byzantine Fault Tolerance (RBFT)</a:t>
            </a:r>
          </a:p>
        </p:txBody>
      </p:sp>
      <p:sp>
        <p:nvSpPr>
          <p:cNvPr id="97" name="Shape 97"/>
          <p:cNvSpPr txBox="1"/>
          <p:nvPr>
            <p:ph idx="1" type="body"/>
          </p:nvPr>
        </p:nvSpPr>
        <p:spPr>
          <a:xfrm>
            <a:off x="311700" y="1724175"/>
            <a:ext cx="8520600" cy="2844600"/>
          </a:xfrm>
          <a:prstGeom prst="rect">
            <a:avLst/>
          </a:prstGeom>
        </p:spPr>
        <p:txBody>
          <a:bodyPr anchorCtr="0" anchor="t" bIns="91425" lIns="91425" rIns="91425" wrap="square" tIns="91425">
            <a:noAutofit/>
          </a:bodyPr>
          <a:lstStyle/>
          <a:p>
            <a:pPr lvl="0" rtl="0">
              <a:spcBef>
                <a:spcPts val="0"/>
              </a:spcBef>
              <a:buNone/>
            </a:pPr>
            <a:r>
              <a:rPr lang="en">
                <a:solidFill>
                  <a:srgbClr val="EFEFEF"/>
                </a:solidFill>
              </a:rPr>
              <a:t>A BFT system should be designed based on three properties:</a:t>
            </a:r>
          </a:p>
          <a:p>
            <a:pPr indent="-342900" lvl="0" marL="457200" rtl="0">
              <a:spcBef>
                <a:spcPts val="0"/>
              </a:spcBef>
              <a:spcAft>
                <a:spcPts val="0"/>
              </a:spcAft>
              <a:buClr>
                <a:srgbClr val="EFEFEF"/>
              </a:buClr>
              <a:buSzPct val="100000"/>
              <a:buAutoNum type="arabicPeriod"/>
            </a:pPr>
            <a:r>
              <a:rPr lang="en">
                <a:solidFill>
                  <a:srgbClr val="EFEFEF"/>
                </a:solidFill>
              </a:rPr>
              <a:t>It provides acceptable performance</a:t>
            </a:r>
          </a:p>
          <a:p>
            <a:pPr indent="-342900" lvl="0" marL="457200" rtl="0">
              <a:spcBef>
                <a:spcPts val="0"/>
              </a:spcBef>
              <a:spcAft>
                <a:spcPts val="0"/>
              </a:spcAft>
              <a:buClr>
                <a:srgbClr val="EFEFEF"/>
              </a:buClr>
              <a:buSzPct val="100000"/>
              <a:buAutoNum type="arabicPeriod"/>
            </a:pPr>
            <a:r>
              <a:rPr lang="en">
                <a:solidFill>
                  <a:srgbClr val="EFEFEF"/>
                </a:solidFill>
              </a:rPr>
              <a:t>It is easy to implement</a:t>
            </a:r>
          </a:p>
          <a:p>
            <a:pPr indent="-342900" lvl="0" marL="457200" rtl="0">
              <a:spcBef>
                <a:spcPts val="0"/>
              </a:spcBef>
              <a:buClr>
                <a:srgbClr val="EFEFEF"/>
              </a:buClr>
              <a:buSzPct val="100000"/>
              <a:buAutoNum type="arabicPeriod"/>
            </a:pPr>
            <a:r>
              <a:rPr lang="en">
                <a:solidFill>
                  <a:srgbClr val="EFEFEF"/>
                </a:solidFill>
              </a:rPr>
              <a:t>It is robust against Byzantine faults.</a:t>
            </a:r>
          </a:p>
          <a:p>
            <a:pPr lvl="0" rtl="0">
              <a:spcBef>
                <a:spcPts val="0"/>
              </a:spcBef>
              <a:buNone/>
            </a:pPr>
            <a:r>
              <a:rPr lang="en">
                <a:solidFill>
                  <a:srgbClr val="EFEFEF"/>
                </a:solidFill>
              </a:rPr>
              <a:t>Hence RBFT is proposed in this paper to build systems that provide adequate performance during </a:t>
            </a:r>
            <a:r>
              <a:rPr i="1" lang="en">
                <a:solidFill>
                  <a:srgbClr val="EFEFEF"/>
                </a:solidFill>
              </a:rPr>
              <a:t>uncivil executions</a:t>
            </a:r>
            <a:r>
              <a:rPr lang="en">
                <a:solidFill>
                  <a:srgbClr val="EFEFEF"/>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RBFT implemented : Aardvark</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Aardvark is a new BFT system designed and implemented to be robust to failures.</a:t>
            </a:r>
          </a:p>
          <a:p>
            <a:pPr indent="-342900" lvl="0" marL="457200" rtl="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Aardvark is based on the approach this paper proposed, i.e. acceptable performance, ease of implementation, and robustness against Byzantine disruptions.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