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865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06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6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D0C36-8180-42CD-893F-B9EFCAE05C40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operating-system-bankers-algorithm/" TargetMode="External"/><Relationship Id="rId2" Type="http://schemas.openxmlformats.org/officeDocument/2006/relationships/hyperlink" Target="https://en.wikipedia.org/wiki/Banker's_algorith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129-6B99-46B3-B5CF-14A2E48F0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6F829-D517-4BD5-9753-67E8E6DA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Mayuri Wadkar</a:t>
            </a:r>
          </a:p>
        </p:txBody>
      </p:sp>
    </p:spTree>
    <p:extLst>
      <p:ext uri="{BB962C8B-B14F-4D97-AF65-F5344CB8AC3E}">
        <p14:creationId xmlns:p14="http://schemas.microsoft.com/office/powerpoint/2010/main" val="49255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00F7-D8FA-447E-9B70-231DA1EA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A691-3DB2-48E0-AFE7-2FE83AF6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https://en.wikipedia.org/wiki/Banker%27s_algorithm</a:t>
            </a:r>
            <a:endParaRPr lang="en-US" dirty="0"/>
          </a:p>
          <a:p>
            <a:r>
              <a:rPr lang="en-US" dirty="0">
                <a:hlinkClick r:id="rId3"/>
              </a:rPr>
              <a:t>http://www.geeksforgeeks.org/operating-system-bankers-algorithm/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7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507-B772-4BA6-BA90-89C91C20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E579-71AA-4B02-B7CF-92F40E0B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41E0-CB25-4127-B45E-F6DEEEB8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DDED-875D-49E6-ADE4-1902EE55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banker’s algorithm is a resource allocation and deadlock avoidance algorithm that tests for safety by simulating the allocation for predetermined maximum possible amounts of all resources, then makes an “s-state” check to test for possible activities, before deciding whether allocation should be allowed to continue.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Multiple instances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process must a priori claim maximum use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a process requests a resource it may have to wait 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a process gets all its resources it must return them in a finite amount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7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5ACF-8887-414D-A80C-32456DC7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the Banker's algorithm to work, it needs to know three things: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1195-F88D-4C7E-A6C8-F2EAC2DD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of each resource each process could possibly request[MAX]</a:t>
            </a:r>
          </a:p>
          <a:p>
            <a:r>
              <a:rPr lang="en-US" dirty="0"/>
              <a:t>How much of each resource each process is currently holding[ALLOCATED]</a:t>
            </a:r>
          </a:p>
          <a:p>
            <a:r>
              <a:rPr lang="en-US" dirty="0"/>
              <a:t>How much of each resource the system currently has available[AVAILABLE]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Resources may be allocated to a process only if it satisfies the following conditions:</a:t>
            </a:r>
          </a:p>
          <a:p>
            <a:r>
              <a:rPr lang="en-US" dirty="0"/>
              <a:t>request ≤ available, else process waits until resources are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B025-6EB6-47D4-8FBA-CC763039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data structures to be maintained to implement the Banker's Algorithm: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1BE7-8773-4D85-8912-E4F9CC71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Let </a:t>
            </a:r>
            <a:r>
              <a:rPr lang="en-US" alt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= number of processes, and </a:t>
            </a:r>
            <a:r>
              <a:rPr lang="en-US" alt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number of resources types. 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Available</a:t>
            </a:r>
            <a:r>
              <a:rPr lang="en-US" altLang="en-US" i="1" dirty="0">
                <a:ea typeface="ＭＳ Ｐゴシック" panose="020B0600070205080204" pitchFamily="34" charset="-128"/>
              </a:rPr>
              <a:t>:</a:t>
            </a:r>
            <a:r>
              <a:rPr lang="en-US" altLang="en-US" dirty="0">
                <a:ea typeface="ＭＳ Ｐゴシック" panose="020B0600070205080204" pitchFamily="34" charset="-128"/>
              </a:rPr>
              <a:t>  Vector of length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. If available [</a:t>
            </a:r>
            <a:r>
              <a:rPr lang="en-US" altLang="en-US" i="1" dirty="0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] =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, there are</a:t>
            </a:r>
            <a:r>
              <a:rPr lang="en-US" altLang="en-US" i="1" dirty="0">
                <a:ea typeface="ＭＳ Ｐゴシック" panose="020B0600070205080204" pitchFamily="34" charset="-128"/>
              </a:rPr>
              <a:t> k</a:t>
            </a:r>
            <a:r>
              <a:rPr lang="en-US" altLang="en-US" dirty="0">
                <a:ea typeface="ＭＳ Ｐゴシック" panose="020B0600070205080204" pitchFamily="34" charset="-128"/>
              </a:rPr>
              <a:t> instances of resource type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ea typeface="ＭＳ Ｐゴシック" panose="020B0600070205080204" pitchFamily="34" charset="-128"/>
              </a:rPr>
              <a:t>available</a:t>
            </a:r>
          </a:p>
          <a:p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Max</a:t>
            </a:r>
            <a:r>
              <a:rPr lang="en-US" altLang="en-US" i="1" dirty="0">
                <a:ea typeface="ＭＳ Ｐゴシック" panose="020B0600070205080204" pitchFamily="34" charset="-128"/>
              </a:rPr>
              <a:t>: n x m</a:t>
            </a:r>
            <a:r>
              <a:rPr lang="en-US" altLang="en-US" dirty="0">
                <a:ea typeface="ＭＳ Ｐゴシック" panose="020B0600070205080204" pitchFamily="34" charset="-128"/>
              </a:rPr>
              <a:t> matrix.  If </a:t>
            </a:r>
            <a:r>
              <a:rPr lang="en-US" altLang="en-US" i="1" dirty="0">
                <a:ea typeface="ＭＳ Ｐゴシック" panose="020B0600070205080204" pitchFamily="34" charset="-128"/>
              </a:rPr>
              <a:t>Max 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=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, then process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may request at most</a:t>
            </a:r>
            <a:r>
              <a:rPr lang="en-US" altLang="en-US" i="1" dirty="0">
                <a:ea typeface="ＭＳ Ｐゴシック" panose="020B0600070205080204" pitchFamily="34" charset="-128"/>
              </a:rPr>
              <a:t> k </a:t>
            </a:r>
            <a:r>
              <a:rPr lang="en-US" altLang="en-US" dirty="0">
                <a:ea typeface="ＭＳ Ｐゴシック" panose="020B0600070205080204" pitchFamily="34" charset="-128"/>
              </a:rPr>
              <a:t>instances of resource type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endParaRPr lang="en-US" altLang="en-US" i="1" baseline="-25000" dirty="0">
              <a:ea typeface="ＭＳ Ｐゴシック" panose="020B0600070205080204" pitchFamily="34" charset="-128"/>
            </a:endParaRPr>
          </a:p>
          <a:p>
            <a:endParaRPr lang="en-US" altLang="en-US" sz="800" i="1" baseline="-25000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Allocation</a:t>
            </a:r>
            <a:r>
              <a:rPr lang="en-US" altLang="en-US" i="1" dirty="0">
                <a:ea typeface="ＭＳ Ｐゴシック" panose="020B0600070205080204" pitchFamily="34" charset="-128"/>
              </a:rPr>
              <a:t>:  n </a:t>
            </a: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en-US" i="1" dirty="0">
                <a:ea typeface="ＭＳ Ｐゴシック" panose="020B0600070205080204" pitchFamily="34" charset="-128"/>
              </a:rPr>
              <a:t> m</a:t>
            </a:r>
            <a:r>
              <a:rPr lang="en-US" altLang="en-US" dirty="0">
                <a:ea typeface="ＭＳ Ｐゴシック" panose="020B0600070205080204" pitchFamily="34" charset="-128"/>
              </a:rPr>
              <a:t> matrix.  If Allocation[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=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then</a:t>
            </a:r>
            <a:r>
              <a:rPr lang="en-US" altLang="en-US" i="1" dirty="0">
                <a:ea typeface="ＭＳ Ｐゴシック" panose="020B0600070205080204" pitchFamily="34" charset="-128"/>
              </a:rPr>
              <a:t> 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currently allocated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instances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endParaRPr lang="en-US" altLang="en-US" i="1" baseline="-25000" dirty="0">
              <a:ea typeface="ＭＳ Ｐゴシック" panose="020B0600070205080204" pitchFamily="34" charset="-128"/>
            </a:endParaRPr>
          </a:p>
          <a:p>
            <a:endParaRPr lang="en-US" altLang="en-US" sz="800" i="1" baseline="-25000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Need</a:t>
            </a:r>
            <a:r>
              <a:rPr lang="en-US" altLang="en-US" i="1" dirty="0">
                <a:ea typeface="ＭＳ Ｐゴシック" panose="020B0600070205080204" pitchFamily="34" charset="-128"/>
              </a:rPr>
              <a:t>:  n </a:t>
            </a: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en-US" i="1" dirty="0">
                <a:ea typeface="ＭＳ Ｐゴシック" panose="020B0600070205080204" pitchFamily="34" charset="-128"/>
              </a:rPr>
              <a:t> m</a:t>
            </a:r>
            <a:r>
              <a:rPr lang="en-US" altLang="en-US" dirty="0">
                <a:ea typeface="ＭＳ Ｐゴシック" panose="020B0600070205080204" pitchFamily="34" charset="-128"/>
              </a:rPr>
              <a:t> matrix. If </a:t>
            </a:r>
            <a:r>
              <a:rPr lang="en-US" altLang="en-US" i="1" dirty="0">
                <a:ea typeface="ＭＳ Ｐゴシック" panose="020B0600070205080204" pitchFamily="34" charset="-128"/>
              </a:rPr>
              <a:t>Need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=</a:t>
            </a:r>
            <a:r>
              <a:rPr lang="en-US" altLang="en-US" i="1" dirty="0">
                <a:ea typeface="ＭＳ Ｐゴシック" panose="020B0600070205080204" pitchFamily="34" charset="-128"/>
              </a:rPr>
              <a:t> k</a:t>
            </a:r>
            <a:r>
              <a:rPr lang="en-US" altLang="en-US" dirty="0">
                <a:ea typeface="ＭＳ Ｐゴシック" panose="020B0600070205080204" pitchFamily="34" charset="-128"/>
              </a:rPr>
              <a:t>, then</a:t>
            </a:r>
            <a:r>
              <a:rPr lang="en-US" altLang="en-US" i="1" dirty="0">
                <a:ea typeface="ＭＳ Ｐゴシック" panose="020B0600070205080204" pitchFamily="34" charset="-128"/>
              </a:rPr>
              <a:t> 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may need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more instances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to complete its task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i="1" dirty="0">
                <a:ea typeface="ＭＳ Ｐゴシック" panose="020B0600070205080204" pitchFamily="34" charset="-128"/>
              </a:rPr>
              <a:t>Need</a:t>
            </a:r>
            <a:r>
              <a:rPr lang="en-US" altLang="en-US" dirty="0">
                <a:ea typeface="ＭＳ Ｐゴシック" panose="020B0600070205080204" pitchFamily="34" charset="-128"/>
              </a:rPr>
              <a:t> 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i="1" dirty="0">
                <a:ea typeface="ＭＳ Ｐゴシック" panose="020B0600070205080204" pitchFamily="34" charset="-128"/>
              </a:rPr>
              <a:t>]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i="1" dirty="0">
                <a:ea typeface="ＭＳ Ｐゴシック" panose="020B0600070205080204" pitchFamily="34" charset="-128"/>
              </a:rPr>
              <a:t>Max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– </a:t>
            </a:r>
            <a:r>
              <a:rPr lang="en-US" altLang="en-US" i="1" dirty="0">
                <a:ea typeface="ＭＳ Ｐゴシック" panose="020B0600070205080204" pitchFamily="34" charset="-128"/>
              </a:rPr>
              <a:t>Allocation</a:t>
            </a:r>
            <a:r>
              <a:rPr lang="en-US" altLang="en-US" dirty="0">
                <a:ea typeface="ＭＳ Ｐゴシック" panose="020B0600070205080204" pitchFamily="34" charset="-128"/>
              </a:rPr>
              <a:t> 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4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3126-B217-4433-A165-9E38E3A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C989-B54F-46BA-9358-65A6C590B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51348"/>
            <a:ext cx="8915400" cy="43551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1.	Let </a:t>
            </a:r>
            <a:r>
              <a:rPr lang="en-US" altLang="en-US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Work</a:t>
            </a:r>
            <a:r>
              <a:rPr lang="en-US" altLang="en-US" sz="20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Finish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be vectors of length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m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Work </a:t>
            </a:r>
            <a:r>
              <a:rPr lang="en-US" altLang="en-US" sz="2000" dirty="0"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Finish </a:t>
            </a:r>
            <a:r>
              <a:rPr lang="en-US" altLang="en-US" sz="2000" dirty="0">
                <a:ea typeface="ＭＳ Ｐゴシック" panose="020B0600070205080204" pitchFamily="34" charset="-128"/>
              </a:rPr>
              <a:t>[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] =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false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0, 1, …,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n- </a:t>
            </a: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9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2.	Find an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(a)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Finish</a:t>
            </a:r>
            <a:r>
              <a:rPr lang="en-US" altLang="en-US" sz="2000" dirty="0">
                <a:ea typeface="ＭＳ Ｐゴシック" panose="020B0600070205080204" pitchFamily="34" charset="-128"/>
              </a:rPr>
              <a:t> [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] 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false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(b)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Need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no such 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None/>
            </a:pPr>
            <a:endParaRPr lang="en-US" altLang="en-US" sz="9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3.  Work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Work </a:t>
            </a:r>
            <a:r>
              <a:rPr lang="en-US" altLang="en-US" sz="2000" dirty="0">
                <a:ea typeface="ＭＳ Ｐゴシック" panose="020B0600070205080204" pitchFamily="34" charset="-128"/>
              </a:rPr>
              <a:t>+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Allocation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i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i="1" dirty="0">
                <a:ea typeface="ＭＳ Ｐゴシック" panose="020B0600070205080204" pitchFamily="34" charset="-128"/>
              </a:rPr>
              <a:t>Finish</a:t>
            </a:r>
            <a:r>
              <a:rPr lang="en-US" altLang="en-US" sz="2000" dirty="0">
                <a:ea typeface="ＭＳ Ｐゴシック" panose="020B0600070205080204" pitchFamily="34" charset="-128"/>
              </a:rPr>
              <a:t>[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] =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true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9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4.	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Finish</a:t>
            </a:r>
            <a:r>
              <a:rPr lang="en-US" altLang="en-US" sz="2000" dirty="0">
                <a:ea typeface="ＭＳ Ｐゴシック" panose="020B0600070205080204" pitchFamily="34" charset="-128"/>
              </a:rPr>
              <a:t> [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] == true for all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then the system is in a safe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7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FF02-FE66-42DD-AF26-F753B274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Resource-Request Algorithm for Process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30EA-2F47-41C2-A199-0BC20365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2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Request</a:t>
            </a:r>
            <a:r>
              <a:rPr lang="en-US" altLang="en-US" sz="1700" dirty="0">
                <a:ea typeface="ＭＳ Ｐゴシック" panose="020B0600070205080204" pitchFamily="34" charset="-128"/>
              </a:rPr>
              <a:t> = request vector for process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.  If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[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j</a:t>
            </a:r>
            <a:r>
              <a:rPr lang="en-US" altLang="en-US" sz="1700" dirty="0">
                <a:ea typeface="ＭＳ Ｐゴシック" panose="020B0600070205080204" pitchFamily="34" charset="-128"/>
              </a:rPr>
              <a:t>] =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process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 wants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700" dirty="0">
                <a:ea typeface="ＭＳ Ｐゴシック" panose="020B0600070205080204" pitchFamily="34" charset="-128"/>
              </a:rPr>
              <a:t> instances of resource type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j</a:t>
            </a:r>
            <a:endParaRPr lang="en-US" altLang="en-US" sz="1700" baseline="-25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1.	If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2.	If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Available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, go to step 3.  Otherwise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sz="17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must wait, since resources are not available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3.	Pretend to allocate requested resources to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sz="17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by modifying the state as follows: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Available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Available 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–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Request;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Allocation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Allocation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safe  the resources are allocated to Pi</a:t>
            </a:r>
          </a:p>
          <a:p>
            <a:pPr lvl="1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unsafe  Pi must wait, and the old resource-allocation state is restored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411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A2C5-18D8-4D2D-A315-9C14E0D9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 of Banker’s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7010-0A69-43EF-9CF9-CDD95EB3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5 processes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  </a:t>
            </a:r>
            <a:r>
              <a:rPr lang="en-US" altLang="en-US" dirty="0">
                <a:ea typeface="ＭＳ Ｐゴシック" panose="020B0600070205080204" pitchFamily="34" charset="-128"/>
              </a:rPr>
              <a:t>through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;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      3 resource types: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 (10 instances), 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(5instances), and </a:t>
            </a:r>
            <a:r>
              <a:rPr lang="en-US" altLang="en-US" i="1" dirty="0"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</a:rPr>
              <a:t> (7 instances)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 Snapshot at time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		   				  		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BE001-766A-4ADB-89EC-78BD6BD40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41474"/>
              </p:ext>
            </p:extLst>
          </p:nvPr>
        </p:nvGraphicFramePr>
        <p:xfrm>
          <a:off x="3021814" y="3750383"/>
          <a:ext cx="52168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69">
                  <a:extLst>
                    <a:ext uri="{9D8B030D-6E8A-4147-A177-3AD203B41FA5}">
                      <a16:colId xmlns:a16="http://schemas.microsoft.com/office/drawing/2014/main" val="1392376074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930818202"/>
                    </a:ext>
                  </a:extLst>
                </a:gridCol>
                <a:gridCol w="1483439">
                  <a:extLst>
                    <a:ext uri="{9D8B030D-6E8A-4147-A177-3AD203B41FA5}">
                      <a16:colId xmlns:a16="http://schemas.microsoft.com/office/drawing/2014/main" val="2462323833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284715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3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0 1 0	  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7 5 3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3 3 2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1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2 0 0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3 2 2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3 0 2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9 0 2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0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3</a:t>
                      </a: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2 1 1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2 2 2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4</a:t>
                      </a: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4 3 3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5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671B-5653-45FC-9982-F3FF251B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07F8-F8D4-4840-828F-60E7B33E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12676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content of the matrix </a:t>
            </a:r>
            <a:r>
              <a:rPr lang="en-US" altLang="en-US" i="1" dirty="0">
                <a:ea typeface="ＭＳ Ｐゴシック" panose="020B0600070205080204" pitchFamily="34" charset="-128"/>
              </a:rPr>
              <a:t>Need</a:t>
            </a:r>
            <a:r>
              <a:rPr lang="en-US" altLang="en-US" dirty="0">
                <a:ea typeface="ＭＳ Ｐゴシック" panose="020B0600070205080204" pitchFamily="34" charset="-128"/>
              </a:rPr>
              <a:t> is defined to be </a:t>
            </a:r>
            <a:r>
              <a:rPr lang="en-US" altLang="en-US" i="1" dirty="0">
                <a:ea typeface="ＭＳ Ｐゴシック" panose="020B0600070205080204" pitchFamily="34" charset="-128"/>
              </a:rPr>
              <a:t>Max</a:t>
            </a:r>
            <a:r>
              <a:rPr lang="en-US" altLang="en-US" dirty="0">
                <a:ea typeface="ＭＳ Ｐゴシック" panose="020B0600070205080204" pitchFamily="34" charset="-128"/>
              </a:rPr>
              <a:t> – </a:t>
            </a:r>
            <a:r>
              <a:rPr lang="en-US" altLang="en-US" i="1" dirty="0">
                <a:ea typeface="ＭＳ Ｐゴシック" panose="020B0600070205080204" pitchFamily="34" charset="-128"/>
              </a:rPr>
              <a:t>Allocation</a:t>
            </a:r>
          </a:p>
          <a:p>
            <a:pPr>
              <a:tabLst>
                <a:tab pos="2452688" algn="l"/>
                <a:tab pos="349250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  <a:endParaRPr lang="en-US" altLang="en-US" u="sng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			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 		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 		 		</a:t>
            </a:r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system is in a safe state since the sequence &lt;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&gt; satisfies safety criteria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788A16-B356-4E4F-B38B-61C903BF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38356"/>
              </p:ext>
            </p:extLst>
          </p:nvPr>
        </p:nvGraphicFramePr>
        <p:xfrm>
          <a:off x="3757104" y="2647446"/>
          <a:ext cx="1721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2474273934"/>
                    </a:ext>
                  </a:extLst>
                </a:gridCol>
                <a:gridCol w="1018096">
                  <a:extLst>
                    <a:ext uri="{9D8B030D-6E8A-4147-A177-3AD203B41FA5}">
                      <a16:colId xmlns:a16="http://schemas.microsoft.com/office/drawing/2014/main" val="75828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Need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7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0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7 4 3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2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1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1 2 2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9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6 0 0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1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3</a:t>
                      </a: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0 1 1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i="1" baseline="-25000" dirty="0">
                          <a:ea typeface="ＭＳ Ｐゴシック" panose="020B0600070205080204" pitchFamily="34" charset="-128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4 3 1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8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A533-06D1-4394-AFB1-12F01472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Request (1,0,2)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63E6-3700-4179-8E64-DEFB3F56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35225"/>
          </a:xfrm>
        </p:spPr>
        <p:txBody>
          <a:bodyPr>
            <a:normAutofit lnSpcReduction="10000"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Check that Request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Available (that is, (1,0,2)  (3,3,2)  true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>
                <a:ea typeface="ＭＳ Ｐゴシック" panose="020B0600070205080204" pitchFamily="34" charset="-128"/>
              </a:rPr>
              <a:t>					</a:t>
            </a:r>
            <a:r>
              <a:rPr lang="en-US" altLang="en-US" dirty="0">
                <a:ea typeface="ＭＳ Ｐゴシック" panose="020B0600070205080204" pitchFamily="34" charset="-128"/>
              </a:rPr>
              <a:t>								 	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		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 		</a:t>
            </a:r>
            <a:endParaRPr lang="en-US" altLang="en-US" sz="800" dirty="0">
              <a:ea typeface="ＭＳ Ｐゴシック" panose="020B0600070205080204" pitchFamily="34" charset="-128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Executing safety algorithm shows that sequence &lt;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&gt; satisfies safety requirement</a:t>
            </a:r>
            <a:endParaRPr lang="en-US" altLang="en-US" sz="8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81D943-DC29-4230-9E2B-3614999F8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76948"/>
              </p:ext>
            </p:extLst>
          </p:nvPr>
        </p:nvGraphicFramePr>
        <p:xfrm>
          <a:off x="3441308" y="2638020"/>
          <a:ext cx="44583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66">
                  <a:extLst>
                    <a:ext uri="{9D8B030D-6E8A-4147-A177-3AD203B41FA5}">
                      <a16:colId xmlns:a16="http://schemas.microsoft.com/office/drawing/2014/main" val="1368265358"/>
                    </a:ext>
                  </a:extLst>
                </a:gridCol>
                <a:gridCol w="1437587">
                  <a:extLst>
                    <a:ext uri="{9D8B030D-6E8A-4147-A177-3AD203B41FA5}">
                      <a16:colId xmlns:a16="http://schemas.microsoft.com/office/drawing/2014/main" val="744205470"/>
                    </a:ext>
                  </a:extLst>
                </a:gridCol>
                <a:gridCol w="1084083">
                  <a:extLst>
                    <a:ext uri="{9D8B030D-6E8A-4147-A177-3AD203B41FA5}">
                      <a16:colId xmlns:a16="http://schemas.microsoft.com/office/drawing/2014/main" val="1006812874"/>
                    </a:ext>
                  </a:extLst>
                </a:gridCol>
                <a:gridCol w="1272618">
                  <a:extLst>
                    <a:ext uri="{9D8B030D-6E8A-4147-A177-3AD203B41FA5}">
                      <a16:colId xmlns:a16="http://schemas.microsoft.com/office/drawing/2014/main" val="3930102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4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2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0 1 0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7 4 3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2 3 0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0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0 2 0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3 0 2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6 0 0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5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2 1 1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0 0 2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4 3 1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036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578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Century Gothic</vt:lpstr>
      <vt:lpstr>Monotype Sorts</vt:lpstr>
      <vt:lpstr>Symbol</vt:lpstr>
      <vt:lpstr>Wingdings 3</vt:lpstr>
      <vt:lpstr>Wisp</vt:lpstr>
      <vt:lpstr>Banker’s Algorithm</vt:lpstr>
      <vt:lpstr>Banker’s Algorithm</vt:lpstr>
      <vt:lpstr>For the Banker's algorithm to work, it needs to know three things: </vt:lpstr>
      <vt:lpstr>Basic data structures to be maintained to implement the Banker's Algorithm: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Banker’s Algorithm</dc:title>
  <dc:creator>Mayuri Wadkar</dc:creator>
  <cp:lastModifiedBy>Mayuri Wadkar</cp:lastModifiedBy>
  <cp:revision>12</cp:revision>
  <dcterms:created xsi:type="dcterms:W3CDTF">2017-11-14T03:59:03Z</dcterms:created>
  <dcterms:modified xsi:type="dcterms:W3CDTF">2017-12-21T00:37:01Z</dcterms:modified>
</cp:coreProperties>
</file>