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57" r:id="rId3"/>
    <p:sldId id="258"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3" autoAdjust="0"/>
    <p:restoredTop sz="94660"/>
  </p:normalViewPr>
  <p:slideViewPr>
    <p:cSldViewPr snapToGrid="0">
      <p:cViewPr>
        <p:scale>
          <a:sx n="85" d="100"/>
          <a:sy n="85" d="100"/>
        </p:scale>
        <p:origin x="24"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217836-C8E5-4F1F-A6F4-6908E13B6C65}" type="datetimeFigureOut">
              <a:rPr lang="en-US" smtClean="0"/>
              <a:t>20-Dec-17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E46DE-381F-48AE-AD34-45CF4A37CD1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4343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17836-C8E5-4F1F-A6F4-6908E13B6C65}" type="datetimeFigureOut">
              <a:rPr lang="en-US" smtClean="0"/>
              <a:t>20-Dec-17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E46DE-381F-48AE-AD34-45CF4A37CD13}" type="slidenum">
              <a:rPr lang="en-US" smtClean="0"/>
              <a:t>‹#›</a:t>
            </a:fld>
            <a:endParaRPr lang="en-US"/>
          </a:p>
        </p:txBody>
      </p:sp>
    </p:spTree>
    <p:extLst>
      <p:ext uri="{BB962C8B-B14F-4D97-AF65-F5344CB8AC3E}">
        <p14:creationId xmlns:p14="http://schemas.microsoft.com/office/powerpoint/2010/main" val="4102373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17836-C8E5-4F1F-A6F4-6908E13B6C65}" type="datetimeFigureOut">
              <a:rPr lang="en-US" smtClean="0"/>
              <a:t>20-Dec-17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E46DE-381F-48AE-AD34-45CF4A37CD13}" type="slidenum">
              <a:rPr lang="en-US" smtClean="0"/>
              <a:t>‹#›</a:t>
            </a:fld>
            <a:endParaRPr lang="en-US"/>
          </a:p>
        </p:txBody>
      </p:sp>
    </p:spTree>
    <p:extLst>
      <p:ext uri="{BB962C8B-B14F-4D97-AF65-F5344CB8AC3E}">
        <p14:creationId xmlns:p14="http://schemas.microsoft.com/office/powerpoint/2010/main" val="361267365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17836-C8E5-4F1F-A6F4-6908E13B6C65}" type="datetimeFigureOut">
              <a:rPr lang="en-US" smtClean="0"/>
              <a:t>20-Dec-17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E46DE-381F-48AE-AD34-45CF4A37CD13}" type="slidenum">
              <a:rPr lang="en-US" smtClean="0"/>
              <a:t>‹#›</a:t>
            </a:fld>
            <a:endParaRPr lang="en-US"/>
          </a:p>
        </p:txBody>
      </p:sp>
    </p:spTree>
    <p:extLst>
      <p:ext uri="{BB962C8B-B14F-4D97-AF65-F5344CB8AC3E}">
        <p14:creationId xmlns:p14="http://schemas.microsoft.com/office/powerpoint/2010/main" val="1069930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217836-C8E5-4F1F-A6F4-6908E13B6C65}" type="datetimeFigureOut">
              <a:rPr lang="en-US" smtClean="0"/>
              <a:t>20-Dec-17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E46DE-381F-48AE-AD34-45CF4A37CD1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480316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217836-C8E5-4F1F-A6F4-6908E13B6C65}" type="datetimeFigureOut">
              <a:rPr lang="en-US" smtClean="0"/>
              <a:t>20-Dec-17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E46DE-381F-48AE-AD34-45CF4A37CD13}" type="slidenum">
              <a:rPr lang="en-US" smtClean="0"/>
              <a:t>‹#›</a:t>
            </a:fld>
            <a:endParaRPr lang="en-US"/>
          </a:p>
        </p:txBody>
      </p:sp>
    </p:spTree>
    <p:extLst>
      <p:ext uri="{BB962C8B-B14F-4D97-AF65-F5344CB8AC3E}">
        <p14:creationId xmlns:p14="http://schemas.microsoft.com/office/powerpoint/2010/main" val="2372736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217836-C8E5-4F1F-A6F4-6908E13B6C65}" type="datetimeFigureOut">
              <a:rPr lang="en-US" smtClean="0"/>
              <a:t>20-Dec-17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8E46DE-381F-48AE-AD34-45CF4A37CD13}" type="slidenum">
              <a:rPr lang="en-US" smtClean="0"/>
              <a:t>‹#›</a:t>
            </a:fld>
            <a:endParaRPr lang="en-US"/>
          </a:p>
        </p:txBody>
      </p:sp>
    </p:spTree>
    <p:extLst>
      <p:ext uri="{BB962C8B-B14F-4D97-AF65-F5344CB8AC3E}">
        <p14:creationId xmlns:p14="http://schemas.microsoft.com/office/powerpoint/2010/main" val="2660340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217836-C8E5-4F1F-A6F4-6908E13B6C65}" type="datetimeFigureOut">
              <a:rPr lang="en-US" smtClean="0"/>
              <a:t>20-Dec-17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8E46DE-381F-48AE-AD34-45CF4A37CD13}" type="slidenum">
              <a:rPr lang="en-US" smtClean="0"/>
              <a:t>‹#›</a:t>
            </a:fld>
            <a:endParaRPr lang="en-US"/>
          </a:p>
        </p:txBody>
      </p:sp>
    </p:spTree>
    <p:extLst>
      <p:ext uri="{BB962C8B-B14F-4D97-AF65-F5344CB8AC3E}">
        <p14:creationId xmlns:p14="http://schemas.microsoft.com/office/powerpoint/2010/main" val="2890018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D217836-C8E5-4F1F-A6F4-6908E13B6C65}" type="datetimeFigureOut">
              <a:rPr lang="en-US" smtClean="0"/>
              <a:t>20-Dec-17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38E46DE-381F-48AE-AD34-45CF4A37CD13}" type="slidenum">
              <a:rPr lang="en-US" smtClean="0"/>
              <a:t>‹#›</a:t>
            </a:fld>
            <a:endParaRPr lang="en-US"/>
          </a:p>
        </p:txBody>
      </p:sp>
    </p:spTree>
    <p:extLst>
      <p:ext uri="{BB962C8B-B14F-4D97-AF65-F5344CB8AC3E}">
        <p14:creationId xmlns:p14="http://schemas.microsoft.com/office/powerpoint/2010/main" val="132710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D217836-C8E5-4F1F-A6F4-6908E13B6C65}" type="datetimeFigureOut">
              <a:rPr lang="en-US" smtClean="0"/>
              <a:t>20-Dec-17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38E46DE-381F-48AE-AD34-45CF4A37CD13}" type="slidenum">
              <a:rPr lang="en-US" smtClean="0"/>
              <a:t>‹#›</a:t>
            </a:fld>
            <a:endParaRPr lang="en-US"/>
          </a:p>
        </p:txBody>
      </p:sp>
    </p:spTree>
    <p:extLst>
      <p:ext uri="{BB962C8B-B14F-4D97-AF65-F5344CB8AC3E}">
        <p14:creationId xmlns:p14="http://schemas.microsoft.com/office/powerpoint/2010/main" val="389399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D217836-C8E5-4F1F-A6F4-6908E13B6C65}" type="datetimeFigureOut">
              <a:rPr lang="en-US" smtClean="0"/>
              <a:t>20-Dec-17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E46DE-381F-48AE-AD34-45CF4A37CD13}" type="slidenum">
              <a:rPr lang="en-US" smtClean="0"/>
              <a:t>‹#›</a:t>
            </a:fld>
            <a:endParaRPr lang="en-US"/>
          </a:p>
        </p:txBody>
      </p:sp>
    </p:spTree>
    <p:extLst>
      <p:ext uri="{BB962C8B-B14F-4D97-AF65-F5344CB8AC3E}">
        <p14:creationId xmlns:p14="http://schemas.microsoft.com/office/powerpoint/2010/main" val="2343453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217836-C8E5-4F1F-A6F4-6908E13B6C65}" type="datetimeFigureOut">
              <a:rPr lang="en-US" smtClean="0"/>
              <a:t>20-Dec-17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38E46DE-381F-48AE-AD34-45CF4A37CD1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6768464"/>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F29A-890D-4BBF-95EB-6AEF5029D48E}"/>
              </a:ext>
            </a:extLst>
          </p:cNvPr>
          <p:cNvSpPr>
            <a:spLocks noGrp="1"/>
          </p:cNvSpPr>
          <p:nvPr>
            <p:ph type="ctrTitle"/>
          </p:nvPr>
        </p:nvSpPr>
        <p:spPr/>
        <p:txBody>
          <a:bodyPr/>
          <a:lstStyle/>
          <a:p>
            <a:r>
              <a:rPr lang="en-US" dirty="0"/>
              <a:t>Distributed Deadlock	</a:t>
            </a:r>
          </a:p>
        </p:txBody>
      </p:sp>
      <p:sp>
        <p:nvSpPr>
          <p:cNvPr id="3" name="Subtitle 2">
            <a:extLst>
              <a:ext uri="{FF2B5EF4-FFF2-40B4-BE49-F238E27FC236}">
                <a16:creationId xmlns:a16="http://schemas.microsoft.com/office/drawing/2014/main" id="{985CD570-F446-4033-9909-68668248A739}"/>
              </a:ext>
            </a:extLst>
          </p:cNvPr>
          <p:cNvSpPr>
            <a:spLocks noGrp="1"/>
          </p:cNvSpPr>
          <p:nvPr>
            <p:ph type="subTitle" idx="1"/>
          </p:nvPr>
        </p:nvSpPr>
        <p:spPr/>
        <p:txBody>
          <a:bodyPr/>
          <a:lstStyle/>
          <a:p>
            <a:r>
              <a:rPr lang="en-US" dirty="0"/>
              <a:t>Mayuri Wadkar</a:t>
            </a:r>
          </a:p>
        </p:txBody>
      </p:sp>
    </p:spTree>
    <p:extLst>
      <p:ext uri="{BB962C8B-B14F-4D97-AF65-F5344CB8AC3E}">
        <p14:creationId xmlns:p14="http://schemas.microsoft.com/office/powerpoint/2010/main" val="4015772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7A81-A8AA-4651-9E83-70347567175A}"/>
              </a:ext>
            </a:extLst>
          </p:cNvPr>
          <p:cNvSpPr>
            <a:spLocks noGrp="1"/>
          </p:cNvSpPr>
          <p:nvPr>
            <p:ph type="title"/>
          </p:nvPr>
        </p:nvSpPr>
        <p:spPr/>
        <p:txBody>
          <a:bodyPr>
            <a:normAutofit/>
          </a:bodyPr>
          <a:lstStyle/>
          <a:p>
            <a:r>
              <a:rPr lang="en-US" dirty="0"/>
              <a:t>Chandy-Misra-Hass Detection Algorithm</a:t>
            </a:r>
          </a:p>
        </p:txBody>
      </p:sp>
      <p:sp>
        <p:nvSpPr>
          <p:cNvPr id="3" name="Content Placeholder 2">
            <a:extLst>
              <a:ext uri="{FF2B5EF4-FFF2-40B4-BE49-F238E27FC236}">
                <a16:creationId xmlns:a16="http://schemas.microsoft.com/office/drawing/2014/main" id="{F69F3173-B14D-454B-B638-B82E8B8389A9}"/>
              </a:ext>
            </a:extLst>
          </p:cNvPr>
          <p:cNvSpPr>
            <a:spLocks noGrp="1"/>
          </p:cNvSpPr>
          <p:nvPr>
            <p:ph idx="1"/>
          </p:nvPr>
        </p:nvSpPr>
        <p:spPr>
          <a:xfrm>
            <a:off x="1097280" y="1845733"/>
            <a:ext cx="10058400" cy="4537137"/>
          </a:xfrm>
        </p:spPr>
        <p:txBody>
          <a:bodyPr>
            <a:noAutofit/>
          </a:bodyPr>
          <a:lstStyle/>
          <a:p>
            <a:r>
              <a:rPr lang="en-US" b="1" dirty="0">
                <a:latin typeface="+mj-lt"/>
              </a:rPr>
              <a:t>Example </a:t>
            </a:r>
          </a:p>
          <a:p>
            <a:endParaRPr lang="en-US" b="1" dirty="0">
              <a:latin typeface="+mj-lt"/>
            </a:endParaRPr>
          </a:p>
          <a:p>
            <a:endParaRPr lang="en-US" b="1" dirty="0">
              <a:latin typeface="+mj-lt"/>
            </a:endParaRPr>
          </a:p>
          <a:p>
            <a:endParaRPr lang="en-US" b="1" dirty="0">
              <a:latin typeface="+mj-lt"/>
            </a:endParaRPr>
          </a:p>
          <a:p>
            <a:endParaRPr lang="en-US" b="1" dirty="0">
              <a:latin typeface="+mj-lt"/>
            </a:endParaRPr>
          </a:p>
          <a:p>
            <a:endParaRPr lang="en-US" b="1" dirty="0">
              <a:latin typeface="+mj-lt"/>
            </a:endParaRPr>
          </a:p>
          <a:p>
            <a:r>
              <a:rPr lang="en-US" dirty="0">
                <a:latin typeface="+mj-lt"/>
              </a:rPr>
              <a:t>In this case P1 initiates the probe message, so that all the messages shown have P1 as the initiator.</a:t>
            </a:r>
          </a:p>
          <a:p>
            <a:r>
              <a:rPr lang="en-US" dirty="0">
                <a:latin typeface="+mj-lt"/>
              </a:rPr>
              <a:t>When the probe message is received by process P3, it modifies it and sends it to two more processes.</a:t>
            </a:r>
          </a:p>
          <a:p>
            <a:r>
              <a:rPr lang="en-US" dirty="0">
                <a:latin typeface="+mj-lt"/>
              </a:rPr>
              <a:t>Eventually, the probe message returns to process P1. </a:t>
            </a:r>
            <a:r>
              <a:rPr lang="en-US" b="1" dirty="0">
                <a:latin typeface="+mj-lt"/>
              </a:rPr>
              <a:t>Deadlock</a:t>
            </a:r>
            <a:r>
              <a:rPr lang="en-US" dirty="0">
                <a:latin typeface="+mj-lt"/>
              </a:rPr>
              <a:t>!</a:t>
            </a:r>
          </a:p>
          <a:p>
            <a:endParaRPr lang="en-US" b="1" dirty="0">
              <a:latin typeface="+mj-lt"/>
            </a:endParaRPr>
          </a:p>
          <a:p>
            <a:endParaRPr lang="en-US" b="1" dirty="0">
              <a:latin typeface="+mj-lt"/>
            </a:endParaRPr>
          </a:p>
          <a:p>
            <a:endParaRPr lang="en-US" b="1" dirty="0">
              <a:latin typeface="+mj-lt"/>
            </a:endParaRPr>
          </a:p>
        </p:txBody>
      </p:sp>
      <p:pic>
        <p:nvPicPr>
          <p:cNvPr id="5123" name="Picture 3" descr="https://www.cs.colostate.edu/~cs551/Figures/CMHProbe.gif">
            <a:extLst>
              <a:ext uri="{FF2B5EF4-FFF2-40B4-BE49-F238E27FC236}">
                <a16:creationId xmlns:a16="http://schemas.microsoft.com/office/drawing/2014/main" id="{F26CFBA5-0D90-4EF1-B612-E3D91633E2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2215" y="2087095"/>
            <a:ext cx="483870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186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FFB4C-8F0C-4FB2-AAC4-FEEB11307995}"/>
              </a:ext>
            </a:extLst>
          </p:cNvPr>
          <p:cNvSpPr>
            <a:spLocks noGrp="1"/>
          </p:cNvSpPr>
          <p:nvPr>
            <p:ph type="title"/>
          </p:nvPr>
        </p:nvSpPr>
        <p:spPr/>
        <p:txBody>
          <a:bodyPr/>
          <a:lstStyle/>
          <a:p>
            <a:r>
              <a:rPr lang="en-US" dirty="0"/>
              <a:t>Thank You !!</a:t>
            </a:r>
          </a:p>
        </p:txBody>
      </p:sp>
      <p:sp>
        <p:nvSpPr>
          <p:cNvPr id="3" name="Content Placeholder 2">
            <a:extLst>
              <a:ext uri="{FF2B5EF4-FFF2-40B4-BE49-F238E27FC236}">
                <a16:creationId xmlns:a16="http://schemas.microsoft.com/office/drawing/2014/main" id="{98B60CC1-C47A-48B4-AC16-087BF08DE52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59947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595D9-D5DA-402F-BE49-DD87298F5826}"/>
              </a:ext>
            </a:extLst>
          </p:cNvPr>
          <p:cNvSpPr>
            <a:spLocks noGrp="1"/>
          </p:cNvSpPr>
          <p:nvPr>
            <p:ph type="title"/>
          </p:nvPr>
        </p:nvSpPr>
        <p:spPr/>
        <p:txBody>
          <a:bodyPr/>
          <a:lstStyle/>
          <a:p>
            <a:r>
              <a:rPr lang="en-US" dirty="0"/>
              <a:t>What is a distributed deadlock?</a:t>
            </a:r>
          </a:p>
        </p:txBody>
      </p:sp>
      <p:sp>
        <p:nvSpPr>
          <p:cNvPr id="3" name="Content Placeholder 2">
            <a:extLst>
              <a:ext uri="{FF2B5EF4-FFF2-40B4-BE49-F238E27FC236}">
                <a16:creationId xmlns:a16="http://schemas.microsoft.com/office/drawing/2014/main" id="{46C6CBB3-3B48-496F-9436-3873F83543BC}"/>
              </a:ext>
            </a:extLst>
          </p:cNvPr>
          <p:cNvSpPr>
            <a:spLocks noGrp="1"/>
          </p:cNvSpPr>
          <p:nvPr>
            <p:ph idx="1"/>
          </p:nvPr>
        </p:nvSpPr>
        <p:spPr>
          <a:xfrm>
            <a:off x="1097280" y="1845734"/>
            <a:ext cx="10058400" cy="4277160"/>
          </a:xfrm>
        </p:spPr>
        <p:txBody>
          <a:bodyPr>
            <a:normAutofit/>
          </a:bodyPr>
          <a:lstStyle/>
          <a:p>
            <a:pPr marL="201168" lvl="1" indent="0" algn="just">
              <a:buNone/>
            </a:pPr>
            <a:r>
              <a:rPr lang="en-US" sz="2000" dirty="0">
                <a:latin typeface="+mj-lt"/>
              </a:rPr>
              <a:t>The same conditions for deadlock in uniprocessors apply to distributed systems.</a:t>
            </a:r>
          </a:p>
          <a:p>
            <a:pPr marL="201168" lvl="1" indent="0" algn="just">
              <a:buNone/>
            </a:pPr>
            <a:endParaRPr lang="en-US" sz="2000" dirty="0">
              <a:latin typeface="+mj-lt"/>
            </a:endParaRPr>
          </a:p>
          <a:p>
            <a:pPr marL="201168" lvl="1" indent="0" algn="just">
              <a:buNone/>
            </a:pPr>
            <a:r>
              <a:rPr lang="en-US" sz="2000" dirty="0">
                <a:latin typeface="+mj-lt"/>
              </a:rPr>
              <a:t>A deadlock is a condition in a system where a set of processes (or threads) have requests for resources that can never be satisfied. Essentially, a process cannot proceed because it needs to obtain a resource held by another process but it itself is holding a resource that the other process needs.</a:t>
            </a:r>
          </a:p>
          <a:p>
            <a:pPr marL="201168" lvl="1" indent="0" algn="just">
              <a:buNone/>
            </a:pPr>
            <a:endParaRPr lang="en-US" sz="2000" dirty="0">
              <a:latin typeface="+mj-lt"/>
            </a:endParaRPr>
          </a:p>
          <a:p>
            <a:pPr lvl="1" algn="just">
              <a:buFont typeface="Wingdings" panose="05000000000000000000" pitchFamily="2" charset="2"/>
              <a:buChar char="Ø"/>
            </a:pPr>
            <a:r>
              <a:rPr lang="en-US" sz="2000" dirty="0">
                <a:latin typeface="+mj-lt"/>
              </a:rPr>
              <a:t>  Types of deadlocks</a:t>
            </a:r>
          </a:p>
          <a:p>
            <a:pPr lvl="1" algn="just"/>
            <a:r>
              <a:rPr lang="en-US" u="sng" dirty="0">
                <a:latin typeface="+mj-lt"/>
              </a:rPr>
              <a:t>Communication Deadlock</a:t>
            </a:r>
          </a:p>
          <a:p>
            <a:pPr marL="201168" lvl="1" indent="0" algn="just">
              <a:buNone/>
            </a:pPr>
            <a:r>
              <a:rPr lang="en-US" dirty="0">
                <a:latin typeface="+mj-lt"/>
              </a:rPr>
              <a:t>Occurs when Process A is trying to send a message to process B, which is trying to send a message to Process C, which is trying to send a message to A.</a:t>
            </a:r>
          </a:p>
          <a:p>
            <a:pPr lvl="1" algn="just"/>
            <a:r>
              <a:rPr lang="en-US" u="sng" dirty="0">
                <a:latin typeface="+mj-lt"/>
              </a:rPr>
              <a:t>Resource Deadlock</a:t>
            </a:r>
          </a:p>
          <a:p>
            <a:pPr marL="201168" lvl="1" indent="0" algn="just">
              <a:buNone/>
            </a:pPr>
            <a:r>
              <a:rPr lang="en-US" dirty="0">
                <a:latin typeface="+mj-lt"/>
              </a:rPr>
              <a:t>Occurs when processes are trying to get exclusive access to devices, files, locks, servers, or other resources.</a:t>
            </a:r>
            <a:endParaRPr lang="en-US" sz="1600" dirty="0">
              <a:latin typeface="+mj-lt"/>
            </a:endParaRPr>
          </a:p>
          <a:p>
            <a:pPr marL="0" indent="0" algn="just">
              <a:buNone/>
            </a:pPr>
            <a:endParaRPr lang="en-US" sz="2400" dirty="0">
              <a:latin typeface="+mj-lt"/>
            </a:endParaRPr>
          </a:p>
        </p:txBody>
      </p:sp>
    </p:spTree>
    <p:extLst>
      <p:ext uri="{BB962C8B-B14F-4D97-AF65-F5344CB8AC3E}">
        <p14:creationId xmlns:p14="http://schemas.microsoft.com/office/powerpoint/2010/main" val="2097914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96B7C-F409-430C-A718-C9D3F277CF69}"/>
              </a:ext>
            </a:extLst>
          </p:cNvPr>
          <p:cNvSpPr>
            <a:spLocks noGrp="1"/>
          </p:cNvSpPr>
          <p:nvPr>
            <p:ph type="title"/>
          </p:nvPr>
        </p:nvSpPr>
        <p:spPr/>
        <p:txBody>
          <a:bodyPr/>
          <a:lstStyle/>
          <a:p>
            <a:r>
              <a:rPr lang="en-US" dirty="0"/>
              <a:t>When distributed deadlock occurs?</a:t>
            </a:r>
          </a:p>
        </p:txBody>
      </p:sp>
      <p:sp>
        <p:nvSpPr>
          <p:cNvPr id="3" name="Content Placeholder 2">
            <a:extLst>
              <a:ext uri="{FF2B5EF4-FFF2-40B4-BE49-F238E27FC236}">
                <a16:creationId xmlns:a16="http://schemas.microsoft.com/office/drawing/2014/main" id="{3C14FC3B-C9BE-4ECC-9C10-A265618CA3C0}"/>
              </a:ext>
            </a:extLst>
          </p:cNvPr>
          <p:cNvSpPr>
            <a:spLocks noGrp="1"/>
          </p:cNvSpPr>
          <p:nvPr>
            <p:ph idx="1"/>
          </p:nvPr>
        </p:nvSpPr>
        <p:spPr/>
        <p:txBody>
          <a:bodyPr>
            <a:normAutofit/>
          </a:bodyPr>
          <a:lstStyle/>
          <a:p>
            <a:r>
              <a:rPr lang="en-US" dirty="0">
                <a:latin typeface="+mj-lt"/>
              </a:rPr>
              <a:t>Distributed deadlocks can occur in distributed systems when distributed transactions or concurrency control is being used.</a:t>
            </a:r>
          </a:p>
          <a:p>
            <a:endParaRPr lang="en-US" dirty="0">
              <a:latin typeface="+mj-lt"/>
            </a:endParaRPr>
          </a:p>
          <a:p>
            <a:r>
              <a:rPr lang="en-US" dirty="0">
                <a:latin typeface="+mj-lt"/>
              </a:rPr>
              <a:t>Four conditions to be met for a deadlock to occur</a:t>
            </a:r>
          </a:p>
          <a:p>
            <a:pPr lvl="3"/>
            <a:r>
              <a:rPr lang="en-US" sz="2000" dirty="0">
                <a:latin typeface="+mj-lt"/>
              </a:rPr>
              <a:t>Mutual exclusion</a:t>
            </a:r>
          </a:p>
          <a:p>
            <a:pPr lvl="3"/>
            <a:r>
              <a:rPr lang="en-US" sz="2000" dirty="0">
                <a:latin typeface="+mj-lt"/>
              </a:rPr>
              <a:t>Hold and wait</a:t>
            </a:r>
          </a:p>
          <a:p>
            <a:pPr lvl="3"/>
            <a:r>
              <a:rPr lang="en-US" sz="2000" dirty="0">
                <a:latin typeface="+mj-lt"/>
              </a:rPr>
              <a:t>Non-preemption</a:t>
            </a:r>
          </a:p>
          <a:p>
            <a:pPr lvl="3"/>
            <a:r>
              <a:rPr lang="en-US" sz="2000" dirty="0">
                <a:latin typeface="+mj-lt"/>
              </a:rPr>
              <a:t>Circular wait</a:t>
            </a:r>
          </a:p>
          <a:p>
            <a:endParaRPr lang="en-US" dirty="0">
              <a:latin typeface="+mj-lt"/>
            </a:endParaRPr>
          </a:p>
        </p:txBody>
      </p:sp>
      <p:pic>
        <p:nvPicPr>
          <p:cNvPr id="4" name="Picture 8" descr="Figure 1. Deadlock">
            <a:extLst>
              <a:ext uri="{FF2B5EF4-FFF2-40B4-BE49-F238E27FC236}">
                <a16:creationId xmlns:a16="http://schemas.microsoft.com/office/drawing/2014/main" id="{06057455-56E5-4354-ABA3-3CF7F8073B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8049" y="2909675"/>
            <a:ext cx="2450632" cy="2352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305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08564-D357-4B0A-9C0A-5E786E50E47C}"/>
              </a:ext>
            </a:extLst>
          </p:cNvPr>
          <p:cNvSpPr>
            <a:spLocks noGrp="1"/>
          </p:cNvSpPr>
          <p:nvPr>
            <p:ph type="title"/>
          </p:nvPr>
        </p:nvSpPr>
        <p:spPr/>
        <p:txBody>
          <a:bodyPr/>
          <a:lstStyle/>
          <a:p>
            <a:r>
              <a:rPr lang="en-US" dirty="0"/>
              <a:t>Four strategies to handle deadlock:</a:t>
            </a:r>
          </a:p>
        </p:txBody>
      </p:sp>
      <p:sp>
        <p:nvSpPr>
          <p:cNvPr id="3" name="Content Placeholder 2">
            <a:extLst>
              <a:ext uri="{FF2B5EF4-FFF2-40B4-BE49-F238E27FC236}">
                <a16:creationId xmlns:a16="http://schemas.microsoft.com/office/drawing/2014/main" id="{D3E42DFA-245A-4C73-8493-AD612E03D09A}"/>
              </a:ext>
            </a:extLst>
          </p:cNvPr>
          <p:cNvSpPr>
            <a:spLocks noGrp="1"/>
          </p:cNvSpPr>
          <p:nvPr>
            <p:ph idx="1"/>
          </p:nvPr>
        </p:nvSpPr>
        <p:spPr>
          <a:xfrm>
            <a:off x="1097280" y="2016063"/>
            <a:ext cx="10058400" cy="4023360"/>
          </a:xfrm>
        </p:spPr>
        <p:txBody>
          <a:bodyPr>
            <a:normAutofit/>
          </a:bodyPr>
          <a:lstStyle/>
          <a:p>
            <a:r>
              <a:rPr lang="en-US" b="1" dirty="0">
                <a:latin typeface="+mj-lt"/>
              </a:rPr>
              <a:t>Ignorance</a:t>
            </a:r>
            <a:r>
              <a:rPr lang="en-US" dirty="0">
                <a:latin typeface="+mj-lt"/>
              </a:rPr>
              <a:t>: ignore the problem; assume that a deadlock will never occur. This is a surprisingly common approach.</a:t>
            </a:r>
          </a:p>
          <a:p>
            <a:r>
              <a:rPr lang="en-US" b="1" dirty="0">
                <a:latin typeface="+mj-lt"/>
              </a:rPr>
              <a:t>Detection</a:t>
            </a:r>
            <a:r>
              <a:rPr lang="en-US" dirty="0">
                <a:latin typeface="+mj-lt"/>
              </a:rPr>
              <a:t>: let a deadlock occur, detect it, and then deal with it by aborting and later restarting a process that causes deadlock.</a:t>
            </a:r>
          </a:p>
          <a:p>
            <a:r>
              <a:rPr lang="en-US" b="1" dirty="0">
                <a:latin typeface="+mj-lt"/>
              </a:rPr>
              <a:t>Prevention</a:t>
            </a:r>
            <a:r>
              <a:rPr lang="en-US" dirty="0">
                <a:latin typeface="+mj-lt"/>
              </a:rPr>
              <a:t>: make a deadlock impossible by granting requests so that one of the necessary conditions for deadlock does not hold.</a:t>
            </a:r>
          </a:p>
          <a:p>
            <a:r>
              <a:rPr lang="en-US" b="1" dirty="0">
                <a:latin typeface="+mj-lt"/>
              </a:rPr>
              <a:t>Avoidance</a:t>
            </a:r>
            <a:r>
              <a:rPr lang="en-US" dirty="0">
                <a:latin typeface="+mj-lt"/>
              </a:rPr>
              <a:t>: choose resource allocation carefully so that deadlock will not occur. Resource requests can be honored as long as the system remains in a safe (non-deadlock) state after resources are allocated.</a:t>
            </a:r>
          </a:p>
          <a:p>
            <a:endParaRPr lang="en-US" dirty="0">
              <a:latin typeface="+mj-lt"/>
            </a:endParaRPr>
          </a:p>
        </p:txBody>
      </p:sp>
    </p:spTree>
    <p:extLst>
      <p:ext uri="{BB962C8B-B14F-4D97-AF65-F5344CB8AC3E}">
        <p14:creationId xmlns:p14="http://schemas.microsoft.com/office/powerpoint/2010/main" val="3228557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C8E38-4FF9-4CB0-95BC-B0BF052F6475}"/>
              </a:ext>
            </a:extLst>
          </p:cNvPr>
          <p:cNvSpPr>
            <a:spLocks noGrp="1"/>
          </p:cNvSpPr>
          <p:nvPr>
            <p:ph type="title"/>
          </p:nvPr>
        </p:nvSpPr>
        <p:spPr/>
        <p:txBody>
          <a:bodyPr/>
          <a:lstStyle/>
          <a:p>
            <a:r>
              <a:rPr lang="en-US" dirty="0"/>
              <a:t>Distributed deadlock prevention</a:t>
            </a:r>
          </a:p>
        </p:txBody>
      </p:sp>
      <p:sp>
        <p:nvSpPr>
          <p:cNvPr id="3" name="Content Placeholder 2">
            <a:extLst>
              <a:ext uri="{FF2B5EF4-FFF2-40B4-BE49-F238E27FC236}">
                <a16:creationId xmlns:a16="http://schemas.microsoft.com/office/drawing/2014/main" id="{8A37E73C-3211-4F36-9A3A-79C68D08DA4B}"/>
              </a:ext>
            </a:extLst>
          </p:cNvPr>
          <p:cNvSpPr>
            <a:spLocks noGrp="1"/>
          </p:cNvSpPr>
          <p:nvPr>
            <p:ph idx="1"/>
          </p:nvPr>
        </p:nvSpPr>
        <p:spPr/>
        <p:txBody>
          <a:bodyPr>
            <a:normAutofit/>
          </a:bodyPr>
          <a:lstStyle/>
          <a:p>
            <a:pPr marL="0" indent="0">
              <a:buNone/>
            </a:pPr>
            <a:r>
              <a:rPr lang="en-US" dirty="0">
                <a:latin typeface="+mj-lt"/>
              </a:rPr>
              <a:t>If we can deny at least one of the four conditions defined by Coffman, then we will not have deadlock.</a:t>
            </a:r>
            <a:endParaRPr lang="en-US" b="1" dirty="0">
              <a:latin typeface="+mj-lt"/>
            </a:endParaRPr>
          </a:p>
          <a:p>
            <a:pPr marL="0" indent="0">
              <a:buNone/>
            </a:pPr>
            <a:r>
              <a:rPr lang="en-US" b="1" dirty="0">
                <a:latin typeface="+mj-lt"/>
              </a:rPr>
              <a:t>Mutual Exclusion</a:t>
            </a:r>
          </a:p>
          <a:p>
            <a:r>
              <a:rPr lang="en-US" dirty="0">
                <a:latin typeface="+mj-lt"/>
              </a:rPr>
              <a:t>To deny this means that we will </a:t>
            </a:r>
            <a:r>
              <a:rPr lang="en-US" b="1" dirty="0">
                <a:latin typeface="+mj-lt"/>
              </a:rPr>
              <a:t>allow a resource to be held (used) by more than one process </a:t>
            </a:r>
            <a:r>
              <a:rPr lang="en-US" dirty="0">
                <a:latin typeface="+mj-lt"/>
              </a:rPr>
              <a:t>at a time. If a resource can be shared then there is no need for mutual exclusion and deadlock cannot occur. Too often, however, a process requires mutual exclusion for a resource because the resource is some object that will be modified by the process.</a:t>
            </a:r>
          </a:p>
          <a:p>
            <a:pPr marL="0" indent="0">
              <a:buNone/>
            </a:pPr>
            <a:r>
              <a:rPr lang="en-US" b="1" dirty="0">
                <a:latin typeface="+mj-lt"/>
              </a:rPr>
              <a:t>Hold and wait</a:t>
            </a:r>
          </a:p>
          <a:p>
            <a:r>
              <a:rPr lang="en-US" dirty="0">
                <a:latin typeface="+mj-lt"/>
              </a:rPr>
              <a:t>Denying this means that processes that hold resources cannot wait for another resource. This typically implies that </a:t>
            </a:r>
            <a:r>
              <a:rPr lang="en-US" b="1" dirty="0">
                <a:latin typeface="+mj-lt"/>
              </a:rPr>
              <a:t>a process should grab all of its resources at once</a:t>
            </a:r>
            <a:r>
              <a:rPr lang="en-US" dirty="0">
                <a:latin typeface="+mj-lt"/>
              </a:rPr>
              <a:t>. This is not practical either since we cannot always predict what resources a process will need throughout its execution.</a:t>
            </a:r>
          </a:p>
        </p:txBody>
      </p:sp>
    </p:spTree>
    <p:extLst>
      <p:ext uri="{BB962C8B-B14F-4D97-AF65-F5344CB8AC3E}">
        <p14:creationId xmlns:p14="http://schemas.microsoft.com/office/powerpoint/2010/main" val="1032768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09A63-20A9-4EE2-95C4-F214208BAF0B}"/>
              </a:ext>
            </a:extLst>
          </p:cNvPr>
          <p:cNvSpPr>
            <a:spLocks noGrp="1"/>
          </p:cNvSpPr>
          <p:nvPr>
            <p:ph type="title"/>
          </p:nvPr>
        </p:nvSpPr>
        <p:spPr/>
        <p:txBody>
          <a:bodyPr/>
          <a:lstStyle/>
          <a:p>
            <a:r>
              <a:rPr lang="en-US" dirty="0"/>
              <a:t>Distributed deadlock prevention</a:t>
            </a:r>
          </a:p>
        </p:txBody>
      </p:sp>
      <p:sp>
        <p:nvSpPr>
          <p:cNvPr id="3" name="Content Placeholder 2">
            <a:extLst>
              <a:ext uri="{FF2B5EF4-FFF2-40B4-BE49-F238E27FC236}">
                <a16:creationId xmlns:a16="http://schemas.microsoft.com/office/drawing/2014/main" id="{CC47A2E7-E0D5-43DC-9DD3-FCC7CBFA416F}"/>
              </a:ext>
            </a:extLst>
          </p:cNvPr>
          <p:cNvSpPr>
            <a:spLocks noGrp="1"/>
          </p:cNvSpPr>
          <p:nvPr>
            <p:ph idx="1"/>
          </p:nvPr>
        </p:nvSpPr>
        <p:spPr/>
        <p:txBody>
          <a:bodyPr/>
          <a:lstStyle/>
          <a:p>
            <a:pPr marL="0" indent="0">
              <a:buNone/>
            </a:pPr>
            <a:r>
              <a:rPr lang="en-US" b="1" dirty="0">
                <a:latin typeface="+mj-lt"/>
              </a:rPr>
              <a:t>Non-preemption</a:t>
            </a:r>
          </a:p>
          <a:p>
            <a:r>
              <a:rPr lang="en-US" dirty="0">
                <a:latin typeface="+mj-lt"/>
              </a:rPr>
              <a:t>In transactional systems, allowing preemption means that a transaction can come in and modify data (the resource) that is being used by another transaction. This differs from mutual exclusion since the access is not concurrent but the same problem arises of having multiple transactions modify the same resource. We can support this with optimistic </a:t>
            </a:r>
            <a:r>
              <a:rPr lang="en-US" b="1" dirty="0">
                <a:latin typeface="+mj-lt"/>
              </a:rPr>
              <a:t>concurrency control algorithms </a:t>
            </a:r>
            <a:r>
              <a:rPr lang="en-US" dirty="0">
                <a:latin typeface="+mj-lt"/>
              </a:rPr>
              <a:t>that will check for out-of-order modifications at commit time and roll back (abort) if there are potential inconsistencies.</a:t>
            </a:r>
          </a:p>
          <a:p>
            <a:pPr marL="0" indent="0">
              <a:buNone/>
            </a:pPr>
            <a:r>
              <a:rPr lang="en-US" b="1" dirty="0">
                <a:latin typeface="+mj-lt"/>
              </a:rPr>
              <a:t>Circular wait</a:t>
            </a:r>
          </a:p>
          <a:p>
            <a:r>
              <a:rPr lang="en-US" dirty="0">
                <a:latin typeface="+mj-lt"/>
              </a:rPr>
              <a:t>Avoiding circular wait means that we ensure that a cycle of waiting on resources does not occur. We can do this </a:t>
            </a:r>
            <a:r>
              <a:rPr lang="en-US" b="1" dirty="0">
                <a:latin typeface="+mj-lt"/>
              </a:rPr>
              <a:t>by enforcing an ordering on granting resources and aborting transactions or denying requests</a:t>
            </a:r>
            <a:r>
              <a:rPr lang="en-US" dirty="0">
                <a:latin typeface="+mj-lt"/>
              </a:rPr>
              <a:t> if an ordering cannot be granted.</a:t>
            </a:r>
          </a:p>
        </p:txBody>
      </p:sp>
    </p:spTree>
    <p:extLst>
      <p:ext uri="{BB962C8B-B14F-4D97-AF65-F5344CB8AC3E}">
        <p14:creationId xmlns:p14="http://schemas.microsoft.com/office/powerpoint/2010/main" val="3271880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6ED49-EACC-4E16-8B25-C133ABF2B1AC}"/>
              </a:ext>
            </a:extLst>
          </p:cNvPr>
          <p:cNvSpPr>
            <a:spLocks noGrp="1"/>
          </p:cNvSpPr>
          <p:nvPr>
            <p:ph type="title"/>
          </p:nvPr>
        </p:nvSpPr>
        <p:spPr/>
        <p:txBody>
          <a:bodyPr/>
          <a:lstStyle/>
          <a:p>
            <a:r>
              <a:rPr lang="en-US" dirty="0"/>
              <a:t>Distributed deadlock prevention</a:t>
            </a:r>
          </a:p>
        </p:txBody>
      </p:sp>
      <p:sp>
        <p:nvSpPr>
          <p:cNvPr id="3" name="Content Placeholder 2">
            <a:extLst>
              <a:ext uri="{FF2B5EF4-FFF2-40B4-BE49-F238E27FC236}">
                <a16:creationId xmlns:a16="http://schemas.microsoft.com/office/drawing/2014/main" id="{6A2D61E0-1758-437A-B47B-A9396811819A}"/>
              </a:ext>
            </a:extLst>
          </p:cNvPr>
          <p:cNvSpPr>
            <a:spLocks noGrp="1"/>
          </p:cNvSpPr>
          <p:nvPr>
            <p:ph idx="1"/>
          </p:nvPr>
        </p:nvSpPr>
        <p:spPr/>
        <p:txBody>
          <a:bodyPr/>
          <a:lstStyle/>
          <a:p>
            <a:r>
              <a:rPr lang="en-US" b="1" dirty="0">
                <a:latin typeface="+mj-lt"/>
              </a:rPr>
              <a:t>Wait-die algorithm for avoiding Circular Waits :</a:t>
            </a:r>
          </a:p>
          <a:p>
            <a:r>
              <a:rPr lang="en-US" dirty="0">
                <a:latin typeface="+mj-lt"/>
              </a:rPr>
              <a:t>One way is by obtaining a globally-unique timestamp (e.g., </a:t>
            </a:r>
            <a:r>
              <a:rPr lang="en-US" dirty="0" err="1">
                <a:latin typeface="+mj-lt"/>
              </a:rPr>
              <a:t>Lamport</a:t>
            </a:r>
            <a:r>
              <a:rPr lang="en-US" dirty="0">
                <a:latin typeface="+mj-lt"/>
              </a:rPr>
              <a:t> total ordering) for every transaction so that no two transactions get the same timestamp. When one process is about to block waiting for a resource that another process is using, check which of the two processes has a younger timestamp and give priority to the older process.</a:t>
            </a:r>
          </a:p>
          <a:p>
            <a:endParaRPr lang="en-US" dirty="0">
              <a:latin typeface="+mj-lt"/>
            </a:endParaRPr>
          </a:p>
          <a:p>
            <a:pPr lvl="1"/>
            <a:r>
              <a:rPr lang="en-US" dirty="0">
                <a:latin typeface="+mj-lt"/>
              </a:rPr>
              <a:t>If a younger process is using the resource, </a:t>
            </a:r>
          </a:p>
          <a:p>
            <a:pPr marL="201168" lvl="1" indent="0">
              <a:buNone/>
            </a:pPr>
            <a:r>
              <a:rPr lang="en-US" dirty="0">
                <a:latin typeface="+mj-lt"/>
              </a:rPr>
              <a:t>	then the older process (that wants the resource) waits. </a:t>
            </a:r>
          </a:p>
          <a:p>
            <a:pPr lvl="1"/>
            <a:r>
              <a:rPr lang="en-US" dirty="0">
                <a:latin typeface="+mj-lt"/>
              </a:rPr>
              <a:t>If an older process is holding the resource, </a:t>
            </a:r>
          </a:p>
          <a:p>
            <a:pPr marL="201168" lvl="1" indent="0">
              <a:buNone/>
            </a:pPr>
            <a:r>
              <a:rPr lang="en-US" dirty="0">
                <a:latin typeface="+mj-lt"/>
              </a:rPr>
              <a:t>	the younger process (that wants the resource) aborts itself.</a:t>
            </a:r>
          </a:p>
        </p:txBody>
      </p:sp>
      <p:pic>
        <p:nvPicPr>
          <p:cNvPr id="4" name="Picture 3">
            <a:extLst>
              <a:ext uri="{FF2B5EF4-FFF2-40B4-BE49-F238E27FC236}">
                <a16:creationId xmlns:a16="http://schemas.microsoft.com/office/drawing/2014/main" id="{3DED3028-D21C-4009-9670-4BEC1B35BF06}"/>
              </a:ext>
            </a:extLst>
          </p:cNvPr>
          <p:cNvPicPr>
            <a:picLocks noChangeAspect="1"/>
          </p:cNvPicPr>
          <p:nvPr/>
        </p:nvPicPr>
        <p:blipFill>
          <a:blip r:embed="rId2"/>
          <a:stretch>
            <a:fillRect/>
          </a:stretch>
        </p:blipFill>
        <p:spPr>
          <a:xfrm>
            <a:off x="8096892" y="3237986"/>
            <a:ext cx="2042189" cy="2911802"/>
          </a:xfrm>
          <a:prstGeom prst="rect">
            <a:avLst/>
          </a:prstGeom>
        </p:spPr>
      </p:pic>
    </p:spTree>
    <p:extLst>
      <p:ext uri="{BB962C8B-B14F-4D97-AF65-F5344CB8AC3E}">
        <p14:creationId xmlns:p14="http://schemas.microsoft.com/office/powerpoint/2010/main" val="339844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21CC-F809-459E-B12E-463CE8B103E8}"/>
              </a:ext>
            </a:extLst>
          </p:cNvPr>
          <p:cNvSpPr>
            <a:spLocks noGrp="1"/>
          </p:cNvSpPr>
          <p:nvPr>
            <p:ph type="title"/>
          </p:nvPr>
        </p:nvSpPr>
        <p:spPr/>
        <p:txBody>
          <a:bodyPr/>
          <a:lstStyle/>
          <a:p>
            <a:r>
              <a:rPr lang="en-US" dirty="0"/>
              <a:t>Distributed deadlock prevention</a:t>
            </a:r>
          </a:p>
        </p:txBody>
      </p:sp>
      <p:sp>
        <p:nvSpPr>
          <p:cNvPr id="3" name="Content Placeholder 2">
            <a:extLst>
              <a:ext uri="{FF2B5EF4-FFF2-40B4-BE49-F238E27FC236}">
                <a16:creationId xmlns:a16="http://schemas.microsoft.com/office/drawing/2014/main" id="{8C7F0C38-B5AE-4619-9683-B2B8DE9257CE}"/>
              </a:ext>
            </a:extLst>
          </p:cNvPr>
          <p:cNvSpPr>
            <a:spLocks noGrp="1"/>
          </p:cNvSpPr>
          <p:nvPr>
            <p:ph idx="1"/>
          </p:nvPr>
        </p:nvSpPr>
        <p:spPr>
          <a:xfrm>
            <a:off x="1097280" y="1845734"/>
            <a:ext cx="10058400" cy="4120278"/>
          </a:xfrm>
        </p:spPr>
        <p:txBody>
          <a:bodyPr>
            <a:normAutofit/>
          </a:bodyPr>
          <a:lstStyle/>
          <a:p>
            <a:pPr marL="0" indent="0">
              <a:buNone/>
            </a:pPr>
            <a:r>
              <a:rPr lang="en-US" b="1" dirty="0">
                <a:latin typeface="+mj-lt"/>
              </a:rPr>
              <a:t>Wound-wait algorithm for avoiding Circular Waits:</a:t>
            </a:r>
          </a:p>
          <a:p>
            <a:pPr marL="0" indent="0">
              <a:buNone/>
            </a:pPr>
            <a:endParaRPr lang="en-US" dirty="0">
              <a:latin typeface="+mj-lt"/>
            </a:endParaRPr>
          </a:p>
          <a:p>
            <a:pPr lvl="1">
              <a:buFont typeface="Courier New" panose="02070309020205020404" pitchFamily="49" charset="0"/>
              <a:buChar char="o"/>
            </a:pPr>
            <a:r>
              <a:rPr lang="en-US" sz="2000" dirty="0">
                <a:latin typeface="+mj-lt"/>
              </a:rPr>
              <a:t>A variant of wait-die algorithm</a:t>
            </a:r>
          </a:p>
          <a:p>
            <a:pPr lvl="1">
              <a:buFont typeface="Courier New" panose="02070309020205020404" pitchFamily="49" charset="0"/>
              <a:buChar char="o"/>
            </a:pPr>
            <a:r>
              <a:rPr lang="en-US" sz="2000" dirty="0">
                <a:latin typeface="+mj-lt"/>
              </a:rPr>
              <a:t>An old process aborts the younger process that holds a resource. If a younger process wants a resource that an older one is using, then it waits until the older process is done.</a:t>
            </a:r>
          </a:p>
          <a:p>
            <a:pPr lvl="1">
              <a:buFont typeface="Courier New" panose="02070309020205020404" pitchFamily="49" charset="0"/>
              <a:buChar char="o"/>
            </a:pPr>
            <a:r>
              <a:rPr lang="en-US" sz="2000" dirty="0">
                <a:latin typeface="+mj-lt"/>
              </a:rPr>
              <a:t>In this case, the graph flows from young to old and cycles are again impossible.</a:t>
            </a:r>
          </a:p>
          <a:p>
            <a:pPr marL="201168" lvl="1" indent="0">
              <a:buNone/>
            </a:pPr>
            <a:endParaRPr lang="en-US" sz="2000" dirty="0">
              <a:latin typeface="+mj-lt"/>
            </a:endParaRPr>
          </a:p>
          <a:p>
            <a:pPr marL="0" indent="0">
              <a:buNone/>
            </a:pPr>
            <a:endParaRPr lang="en-US" dirty="0">
              <a:latin typeface="+mj-lt"/>
            </a:endParaRPr>
          </a:p>
          <a:p>
            <a:pPr marL="0" indent="0">
              <a:buNone/>
            </a:pPr>
            <a:endParaRPr lang="en-US" dirty="0">
              <a:latin typeface="+mj-lt"/>
            </a:endParaRPr>
          </a:p>
        </p:txBody>
      </p:sp>
      <p:pic>
        <p:nvPicPr>
          <p:cNvPr id="4" name="Picture 3">
            <a:extLst>
              <a:ext uri="{FF2B5EF4-FFF2-40B4-BE49-F238E27FC236}">
                <a16:creationId xmlns:a16="http://schemas.microsoft.com/office/drawing/2014/main" id="{C5B14026-5865-40AD-8888-A9A016BC5548}"/>
              </a:ext>
            </a:extLst>
          </p:cNvPr>
          <p:cNvPicPr>
            <a:picLocks noChangeAspect="1"/>
          </p:cNvPicPr>
          <p:nvPr/>
        </p:nvPicPr>
        <p:blipFill>
          <a:blip r:embed="rId2"/>
          <a:stretch>
            <a:fillRect/>
          </a:stretch>
        </p:blipFill>
        <p:spPr>
          <a:xfrm>
            <a:off x="4524678" y="3997342"/>
            <a:ext cx="1804404" cy="2318293"/>
          </a:xfrm>
          <a:prstGeom prst="rect">
            <a:avLst/>
          </a:prstGeom>
        </p:spPr>
      </p:pic>
    </p:spTree>
    <p:extLst>
      <p:ext uri="{BB962C8B-B14F-4D97-AF65-F5344CB8AC3E}">
        <p14:creationId xmlns:p14="http://schemas.microsoft.com/office/powerpoint/2010/main" val="1064452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48C0D-29A9-48CA-B30D-FD9D0F031345}"/>
              </a:ext>
            </a:extLst>
          </p:cNvPr>
          <p:cNvSpPr>
            <a:spLocks noGrp="1"/>
          </p:cNvSpPr>
          <p:nvPr>
            <p:ph type="title"/>
          </p:nvPr>
        </p:nvSpPr>
        <p:spPr/>
        <p:txBody>
          <a:bodyPr>
            <a:normAutofit/>
          </a:bodyPr>
          <a:lstStyle/>
          <a:p>
            <a:r>
              <a:rPr lang="en-US" dirty="0"/>
              <a:t>Chandy-</a:t>
            </a:r>
            <a:r>
              <a:rPr lang="en-US" dirty="0" err="1"/>
              <a:t>Misra</a:t>
            </a:r>
            <a:r>
              <a:rPr lang="en-US" dirty="0"/>
              <a:t>-Hass Detection Algorithm</a:t>
            </a:r>
          </a:p>
        </p:txBody>
      </p:sp>
      <p:sp>
        <p:nvSpPr>
          <p:cNvPr id="10" name="Rectangle 6">
            <a:extLst>
              <a:ext uri="{FF2B5EF4-FFF2-40B4-BE49-F238E27FC236}">
                <a16:creationId xmlns:a16="http://schemas.microsoft.com/office/drawing/2014/main" id="{53DAE8E7-4128-4F6C-8E2E-40723B9FFE74}"/>
              </a:ext>
            </a:extLst>
          </p:cNvPr>
          <p:cNvSpPr>
            <a:spLocks noGrp="1" noChangeArrowheads="1"/>
          </p:cNvSpPr>
          <p:nvPr>
            <p:ph idx="1"/>
          </p:nvPr>
        </p:nvSpPr>
        <p:spPr bwMode="auto">
          <a:xfrm>
            <a:off x="1097280" y="1781132"/>
            <a:ext cx="10058400" cy="455509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j-lt"/>
                <a:cs typeface="Times New Roman" panose="02020603050405020304" pitchFamily="18" charset="0"/>
              </a:rPr>
              <a:t>If a process makes a request for a resource which fails or times out,</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j-lt"/>
                <a:cs typeface="Times New Roman" panose="02020603050405020304" pitchFamily="18" charset="0"/>
              </a:rPr>
              <a:t>    the process generates a </a:t>
            </a:r>
            <a:r>
              <a:rPr kumimoji="0" lang="en-US" altLang="en-US" b="0" i="1" u="none" strike="noStrike" cap="none" normalizeH="0" baseline="0" dirty="0">
                <a:ln>
                  <a:noFill/>
                </a:ln>
                <a:solidFill>
                  <a:srgbClr val="000000"/>
                </a:solidFill>
                <a:effectLst/>
                <a:latin typeface="+mj-lt"/>
                <a:cs typeface="Times New Roman" panose="02020603050405020304" pitchFamily="18" charset="0"/>
              </a:rPr>
              <a:t>probe message</a:t>
            </a:r>
            <a:r>
              <a:rPr kumimoji="0" lang="en-US" altLang="en-US" b="0" i="0" u="none" strike="noStrike" cap="none" normalizeH="0" baseline="0" dirty="0">
                <a:ln>
                  <a:noFill/>
                </a:ln>
                <a:solidFill>
                  <a:srgbClr val="000000"/>
                </a:solidFill>
                <a:effectLst/>
                <a:latin typeface="+mj-lt"/>
                <a:cs typeface="Times New Roman" panose="02020603050405020304" pitchFamily="18" charset="0"/>
              </a:rPr>
              <a:t> and sends it to each of the processes holding one or more of its requested resources.</a:t>
            </a: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mj-lt"/>
              <a:cs typeface="Times New Roman" panose="02020603050405020304" pitchFamily="18"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j-lt"/>
                <a:cs typeface="Times New Roman" panose="02020603050405020304" pitchFamily="18" charset="0"/>
              </a:rPr>
              <a:t>When a process receives a probe message,</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j-lt"/>
                <a:cs typeface="Times New Roman" panose="02020603050405020304" pitchFamily="18" charset="0"/>
              </a:rPr>
              <a:t>    it checks to see if it is also waiting for resources.</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j-lt"/>
                <a:cs typeface="Times New Roman" panose="02020603050405020304" pitchFamily="18" charset="0"/>
              </a:rPr>
              <a:t>If not, it is currently using the needed resource</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j-lt"/>
                <a:cs typeface="Times New Roman" panose="02020603050405020304" pitchFamily="18" charset="0"/>
              </a:rPr>
              <a:t>    and will eventually finish and release the resource.</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j-lt"/>
                <a:cs typeface="Times New Roman" panose="02020603050405020304" pitchFamily="18" charset="0"/>
              </a:rPr>
              <a:t>If it </a:t>
            </a:r>
            <a:r>
              <a:rPr kumimoji="0" lang="en-US" altLang="en-US" b="0" i="1" u="none" strike="noStrike" cap="none" normalizeH="0" baseline="0" dirty="0">
                <a:ln>
                  <a:noFill/>
                </a:ln>
                <a:solidFill>
                  <a:srgbClr val="000000"/>
                </a:solidFill>
                <a:effectLst/>
                <a:latin typeface="+mj-lt"/>
                <a:cs typeface="Times New Roman" panose="02020603050405020304" pitchFamily="18" charset="0"/>
              </a:rPr>
              <a:t>is</a:t>
            </a:r>
            <a:r>
              <a:rPr kumimoji="0" lang="en-US" altLang="en-US" b="0" i="0" u="none" strike="noStrike" cap="none" normalizeH="0" baseline="0" dirty="0">
                <a:ln>
                  <a:noFill/>
                </a:ln>
                <a:solidFill>
                  <a:srgbClr val="000000"/>
                </a:solidFill>
                <a:effectLst/>
                <a:latin typeface="+mj-lt"/>
                <a:cs typeface="Times New Roman" panose="02020603050405020304" pitchFamily="18" charset="0"/>
              </a:rPr>
              <a:t> waiting for resources, it passes on the probe message to all processes it knows to be holding resources it has itself requested.</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j-lt"/>
                <a:cs typeface="Times New Roman" panose="02020603050405020304" pitchFamily="18" charset="0"/>
              </a:rPr>
              <a:t>The process first modifies the probe message, changing the sender and receiver ids.</a:t>
            </a: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mj-lt"/>
              <a:cs typeface="Times New Roman" panose="02020603050405020304" pitchFamily="18"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j-lt"/>
                <a:cs typeface="Times New Roman" panose="02020603050405020304" pitchFamily="18" charset="0"/>
              </a:rPr>
              <a:t>If a process receives a probe message that it recognizes as having initiated,</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j-lt"/>
                <a:cs typeface="Times New Roman" panose="02020603050405020304" pitchFamily="18" charset="0"/>
              </a:rPr>
              <a:t>    it knows there is a cycle in the system</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j-lt"/>
                <a:cs typeface="Times New Roman" panose="02020603050405020304" pitchFamily="18" charset="0"/>
              </a:rPr>
              <a:t>    and thus, </a:t>
            </a:r>
            <a:r>
              <a:rPr kumimoji="0" lang="en-US" altLang="en-US" b="1" i="0" u="none" strike="noStrike" cap="none" normalizeH="0" baseline="0" dirty="0">
                <a:ln>
                  <a:noFill/>
                </a:ln>
                <a:solidFill>
                  <a:srgbClr val="000000"/>
                </a:solidFill>
                <a:effectLst/>
                <a:latin typeface="+mj-lt"/>
                <a:cs typeface="Times New Roman" panose="02020603050405020304" pitchFamily="18" charset="0"/>
              </a:rPr>
              <a:t>deadlock</a:t>
            </a:r>
            <a:r>
              <a:rPr kumimoji="0" lang="en-US" altLang="en-US" b="0" i="0" u="none" strike="noStrike" cap="none" normalizeH="0" baseline="0" dirty="0">
                <a:ln>
                  <a:noFill/>
                </a:ln>
                <a:solidFill>
                  <a:srgbClr val="000000"/>
                </a:solidFill>
                <a:effectLst/>
                <a:latin typeface="+mj-lt"/>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35301181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1113</TotalTime>
  <Words>653</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Courier New</vt:lpstr>
      <vt:lpstr>Times New Roman</vt:lpstr>
      <vt:lpstr>Wingdings</vt:lpstr>
      <vt:lpstr>Retrospect</vt:lpstr>
      <vt:lpstr>Distributed Deadlock </vt:lpstr>
      <vt:lpstr>What is a distributed deadlock?</vt:lpstr>
      <vt:lpstr>When distributed deadlock occurs?</vt:lpstr>
      <vt:lpstr>Four strategies to handle deadlock:</vt:lpstr>
      <vt:lpstr>Distributed deadlock prevention</vt:lpstr>
      <vt:lpstr>Distributed deadlock prevention</vt:lpstr>
      <vt:lpstr>Distributed deadlock prevention</vt:lpstr>
      <vt:lpstr>Distributed deadlock prevention</vt:lpstr>
      <vt:lpstr>Chandy-Misra-Hass Detection Algorithm</vt:lpstr>
      <vt:lpstr>Chandy-Misra-Hass Detection Algorithm</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Deadlock</dc:title>
  <dc:creator>Mayuri Wadkar</dc:creator>
  <cp:lastModifiedBy>Mayuri Wadkar</cp:lastModifiedBy>
  <cp:revision>14</cp:revision>
  <dcterms:created xsi:type="dcterms:W3CDTF">2017-12-20T03:56:02Z</dcterms:created>
  <dcterms:modified xsi:type="dcterms:W3CDTF">2017-12-21T18:43:17Z</dcterms:modified>
</cp:coreProperties>
</file>