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5" r:id="rId18"/>
    <p:sldId id="276" r:id="rId19"/>
    <p:sldId id="273" r:id="rId20"/>
    <p:sldId id="274"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2C5AA00-3629-4BEC-BAC4-742D656CBCB1}" type="datetimeFigureOut">
              <a:rPr lang="en-US" smtClean="0"/>
              <a:t>27-May-20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ACED522-63A6-4E34-BEA9-E228CD3708EE}" type="slidenum">
              <a:rPr lang="en-US" smtClean="0"/>
              <a:t>‹#›</a:t>
            </a:fld>
            <a:endParaRPr lang="en-US"/>
          </a:p>
        </p:txBody>
      </p:sp>
    </p:spTree>
    <p:extLst>
      <p:ext uri="{BB962C8B-B14F-4D97-AF65-F5344CB8AC3E}">
        <p14:creationId xmlns:p14="http://schemas.microsoft.com/office/powerpoint/2010/main" val="65181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5AA00-3629-4BEC-BAC4-742D656CBCB1}" type="datetimeFigureOut">
              <a:rPr lang="en-US" smtClean="0"/>
              <a:t>27-May-20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ED522-63A6-4E34-BEA9-E228CD3708EE}" type="slidenum">
              <a:rPr lang="en-US" smtClean="0"/>
              <a:t>‹#›</a:t>
            </a:fld>
            <a:endParaRPr lang="en-US"/>
          </a:p>
        </p:txBody>
      </p:sp>
    </p:spTree>
    <p:extLst>
      <p:ext uri="{BB962C8B-B14F-4D97-AF65-F5344CB8AC3E}">
        <p14:creationId xmlns:p14="http://schemas.microsoft.com/office/powerpoint/2010/main" val="399528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5AA00-3629-4BEC-BAC4-742D656CBCB1}" type="datetimeFigureOut">
              <a:rPr lang="en-US" smtClean="0"/>
              <a:t>27-May-20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ED522-63A6-4E34-BEA9-E228CD3708EE}" type="slidenum">
              <a:rPr lang="en-US" smtClean="0"/>
              <a:t>‹#›</a:t>
            </a:fld>
            <a:endParaRPr lang="en-US"/>
          </a:p>
        </p:txBody>
      </p:sp>
    </p:spTree>
    <p:extLst>
      <p:ext uri="{BB962C8B-B14F-4D97-AF65-F5344CB8AC3E}">
        <p14:creationId xmlns:p14="http://schemas.microsoft.com/office/powerpoint/2010/main" val="4210680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5AA00-3629-4BEC-BAC4-742D656CBCB1}" type="datetimeFigureOut">
              <a:rPr lang="en-US" smtClean="0"/>
              <a:t>27-May-20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ED522-63A6-4E34-BEA9-E228CD3708E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6503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5AA00-3629-4BEC-BAC4-742D656CBCB1}" type="datetimeFigureOut">
              <a:rPr lang="en-US" smtClean="0"/>
              <a:t>27-May-20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ED522-63A6-4E34-BEA9-E228CD3708EE}" type="slidenum">
              <a:rPr lang="en-US" smtClean="0"/>
              <a:t>‹#›</a:t>
            </a:fld>
            <a:endParaRPr lang="en-US"/>
          </a:p>
        </p:txBody>
      </p:sp>
    </p:spTree>
    <p:extLst>
      <p:ext uri="{BB962C8B-B14F-4D97-AF65-F5344CB8AC3E}">
        <p14:creationId xmlns:p14="http://schemas.microsoft.com/office/powerpoint/2010/main" val="577766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2C5AA00-3629-4BEC-BAC4-742D656CBCB1}" type="datetimeFigureOut">
              <a:rPr lang="en-US" smtClean="0"/>
              <a:t>27-May-20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ED522-63A6-4E34-BEA9-E228CD3708EE}" type="slidenum">
              <a:rPr lang="en-US" smtClean="0"/>
              <a:t>‹#›</a:t>
            </a:fld>
            <a:endParaRPr lang="en-US"/>
          </a:p>
        </p:txBody>
      </p:sp>
    </p:spTree>
    <p:extLst>
      <p:ext uri="{BB962C8B-B14F-4D97-AF65-F5344CB8AC3E}">
        <p14:creationId xmlns:p14="http://schemas.microsoft.com/office/powerpoint/2010/main" val="2383169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2C5AA00-3629-4BEC-BAC4-742D656CBCB1}" type="datetimeFigureOut">
              <a:rPr lang="en-US" smtClean="0"/>
              <a:t>27-May-20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ED522-63A6-4E34-BEA9-E228CD3708EE}" type="slidenum">
              <a:rPr lang="en-US" smtClean="0"/>
              <a:t>‹#›</a:t>
            </a:fld>
            <a:endParaRPr lang="en-US"/>
          </a:p>
        </p:txBody>
      </p:sp>
    </p:spTree>
    <p:extLst>
      <p:ext uri="{BB962C8B-B14F-4D97-AF65-F5344CB8AC3E}">
        <p14:creationId xmlns:p14="http://schemas.microsoft.com/office/powerpoint/2010/main" val="3873884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C5AA00-3629-4BEC-BAC4-742D656CBCB1}" type="datetimeFigureOut">
              <a:rPr lang="en-US" smtClean="0"/>
              <a:t>27-May-20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ED522-63A6-4E34-BEA9-E228CD3708EE}" type="slidenum">
              <a:rPr lang="en-US" smtClean="0"/>
              <a:t>‹#›</a:t>
            </a:fld>
            <a:endParaRPr lang="en-US"/>
          </a:p>
        </p:txBody>
      </p:sp>
    </p:spTree>
    <p:extLst>
      <p:ext uri="{BB962C8B-B14F-4D97-AF65-F5344CB8AC3E}">
        <p14:creationId xmlns:p14="http://schemas.microsoft.com/office/powerpoint/2010/main" val="4190870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C5AA00-3629-4BEC-BAC4-742D656CBCB1}" type="datetimeFigureOut">
              <a:rPr lang="en-US" smtClean="0"/>
              <a:t>27-May-20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ED522-63A6-4E34-BEA9-E228CD3708EE}" type="slidenum">
              <a:rPr lang="en-US" smtClean="0"/>
              <a:t>‹#›</a:t>
            </a:fld>
            <a:endParaRPr lang="en-US"/>
          </a:p>
        </p:txBody>
      </p:sp>
    </p:spTree>
    <p:extLst>
      <p:ext uri="{BB962C8B-B14F-4D97-AF65-F5344CB8AC3E}">
        <p14:creationId xmlns:p14="http://schemas.microsoft.com/office/powerpoint/2010/main" val="197761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C5AA00-3629-4BEC-BAC4-742D656CBCB1}" type="datetimeFigureOut">
              <a:rPr lang="en-US" smtClean="0"/>
              <a:t>27-May-20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ED522-63A6-4E34-BEA9-E228CD3708EE}" type="slidenum">
              <a:rPr lang="en-US" smtClean="0"/>
              <a:t>‹#›</a:t>
            </a:fld>
            <a:endParaRPr lang="en-US"/>
          </a:p>
        </p:txBody>
      </p:sp>
    </p:spTree>
    <p:extLst>
      <p:ext uri="{BB962C8B-B14F-4D97-AF65-F5344CB8AC3E}">
        <p14:creationId xmlns:p14="http://schemas.microsoft.com/office/powerpoint/2010/main" val="3863018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C5AA00-3629-4BEC-BAC4-742D656CBCB1}" type="datetimeFigureOut">
              <a:rPr lang="en-US" smtClean="0"/>
              <a:t>27-May-20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ED522-63A6-4E34-BEA9-E228CD3708EE}" type="slidenum">
              <a:rPr lang="en-US" smtClean="0"/>
              <a:t>‹#›</a:t>
            </a:fld>
            <a:endParaRPr lang="en-US"/>
          </a:p>
        </p:txBody>
      </p:sp>
    </p:spTree>
    <p:extLst>
      <p:ext uri="{BB962C8B-B14F-4D97-AF65-F5344CB8AC3E}">
        <p14:creationId xmlns:p14="http://schemas.microsoft.com/office/powerpoint/2010/main" val="365027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C5AA00-3629-4BEC-BAC4-742D656CBCB1}" type="datetimeFigureOut">
              <a:rPr lang="en-US" smtClean="0"/>
              <a:t>27-May-20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ED522-63A6-4E34-BEA9-E228CD3708EE}" type="slidenum">
              <a:rPr lang="en-US" smtClean="0"/>
              <a:t>‹#›</a:t>
            </a:fld>
            <a:endParaRPr lang="en-US"/>
          </a:p>
        </p:txBody>
      </p:sp>
    </p:spTree>
    <p:extLst>
      <p:ext uri="{BB962C8B-B14F-4D97-AF65-F5344CB8AC3E}">
        <p14:creationId xmlns:p14="http://schemas.microsoft.com/office/powerpoint/2010/main" val="3231731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C5AA00-3629-4BEC-BAC4-742D656CBCB1}" type="datetimeFigureOut">
              <a:rPr lang="en-US" smtClean="0"/>
              <a:t>27-May-20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ED522-63A6-4E34-BEA9-E228CD3708EE}" type="slidenum">
              <a:rPr lang="en-US" smtClean="0"/>
              <a:t>‹#›</a:t>
            </a:fld>
            <a:endParaRPr lang="en-US"/>
          </a:p>
        </p:txBody>
      </p:sp>
    </p:spTree>
    <p:extLst>
      <p:ext uri="{BB962C8B-B14F-4D97-AF65-F5344CB8AC3E}">
        <p14:creationId xmlns:p14="http://schemas.microsoft.com/office/powerpoint/2010/main" val="3582128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C5AA00-3629-4BEC-BAC4-742D656CBCB1}" type="datetimeFigureOut">
              <a:rPr lang="en-US" smtClean="0"/>
              <a:t>27-May-20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ED522-63A6-4E34-BEA9-E228CD3708EE}" type="slidenum">
              <a:rPr lang="en-US" smtClean="0"/>
              <a:t>‹#›</a:t>
            </a:fld>
            <a:endParaRPr lang="en-US"/>
          </a:p>
        </p:txBody>
      </p:sp>
    </p:spTree>
    <p:extLst>
      <p:ext uri="{BB962C8B-B14F-4D97-AF65-F5344CB8AC3E}">
        <p14:creationId xmlns:p14="http://schemas.microsoft.com/office/powerpoint/2010/main" val="1004269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C5AA00-3629-4BEC-BAC4-742D656CBCB1}" type="datetimeFigureOut">
              <a:rPr lang="en-US" smtClean="0"/>
              <a:t>27-May-20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ED522-63A6-4E34-BEA9-E228CD3708EE}" type="slidenum">
              <a:rPr lang="en-US" smtClean="0"/>
              <a:t>‹#›</a:t>
            </a:fld>
            <a:endParaRPr lang="en-US"/>
          </a:p>
        </p:txBody>
      </p:sp>
    </p:spTree>
    <p:extLst>
      <p:ext uri="{BB962C8B-B14F-4D97-AF65-F5344CB8AC3E}">
        <p14:creationId xmlns:p14="http://schemas.microsoft.com/office/powerpoint/2010/main" val="944698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5AA00-3629-4BEC-BAC4-742D656CBCB1}" type="datetimeFigureOut">
              <a:rPr lang="en-US" smtClean="0"/>
              <a:t>27-May-20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ED522-63A6-4E34-BEA9-E228CD3708EE}" type="slidenum">
              <a:rPr lang="en-US" smtClean="0"/>
              <a:t>‹#›</a:t>
            </a:fld>
            <a:endParaRPr lang="en-US"/>
          </a:p>
        </p:txBody>
      </p:sp>
    </p:spTree>
    <p:extLst>
      <p:ext uri="{BB962C8B-B14F-4D97-AF65-F5344CB8AC3E}">
        <p14:creationId xmlns:p14="http://schemas.microsoft.com/office/powerpoint/2010/main" val="146453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5AA00-3629-4BEC-BAC4-742D656CBCB1}" type="datetimeFigureOut">
              <a:rPr lang="en-US" smtClean="0"/>
              <a:t>27-May-20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ED522-63A6-4E34-BEA9-E228CD3708EE}" type="slidenum">
              <a:rPr lang="en-US" smtClean="0"/>
              <a:t>‹#›</a:t>
            </a:fld>
            <a:endParaRPr lang="en-US"/>
          </a:p>
        </p:txBody>
      </p:sp>
    </p:spTree>
    <p:extLst>
      <p:ext uri="{BB962C8B-B14F-4D97-AF65-F5344CB8AC3E}">
        <p14:creationId xmlns:p14="http://schemas.microsoft.com/office/powerpoint/2010/main" val="55589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C5AA00-3629-4BEC-BAC4-742D656CBCB1}" type="datetimeFigureOut">
              <a:rPr lang="en-US" smtClean="0"/>
              <a:t>27-May-20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CED522-63A6-4E34-BEA9-E228CD3708EE}" type="slidenum">
              <a:rPr lang="en-US" smtClean="0"/>
              <a:t>‹#›</a:t>
            </a:fld>
            <a:endParaRPr lang="en-US"/>
          </a:p>
        </p:txBody>
      </p:sp>
    </p:spTree>
    <p:extLst>
      <p:ext uri="{BB962C8B-B14F-4D97-AF65-F5344CB8AC3E}">
        <p14:creationId xmlns:p14="http://schemas.microsoft.com/office/powerpoint/2010/main" val="2800600029"/>
      </p:ext>
    </p:extLst>
  </p:cSld>
  <p:clrMap bg1="dk1" tx1="lt1" bg2="dk2" tx2="lt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7123" y="2377439"/>
            <a:ext cx="8791575" cy="1417003"/>
          </a:xfrm>
        </p:spPr>
        <p:txBody>
          <a:bodyPr/>
          <a:lstStyle/>
          <a:p>
            <a:pPr algn="ctr"/>
            <a:r>
              <a:rPr lang="en-US" dirty="0">
                <a:latin typeface="Times New Roman" panose="02020603050405020304" pitchFamily="18" charset="0"/>
                <a:cs typeface="Times New Roman" panose="02020603050405020304" pitchFamily="18" charset="0"/>
              </a:rPr>
              <a:t>Coders Point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(E-Learning Website)</a:t>
            </a:r>
            <a:endParaRPr lang="en-US" dirty="0"/>
          </a:p>
        </p:txBody>
      </p:sp>
      <p:sp>
        <p:nvSpPr>
          <p:cNvPr id="3" name="Subtitle 2"/>
          <p:cNvSpPr>
            <a:spLocks noGrp="1"/>
          </p:cNvSpPr>
          <p:nvPr>
            <p:ph type="subTitle" idx="1"/>
          </p:nvPr>
        </p:nvSpPr>
        <p:spPr>
          <a:xfrm>
            <a:off x="879722" y="4760278"/>
            <a:ext cx="10366376" cy="1655762"/>
          </a:xfrm>
        </p:spPr>
        <p:txBody>
          <a:bodyPr numCol="2">
            <a:normAutofit/>
          </a:bodyPr>
          <a:lstStyle/>
          <a:p>
            <a:r>
              <a:rPr lang="en-US" dirty="0">
                <a:latin typeface="Times New Roman" panose="02020603050405020304" pitchFamily="18" charset="0"/>
                <a:cs typeface="Times New Roman" panose="02020603050405020304" pitchFamily="18" charset="0"/>
              </a:rPr>
              <a:t>Guided By:</a:t>
            </a:r>
          </a:p>
          <a:p>
            <a:r>
              <a:rPr lang="en-US" dirty="0">
                <a:latin typeface="Times New Roman" panose="02020603050405020304" pitchFamily="18" charset="0"/>
                <a:cs typeface="Times New Roman" panose="02020603050405020304" pitchFamily="18" charset="0"/>
              </a:rPr>
              <a:t>Dr. Jitendra </a:t>
            </a:r>
            <a:r>
              <a:rPr lang="en-US" dirty="0" smtClean="0">
                <a:latin typeface="Times New Roman" panose="02020603050405020304" pitchFamily="18" charset="0"/>
                <a:cs typeface="Times New Roman" panose="02020603050405020304" pitchFamily="18" charset="0"/>
              </a:rPr>
              <a:t>Choudhary</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Submitted By:</a:t>
            </a:r>
          </a:p>
          <a:p>
            <a:r>
              <a:rPr lang="en-US" dirty="0" smtClean="0">
                <a:latin typeface="Times New Roman" panose="02020603050405020304" pitchFamily="18" charset="0"/>
                <a:cs typeface="Times New Roman" panose="02020603050405020304" pitchFamily="18" charset="0"/>
              </a:rPr>
              <a:t>                     Komal </a:t>
            </a:r>
            <a:r>
              <a:rPr lang="en-US" dirty="0">
                <a:latin typeface="Times New Roman" panose="02020603050405020304" pitchFamily="18" charset="0"/>
                <a:cs typeface="Times New Roman" panose="02020603050405020304" pitchFamily="18" charset="0"/>
              </a:rPr>
              <a:t>Yadav (</a:t>
            </a:r>
            <a:r>
              <a:rPr lang="en-US" dirty="0" smtClean="0">
                <a:latin typeface="Times New Roman" panose="02020603050405020304" pitchFamily="18" charset="0"/>
                <a:cs typeface="Times New Roman" panose="02020603050405020304" pitchFamily="18" charset="0"/>
              </a:rPr>
              <a:t>SC17CS301028)</a:t>
            </a:r>
          </a:p>
          <a:p>
            <a:r>
              <a:rPr lang="en-US" dirty="0" smtClean="0">
                <a:latin typeface="Times New Roman" panose="02020603050405020304" pitchFamily="18" charset="0"/>
                <a:cs typeface="Times New Roman" panose="02020603050405020304" pitchFamily="18" charset="0"/>
              </a:rPr>
              <a:t>                     Mayuri </a:t>
            </a:r>
            <a:r>
              <a:rPr lang="en-US" dirty="0">
                <a:latin typeface="Times New Roman" panose="02020603050405020304" pitchFamily="18" charset="0"/>
                <a:cs typeface="Times New Roman" panose="02020603050405020304" pitchFamily="18" charset="0"/>
              </a:rPr>
              <a:t>Giri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SC17CS301032)</a:t>
            </a:r>
          </a:p>
        </p:txBody>
      </p:sp>
      <p:pic>
        <p:nvPicPr>
          <p:cNvPr id="4" name="Picture 4" descr="Medicaps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338" y="628324"/>
            <a:ext cx="5999147"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905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691" y="114316"/>
            <a:ext cx="9905998" cy="1478570"/>
          </a:xfrm>
        </p:spPr>
        <p:txBody>
          <a:bodyPr/>
          <a:lstStyle/>
          <a:p>
            <a:pPr algn="ctr"/>
            <a:r>
              <a:rPr lang="en-US" b="1" dirty="0">
                <a:latin typeface="Times New Roman" panose="02020603050405020304" pitchFamily="18" charset="0"/>
                <a:cs typeface="Times New Roman" panose="02020603050405020304" pitchFamily="18" charset="0"/>
              </a:rPr>
              <a:t>USECASE DIAGRAM</a:t>
            </a:r>
            <a:endParaRPr lang="en-US"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07380" y="1153822"/>
            <a:ext cx="7464618" cy="4916636"/>
          </a:xfrm>
          <a:prstGeom prst="rect">
            <a:avLst/>
          </a:prstGeom>
        </p:spPr>
      </p:pic>
      <p:sp>
        <p:nvSpPr>
          <p:cNvPr id="5" name="TextBox 4"/>
          <p:cNvSpPr txBox="1"/>
          <p:nvPr/>
        </p:nvSpPr>
        <p:spPr>
          <a:xfrm>
            <a:off x="3906688" y="6070458"/>
            <a:ext cx="4666003"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Use-case Diagram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0421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57045"/>
            <a:ext cx="9905998" cy="1478570"/>
          </a:xfrm>
        </p:spPr>
        <p:txBody>
          <a:bodyPr/>
          <a:lstStyle/>
          <a:p>
            <a:pPr algn="ctr"/>
            <a:r>
              <a:rPr lang="en-US" b="1" dirty="0">
                <a:latin typeface="Times New Roman" panose="02020603050405020304" pitchFamily="18" charset="0"/>
                <a:cs typeface="Times New Roman" panose="02020603050405020304" pitchFamily="18" charset="0"/>
              </a:rPr>
              <a:t>ACTIVITY DIAGRAM</a:t>
            </a:r>
            <a:endParaRPr lang="en-US"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89777" y="1506005"/>
            <a:ext cx="8209267" cy="4065854"/>
          </a:xfrm>
          <a:prstGeom prst="rect">
            <a:avLst/>
          </a:prstGeom>
        </p:spPr>
      </p:pic>
      <p:sp>
        <p:nvSpPr>
          <p:cNvPr id="5" name="TextBox 4"/>
          <p:cNvSpPr txBox="1"/>
          <p:nvPr/>
        </p:nvSpPr>
        <p:spPr>
          <a:xfrm>
            <a:off x="3761408" y="5836778"/>
            <a:ext cx="4666003"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Activity Diagram for overall system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7567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pPr algn="ctr"/>
            <a:r>
              <a:rPr lang="en-US" b="1" dirty="0">
                <a:latin typeface="Times New Roman" panose="02020603050405020304" pitchFamily="18" charset="0"/>
                <a:cs typeface="Times New Roman" panose="02020603050405020304" pitchFamily="18" charset="0"/>
              </a:rPr>
              <a:t>ACTIVITY DIAGRAM (</a:t>
            </a:r>
            <a:r>
              <a:rPr lang="en-US" b="1" dirty="0" err="1">
                <a:latin typeface="Times New Roman" panose="02020603050405020304" pitchFamily="18" charset="0"/>
                <a:cs typeface="Times New Roman" panose="02020603050405020304" pitchFamily="18" charset="0"/>
              </a:rPr>
              <a:t>Cont</a:t>
            </a:r>
            <a:r>
              <a:rPr lang="en-US" b="1" dirty="0">
                <a:latin typeface="Times New Roman" panose="02020603050405020304" pitchFamily="18" charset="0"/>
                <a:cs typeface="Times New Roman" panose="02020603050405020304" pitchFamily="18" charset="0"/>
              </a:rPr>
              <a:t>…)</a:t>
            </a:r>
            <a:endParaRPr lang="en-US" b="1" dirty="0"/>
          </a:p>
        </p:txBody>
      </p:sp>
      <p:sp>
        <p:nvSpPr>
          <p:cNvPr id="3" name="Content Placeholder 2"/>
          <p:cNvSpPr>
            <a:spLocks noGrp="1"/>
          </p:cNvSpPr>
          <p:nvPr>
            <p:ph idx="1"/>
          </p:nvPr>
        </p:nvSpPr>
        <p:spPr>
          <a:xfrm>
            <a:off x="3735718" y="5898541"/>
            <a:ext cx="4717388" cy="510805"/>
          </a:xfrm>
        </p:spPr>
        <p:txBody>
          <a:bodyPr>
            <a:normAutofit/>
          </a:bodyPr>
          <a:lstStyle/>
          <a:p>
            <a:pPr marL="0" indent="0" algn="ctr">
              <a:buNone/>
            </a:pPr>
            <a:r>
              <a:rPr lang="en-US" sz="1800" dirty="0" smtClean="0">
                <a:latin typeface="Times New Roman" panose="02020603050405020304" pitchFamily="18" charset="0"/>
                <a:cs typeface="Times New Roman" panose="02020603050405020304" pitchFamily="18" charset="0"/>
              </a:rPr>
              <a:t>Activity </a:t>
            </a:r>
            <a:r>
              <a:rPr lang="en-US" sz="1800" dirty="0">
                <a:latin typeface="Times New Roman" panose="02020603050405020304" pitchFamily="18" charset="0"/>
                <a:cs typeface="Times New Roman" panose="02020603050405020304" pitchFamily="18" charset="0"/>
              </a:rPr>
              <a:t>Diagram for login to the system</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86390" y="1335590"/>
            <a:ext cx="4616044" cy="4562951"/>
          </a:xfrm>
          <a:prstGeom prst="rect">
            <a:avLst/>
          </a:prstGeom>
        </p:spPr>
      </p:pic>
    </p:spTree>
    <p:extLst>
      <p:ext uri="{BB962C8B-B14F-4D97-AF65-F5344CB8AC3E}">
        <p14:creationId xmlns:p14="http://schemas.microsoft.com/office/powerpoint/2010/main" val="1408482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79236"/>
            <a:ext cx="9905998" cy="740263"/>
          </a:xfrm>
        </p:spPr>
        <p:txBody>
          <a:bodyPr/>
          <a:lstStyle/>
          <a:p>
            <a:pPr algn="ctr"/>
            <a:r>
              <a:rPr lang="en-US" b="1" dirty="0">
                <a:latin typeface="Times New Roman" panose="02020603050405020304" pitchFamily="18" charset="0"/>
                <a:cs typeface="Times New Roman" panose="02020603050405020304" pitchFamily="18" charset="0"/>
              </a:rPr>
              <a:t>SEQUENCE </a:t>
            </a:r>
            <a:r>
              <a:rPr lang="en-US" b="1" dirty="0" smtClean="0">
                <a:latin typeface="Times New Roman" panose="02020603050405020304" pitchFamily="18" charset="0"/>
                <a:cs typeface="Times New Roman" panose="02020603050405020304" pitchFamily="18" charset="0"/>
              </a:rPr>
              <a:t>DIAGRAM</a:t>
            </a:r>
            <a:endParaRPr lang="en-US" b="1" dirty="0"/>
          </a:p>
        </p:txBody>
      </p:sp>
      <p:sp>
        <p:nvSpPr>
          <p:cNvPr id="3" name="Content Placeholder 2"/>
          <p:cNvSpPr>
            <a:spLocks noGrp="1"/>
          </p:cNvSpPr>
          <p:nvPr>
            <p:ph idx="1"/>
          </p:nvPr>
        </p:nvSpPr>
        <p:spPr>
          <a:xfrm>
            <a:off x="4189849" y="5975453"/>
            <a:ext cx="3809123" cy="459530"/>
          </a:xfrm>
        </p:spPr>
        <p:txBody>
          <a:bodyPr>
            <a:normAutofit/>
          </a:bodyPr>
          <a:lstStyle/>
          <a:p>
            <a:pPr marL="0" indent="0" algn="ctr">
              <a:buNone/>
            </a:pPr>
            <a:r>
              <a:rPr lang="en-US" sz="1800" dirty="0" smtClean="0">
                <a:latin typeface="Times New Roman" panose="02020603050405020304" pitchFamily="18" charset="0"/>
                <a:cs typeface="Times New Roman" panose="02020603050405020304" pitchFamily="18" charset="0"/>
              </a:rPr>
              <a:t>Sequence </a:t>
            </a:r>
            <a:r>
              <a:rPr lang="en-US" sz="1800" dirty="0">
                <a:latin typeface="Times New Roman" panose="02020603050405020304" pitchFamily="18" charset="0"/>
                <a:cs typeface="Times New Roman" panose="02020603050405020304" pitchFamily="18" charset="0"/>
              </a:rPr>
              <a:t>Diagram for Admin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63077" y="1119499"/>
            <a:ext cx="6062665" cy="4855954"/>
          </a:xfrm>
          <a:prstGeom prst="rect">
            <a:avLst/>
          </a:prstGeom>
        </p:spPr>
      </p:pic>
    </p:spTree>
    <p:extLst>
      <p:ext uri="{BB962C8B-B14F-4D97-AF65-F5344CB8AC3E}">
        <p14:creationId xmlns:p14="http://schemas.microsoft.com/office/powerpoint/2010/main" val="3963698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13419"/>
            <a:ext cx="9905998" cy="680443"/>
          </a:xfrm>
        </p:spPr>
        <p:txBody>
          <a:bodyPr/>
          <a:lstStyle/>
          <a:p>
            <a:pPr algn="ctr"/>
            <a:r>
              <a:rPr lang="en-US" b="1" dirty="0">
                <a:latin typeface="Times New Roman" panose="02020603050405020304" pitchFamily="18" charset="0"/>
                <a:cs typeface="Times New Roman" panose="02020603050405020304" pitchFamily="18" charset="0"/>
              </a:rPr>
              <a:t>SEQUENCE DIAGRAM (</a:t>
            </a:r>
            <a:r>
              <a:rPr lang="en-US" b="1" dirty="0" err="1">
                <a:latin typeface="Times New Roman" panose="02020603050405020304" pitchFamily="18" charset="0"/>
                <a:cs typeface="Times New Roman" panose="02020603050405020304" pitchFamily="18" charset="0"/>
              </a:rPr>
              <a:t>Cont</a:t>
            </a:r>
            <a:r>
              <a:rPr lang="en-US" b="1" dirty="0">
                <a:latin typeface="Times New Roman" panose="02020603050405020304" pitchFamily="18" charset="0"/>
                <a:cs typeface="Times New Roman" panose="02020603050405020304" pitchFamily="18" charset="0"/>
              </a:rPr>
              <a:t>…)</a:t>
            </a:r>
            <a:endParaRPr lang="en-US" b="1" dirty="0"/>
          </a:p>
        </p:txBody>
      </p:sp>
      <p:sp>
        <p:nvSpPr>
          <p:cNvPr id="5" name="Rectangle 4"/>
          <p:cNvSpPr/>
          <p:nvPr/>
        </p:nvSpPr>
        <p:spPr>
          <a:xfrm>
            <a:off x="4328543" y="6004626"/>
            <a:ext cx="3531737" cy="369332"/>
          </a:xfrm>
          <a:prstGeom prst="rect">
            <a:avLst/>
          </a:prstGeom>
        </p:spPr>
        <p:txBody>
          <a:bodyPr wrap="none">
            <a:spAutoFit/>
          </a:bodyPr>
          <a:lstStyle/>
          <a:p>
            <a:pPr algn="ctr"/>
            <a:r>
              <a:rPr lang="en-US" dirty="0" smtClean="0">
                <a:latin typeface="Times New Roman" panose="02020603050405020304" pitchFamily="18" charset="0"/>
                <a:cs typeface="Times New Roman" panose="02020603050405020304" pitchFamily="18" charset="0"/>
              </a:rPr>
              <a:t>Fig.4 Sequence diagram for the user</a:t>
            </a: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703384" y="1093862"/>
            <a:ext cx="6782053" cy="4910764"/>
          </a:xfrm>
          <a:prstGeom prst="rect">
            <a:avLst/>
          </a:prstGeom>
        </p:spPr>
      </p:pic>
    </p:spTree>
    <p:extLst>
      <p:ext uri="{BB962C8B-B14F-4D97-AF65-F5344CB8AC3E}">
        <p14:creationId xmlns:p14="http://schemas.microsoft.com/office/powerpoint/2010/main" val="1165595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96327"/>
            <a:ext cx="9905998" cy="731718"/>
          </a:xfrm>
        </p:spPr>
        <p:txBody>
          <a:bodyPr/>
          <a:lstStyle/>
          <a:p>
            <a:pPr algn="ctr"/>
            <a:r>
              <a:rPr lang="en-US" b="1" dirty="0">
                <a:latin typeface="Times New Roman" panose="02020603050405020304" pitchFamily="18" charset="0"/>
                <a:cs typeface="Times New Roman" panose="02020603050405020304" pitchFamily="18" charset="0"/>
              </a:rPr>
              <a:t>SEQUENCE DIAGRAM (</a:t>
            </a:r>
            <a:r>
              <a:rPr lang="en-US" b="1" dirty="0" err="1">
                <a:latin typeface="Times New Roman" panose="02020603050405020304" pitchFamily="18" charset="0"/>
                <a:cs typeface="Times New Roman" panose="02020603050405020304" pitchFamily="18" charset="0"/>
              </a:rPr>
              <a:t>Cont</a:t>
            </a:r>
            <a:r>
              <a:rPr lang="en-US" b="1" dirty="0">
                <a:latin typeface="Times New Roman" panose="02020603050405020304" pitchFamily="18" charset="0"/>
                <a:cs typeface="Times New Roman" panose="02020603050405020304" pitchFamily="18" charset="0"/>
              </a:rPr>
              <a:t>…)</a:t>
            </a:r>
            <a:endParaRPr lang="en-US" b="1" dirty="0"/>
          </a:p>
        </p:txBody>
      </p:sp>
      <p:sp>
        <p:nvSpPr>
          <p:cNvPr id="4" name="Rectangle 3"/>
          <p:cNvSpPr/>
          <p:nvPr/>
        </p:nvSpPr>
        <p:spPr>
          <a:xfrm>
            <a:off x="4722882" y="6038809"/>
            <a:ext cx="2743059" cy="369332"/>
          </a:xfrm>
          <a:prstGeom prst="rect">
            <a:avLst/>
          </a:prstGeom>
        </p:spPr>
        <p:txBody>
          <a:bodyPr wrap="none">
            <a:spAutoFit/>
          </a:bodyPr>
          <a:lstStyle/>
          <a:p>
            <a:pPr algn="ctr"/>
            <a:r>
              <a:rPr lang="en-US" dirty="0" smtClean="0">
                <a:latin typeface="Times New Roman" panose="02020603050405020304" pitchFamily="18" charset="0"/>
                <a:cs typeface="Times New Roman" panose="02020603050405020304" pitchFamily="18" charset="0"/>
              </a:rPr>
              <a:t>Sequence diagram for login</a:t>
            </a:r>
            <a:endParaRPr lang="en-US"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479992" y="1128045"/>
            <a:ext cx="7228840" cy="4910764"/>
          </a:xfrm>
          <a:prstGeom prst="rect">
            <a:avLst/>
          </a:prstGeom>
        </p:spPr>
      </p:pic>
    </p:spTree>
    <p:extLst>
      <p:ext uri="{BB962C8B-B14F-4D97-AF65-F5344CB8AC3E}">
        <p14:creationId xmlns:p14="http://schemas.microsoft.com/office/powerpoint/2010/main" val="590651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6080"/>
            <a:ext cx="9905998" cy="980730"/>
          </a:xfrm>
        </p:spPr>
        <p:txBody>
          <a:bodyPr/>
          <a:lstStyle/>
          <a:p>
            <a:pPr algn="ctr"/>
            <a:r>
              <a:rPr lang="en-US" b="1" dirty="0">
                <a:latin typeface="Times New Roman" panose="02020603050405020304" pitchFamily="18" charset="0"/>
                <a:cs typeface="Times New Roman" panose="02020603050405020304" pitchFamily="18" charset="0"/>
              </a:rPr>
              <a:t>ER - DIAGRAM</a:t>
            </a:r>
            <a:endParaRPr lang="en-US" b="1" dirty="0"/>
          </a:p>
        </p:txBody>
      </p:sp>
      <p:sp>
        <p:nvSpPr>
          <p:cNvPr id="5" name="TextBox 4"/>
          <p:cNvSpPr txBox="1"/>
          <p:nvPr/>
        </p:nvSpPr>
        <p:spPr>
          <a:xfrm>
            <a:off x="3622144" y="5914627"/>
            <a:ext cx="4944533"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Fig.2.2 ER Diagram</a:t>
            </a: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005330" y="1280160"/>
            <a:ext cx="7748270" cy="4500880"/>
          </a:xfrm>
          <a:prstGeom prst="rect">
            <a:avLst/>
          </a:prstGeom>
        </p:spPr>
      </p:pic>
    </p:spTree>
    <p:extLst>
      <p:ext uri="{BB962C8B-B14F-4D97-AF65-F5344CB8AC3E}">
        <p14:creationId xmlns:p14="http://schemas.microsoft.com/office/powerpoint/2010/main" val="605054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588" y="213360"/>
            <a:ext cx="9905998" cy="1101408"/>
          </a:xfrm>
        </p:spPr>
        <p:txBody>
          <a:bodyPr/>
          <a:lstStyle/>
          <a:p>
            <a:pPr algn="ctr"/>
            <a:r>
              <a:rPr lang="en-US" b="1" dirty="0" smtClean="0">
                <a:latin typeface="Times New Roman" panose="02020603050405020304" pitchFamily="18" charset="0"/>
                <a:cs typeface="Times New Roman" panose="02020603050405020304" pitchFamily="18" charset="0"/>
              </a:rPr>
              <a:t>Class diagram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39093" y="5866447"/>
            <a:ext cx="1550988" cy="442913"/>
          </a:xfrm>
        </p:spPr>
        <p:txBody>
          <a:bodyPr>
            <a:normAutofit/>
          </a:bodyPr>
          <a:lstStyle/>
          <a:p>
            <a:pPr marL="0" indent="0" algn="ctr">
              <a:buNone/>
            </a:pPr>
            <a:r>
              <a:rPr lang="en-US" sz="1800" dirty="0" smtClean="0">
                <a:latin typeface="Times New Roman" panose="02020603050405020304" pitchFamily="18" charset="0"/>
                <a:cs typeface="Times New Roman" panose="02020603050405020304" pitchFamily="18" charset="0"/>
              </a:rPr>
              <a:t>Class diagram</a:t>
            </a:r>
            <a:endParaRPr lang="en-US" sz="18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269967" y="1145540"/>
            <a:ext cx="7889240" cy="4720907"/>
          </a:xfrm>
          <a:prstGeom prst="rect">
            <a:avLst/>
          </a:prstGeom>
        </p:spPr>
      </p:pic>
    </p:spTree>
    <p:extLst>
      <p:ext uri="{BB962C8B-B14F-4D97-AF65-F5344CB8AC3E}">
        <p14:creationId xmlns:p14="http://schemas.microsoft.com/office/powerpoint/2010/main" val="1748874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973" y="212118"/>
            <a:ext cx="9905998" cy="885162"/>
          </a:xfrm>
        </p:spPr>
        <p:txBody>
          <a:bodyPr/>
          <a:lstStyle/>
          <a:p>
            <a:pPr algn="ctr"/>
            <a:r>
              <a:rPr lang="en-US" b="1" dirty="0" err="1" smtClean="0">
                <a:latin typeface="Times New Roman" panose="02020603050405020304" pitchFamily="18" charset="0"/>
                <a:cs typeface="Times New Roman" panose="02020603050405020304" pitchFamily="18" charset="0"/>
              </a:rPr>
              <a:t>Dfd</a:t>
            </a:r>
            <a:r>
              <a:rPr lang="en-US" b="1" dirty="0" smtClean="0">
                <a:latin typeface="Times New Roman" panose="02020603050405020304" pitchFamily="18" charset="0"/>
                <a:cs typeface="Times New Roman" panose="02020603050405020304" pitchFamily="18" charset="0"/>
              </a:rPr>
              <a:t> (Data Flow diagram)</a:t>
            </a:r>
            <a:endParaRPr lang="en-US" b="1" dirty="0">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5439093" y="6181407"/>
            <a:ext cx="1550988" cy="442913"/>
          </a:xfrm>
        </p:spPr>
        <p:txBody>
          <a:bodyPr>
            <a:normAutofit/>
          </a:bodyPr>
          <a:lstStyle/>
          <a:p>
            <a:pPr marL="0" indent="0" algn="ctr">
              <a:buNone/>
            </a:pPr>
            <a:r>
              <a:rPr lang="en-US" sz="1800" dirty="0" smtClean="0">
                <a:latin typeface="Times New Roman" panose="02020603050405020304" pitchFamily="18" charset="0"/>
                <a:cs typeface="Times New Roman" panose="02020603050405020304" pitchFamily="18" charset="0"/>
              </a:rPr>
              <a:t>DFD</a:t>
            </a:r>
            <a:endParaRPr lang="en-US" sz="1800" dirty="0">
              <a:latin typeface="Times New Roman" panose="02020603050405020304" pitchFamily="18" charset="0"/>
              <a:cs typeface="Times New Roman" panose="02020603050405020304" pitchFamily="18" charset="0"/>
            </a:endParaRPr>
          </a:p>
        </p:txBody>
      </p:sp>
      <p:pic>
        <p:nvPicPr>
          <p:cNvPr id="5" name="drawingObject1"/>
          <p:cNvPicPr/>
          <p:nvPr/>
        </p:nvPicPr>
        <p:blipFill rotWithShape="1">
          <a:blip r:embed="rId2"/>
          <a:srcRect l="11504" r="13715"/>
          <a:stretch/>
        </p:blipFill>
        <p:spPr bwMode="auto">
          <a:xfrm>
            <a:off x="1591230" y="1016000"/>
            <a:ext cx="9331483" cy="508412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0219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FUTURE SCOPE</a:t>
            </a:r>
            <a:endParaRPr lang="en-US" b="1" dirty="0"/>
          </a:p>
        </p:txBody>
      </p:sp>
      <p:sp>
        <p:nvSpPr>
          <p:cNvPr id="3" name="Content Placeholder 2"/>
          <p:cNvSpPr>
            <a:spLocks noGrp="1"/>
          </p:cNvSpPr>
          <p:nvPr>
            <p:ph idx="1"/>
          </p:nvPr>
        </p:nvSpPr>
        <p:spPr/>
        <p:txBody>
          <a:bodyPr>
            <a:normAutofit/>
          </a:bodyPr>
          <a:lstStyle/>
          <a:p>
            <a:pPr lvl="0" algn="just">
              <a:lnSpc>
                <a:spcPct val="150000"/>
              </a:lnSpc>
            </a:pPr>
            <a:r>
              <a:rPr lang="en-US" sz="1800" dirty="0">
                <a:latin typeface="Times New Roman" panose="02020603050405020304" pitchFamily="18" charset="0"/>
                <a:cs typeface="Times New Roman" panose="02020603050405020304" pitchFamily="18" charset="0"/>
              </a:rPr>
              <a:t> The distance mode students may face problem of technically, like internet connectivity in comparison of full time students. </a:t>
            </a:r>
          </a:p>
          <a:p>
            <a:pPr lvl="0" algn="just">
              <a:lnSpc>
                <a:spcPct val="150000"/>
              </a:lnSpc>
            </a:pPr>
            <a:r>
              <a:rPr lang="en-US" sz="1800" dirty="0">
                <a:latin typeface="Times New Roman" panose="02020603050405020304" pitchFamily="18" charset="0"/>
                <a:cs typeface="Times New Roman" panose="02020603050405020304" pitchFamily="18" charset="0"/>
              </a:rPr>
              <a:t>The differences in content of courses bring a need to create original materials for teaching theoretical computer science disciplines like theory of formal languages and automata, logic etc.</a:t>
            </a:r>
          </a:p>
          <a:p>
            <a:pPr lvl="0" algn="just">
              <a:lnSpc>
                <a:spcPct val="150000"/>
              </a:lnSpc>
            </a:pPr>
            <a:r>
              <a:rPr lang="en-US" sz="1800" dirty="0">
                <a:latin typeface="Times New Roman" panose="02020603050405020304" pitchFamily="18" charset="0"/>
                <a:cs typeface="Times New Roman" panose="02020603050405020304" pitchFamily="18" charset="0"/>
              </a:rPr>
              <a:t>There is an essential need to create quality learning material.</a:t>
            </a:r>
          </a:p>
          <a:p>
            <a:pPr lvl="0" algn="just">
              <a:lnSpc>
                <a:spcPct val="150000"/>
              </a:lnSpc>
            </a:pPr>
            <a:r>
              <a:rPr lang="en-US" sz="1800" dirty="0">
                <a:latin typeface="Times New Roman" panose="02020603050405020304" pitchFamily="18" charset="0"/>
                <a:cs typeface="Times New Roman" panose="02020603050405020304" pitchFamily="18" charset="0"/>
              </a:rPr>
              <a:t>Compilers of respective language can be added to the website so that students can learn with practical implementation.</a:t>
            </a:r>
          </a:p>
        </p:txBody>
      </p:sp>
    </p:spTree>
    <p:extLst>
      <p:ext uri="{BB962C8B-B14F-4D97-AF65-F5344CB8AC3E}">
        <p14:creationId xmlns:p14="http://schemas.microsoft.com/office/powerpoint/2010/main" val="3607092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3732"/>
            <a:ext cx="9905998" cy="671896"/>
          </a:xfrm>
        </p:spPr>
        <p:txBody>
          <a:bodyPr/>
          <a:lstStyle/>
          <a:p>
            <a:pPr algn="ctr"/>
            <a:r>
              <a:rPr lang="en-US" b="1" dirty="0">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1141411" y="834828"/>
            <a:ext cx="9905999" cy="6023172"/>
          </a:xfrm>
        </p:spPr>
        <p:txBody>
          <a:bodyPr numCol="2">
            <a:noAutofit/>
          </a:bodyPr>
          <a:lstStyle/>
          <a:p>
            <a:pPr>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Introduction.</a:t>
            </a:r>
          </a:p>
          <a:p>
            <a:pPr>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Description of existing system.</a:t>
            </a:r>
          </a:p>
          <a:p>
            <a:pPr>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Circumstances leading to the current new system.</a:t>
            </a:r>
          </a:p>
          <a:p>
            <a:pPr>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Objectives.</a:t>
            </a:r>
          </a:p>
          <a:p>
            <a:pPr>
              <a:lnSpc>
                <a:spcPct val="100000"/>
              </a:lnSpc>
              <a:buFont typeface="+mj-lt"/>
              <a:buAutoNum type="arabicPeriod"/>
            </a:pPr>
            <a:r>
              <a:rPr lang="en-US" sz="1800" dirty="0" smtClean="0">
                <a:latin typeface="Times New Roman" panose="02020603050405020304" pitchFamily="18" charset="0"/>
                <a:cs typeface="Times New Roman" panose="02020603050405020304" pitchFamily="18" charset="0"/>
              </a:rPr>
              <a:t>Functionalities.</a:t>
            </a:r>
            <a:endParaRPr lang="en-US" sz="1800" dirty="0">
              <a:latin typeface="Times New Roman" panose="02020603050405020304" pitchFamily="18" charset="0"/>
              <a:cs typeface="Times New Roman" panose="02020603050405020304" pitchFamily="18" charset="0"/>
            </a:endParaRPr>
          </a:p>
          <a:p>
            <a:pPr>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Technologies Used.</a:t>
            </a:r>
          </a:p>
          <a:p>
            <a:pPr>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Schedule Chart.</a:t>
            </a:r>
          </a:p>
          <a:p>
            <a:pPr>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Use-Case Diagram.</a:t>
            </a:r>
          </a:p>
          <a:p>
            <a:pPr>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Activity Diagram.</a:t>
            </a:r>
          </a:p>
          <a:p>
            <a:pPr>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Sequence Diagram.</a:t>
            </a:r>
          </a:p>
          <a:p>
            <a:pPr>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ER Diagram</a:t>
            </a:r>
            <a:r>
              <a:rPr lang="en-US" sz="1800" dirty="0" smtClean="0">
                <a:latin typeface="Times New Roman" panose="02020603050405020304" pitchFamily="18" charset="0"/>
                <a:cs typeface="Times New Roman" panose="02020603050405020304" pitchFamily="18" charset="0"/>
              </a:rPr>
              <a:t>.</a:t>
            </a:r>
          </a:p>
          <a:p>
            <a:pPr>
              <a:lnSpc>
                <a:spcPct val="100000"/>
              </a:lnSpc>
              <a:buFont typeface="+mj-lt"/>
              <a:buAutoNum type="arabicPeriod"/>
            </a:pPr>
            <a:r>
              <a:rPr lang="en-US" sz="1800" dirty="0" smtClean="0">
                <a:latin typeface="Times New Roman" panose="02020603050405020304" pitchFamily="18" charset="0"/>
                <a:cs typeface="Times New Roman" panose="02020603050405020304" pitchFamily="18" charset="0"/>
              </a:rPr>
              <a:t>Class Diagram.</a:t>
            </a:r>
          </a:p>
          <a:p>
            <a:pPr>
              <a:lnSpc>
                <a:spcPct val="100000"/>
              </a:lnSpc>
              <a:buFont typeface="+mj-lt"/>
              <a:buAutoNum type="arabicPeriod"/>
            </a:pPr>
            <a:r>
              <a:rPr lang="en-US" sz="1800" dirty="0" smtClean="0">
                <a:latin typeface="Times New Roman" panose="02020603050405020304" pitchFamily="18" charset="0"/>
                <a:cs typeface="Times New Roman" panose="02020603050405020304" pitchFamily="18" charset="0"/>
              </a:rPr>
              <a:t>DFD</a:t>
            </a:r>
            <a:endParaRPr lang="en-US" sz="1800" dirty="0">
              <a:latin typeface="Times New Roman" panose="02020603050405020304" pitchFamily="18" charset="0"/>
              <a:cs typeface="Times New Roman" panose="02020603050405020304" pitchFamily="18" charset="0"/>
            </a:endParaRPr>
          </a:p>
          <a:p>
            <a:pPr>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Future Scope.</a:t>
            </a:r>
          </a:p>
          <a:p>
            <a:pPr>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7850734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endParaRPr lang="en-US" b="1" dirty="0"/>
          </a:p>
        </p:txBody>
      </p:sp>
      <p:sp>
        <p:nvSpPr>
          <p:cNvPr id="3" name="Content Placeholder 2"/>
          <p:cNvSpPr>
            <a:spLocks noGrp="1"/>
          </p:cNvSpPr>
          <p:nvPr>
            <p:ph idx="1"/>
          </p:nvPr>
        </p:nvSpPr>
        <p:spPr/>
        <p:txBody>
          <a:bodyPr>
            <a:normAutofit fontScale="92500"/>
          </a:bodyPr>
          <a:lstStyle/>
          <a:p>
            <a:pPr algn="just">
              <a:lnSpc>
                <a:spcPct val="150000"/>
              </a:lnSpc>
            </a:pPr>
            <a:r>
              <a:rPr lang="en-US" sz="1800" dirty="0">
                <a:latin typeface="Times New Roman" panose="02020603050405020304" pitchFamily="18" charset="0"/>
                <a:cs typeface="Times New Roman" panose="02020603050405020304" pitchFamily="18" charset="0"/>
              </a:rPr>
              <a:t>The above full content is basically is focused on the e-learning medium and technologies.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term content plays a key role  in  e-learning, but  this  is  not an easy process  to  have e-learning in all the fields  of  Computer Science.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Ability and  sense  of  expert  is  required for developing  courseware  and  necessary  structure  of  the  topic. </a:t>
            </a:r>
          </a:p>
          <a:p>
            <a:pPr algn="just">
              <a:lnSpc>
                <a:spcPct val="150000"/>
              </a:lnSpc>
            </a:pPr>
            <a:r>
              <a:rPr lang="en-US" sz="1800" dirty="0">
                <a:latin typeface="Times New Roman" panose="02020603050405020304" pitchFamily="18" charset="0"/>
                <a:cs typeface="Times New Roman" panose="02020603050405020304" pitchFamily="18" charset="0"/>
              </a:rPr>
              <a:t>So we can say that e-learning technology is dynamic way for getting knowledge and interaction with the system.  If  we  have  distance  education, different  study  programs  applied  on  Computer  Science  may  have  several problems and issues, if compared with face to face education. </a:t>
            </a:r>
          </a:p>
        </p:txBody>
      </p:sp>
    </p:spTree>
    <p:extLst>
      <p:ext uri="{BB962C8B-B14F-4D97-AF65-F5344CB8AC3E}">
        <p14:creationId xmlns:p14="http://schemas.microsoft.com/office/powerpoint/2010/main" val="1786254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893" y="2487958"/>
            <a:ext cx="9905998" cy="1478570"/>
          </a:xfrm>
        </p:spPr>
        <p:txBody>
          <a:bodyPr>
            <a:normAutofit/>
          </a:bodyPr>
          <a:lstStyle/>
          <a:p>
            <a:pPr algn="ctr"/>
            <a:r>
              <a:rPr lang="en-US" sz="8000" b="1" dirty="0" smtClean="0">
                <a:latin typeface="Times New Roman" panose="02020603050405020304" pitchFamily="18" charset="0"/>
                <a:cs typeface="Times New Roman" panose="02020603050405020304" pitchFamily="18" charset="0"/>
              </a:rPr>
              <a:t>Thank you</a:t>
            </a:r>
            <a:endParaRPr lang="en-US" sz="8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007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Coders Point is an e-Learning website which helps users to learn some courses available on this website like C, C++, Java and etc. </a:t>
            </a:r>
          </a:p>
          <a:p>
            <a:pPr algn="just">
              <a:lnSpc>
                <a:spcPct val="150000"/>
              </a:lnSpc>
            </a:pPr>
            <a:r>
              <a:rPr lang="en-US" sz="1800" dirty="0">
                <a:latin typeface="Times New Roman" panose="02020603050405020304" pitchFamily="18" charset="0"/>
                <a:cs typeface="Times New Roman" panose="02020603050405020304" pitchFamily="18" charset="0"/>
              </a:rPr>
              <a:t>User can also download their choice of courses, add to wish list their courses they wanted to learn in future. </a:t>
            </a:r>
          </a:p>
          <a:p>
            <a:pPr algn="just">
              <a:lnSpc>
                <a:spcPct val="150000"/>
              </a:lnSpc>
            </a:pPr>
            <a:r>
              <a:rPr lang="en-US" sz="1800" dirty="0">
                <a:latin typeface="Times New Roman" panose="02020603050405020304" pitchFamily="18" charset="0"/>
                <a:cs typeface="Times New Roman" panose="02020603050405020304" pitchFamily="18" charset="0"/>
              </a:rPr>
              <a:t>It reduces the risk of book lost, book damaged and time consuming. </a:t>
            </a:r>
          </a:p>
          <a:p>
            <a:pPr algn="just">
              <a:lnSpc>
                <a:spcPct val="150000"/>
              </a:lnSpc>
            </a:pPr>
            <a:r>
              <a:rPr lang="en-US" sz="1800" dirty="0">
                <a:latin typeface="Times New Roman" panose="02020603050405020304" pitchFamily="18" charset="0"/>
                <a:cs typeface="Times New Roman" panose="02020603050405020304" pitchFamily="18" charset="0"/>
              </a:rPr>
              <a:t>We are providing the study materials topic-wise with their respective courses.</a:t>
            </a:r>
          </a:p>
          <a:p>
            <a:pPr algn="just">
              <a:lnSpc>
                <a:spcPct val="150000"/>
              </a:lnSpc>
            </a:pPr>
            <a:r>
              <a:rPr lang="en-US" sz="1800" dirty="0">
                <a:latin typeface="Times New Roman" panose="02020603050405020304" pitchFamily="18" charset="0"/>
                <a:cs typeface="Times New Roman" panose="02020603050405020304" pitchFamily="18" charset="0"/>
              </a:rPr>
              <a:t>User can also download their choice of courses.</a:t>
            </a:r>
          </a:p>
        </p:txBody>
      </p:sp>
    </p:spTree>
    <p:extLst>
      <p:ext uri="{BB962C8B-B14F-4D97-AF65-F5344CB8AC3E}">
        <p14:creationId xmlns:p14="http://schemas.microsoft.com/office/powerpoint/2010/main" val="1798094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DESCRIPTION OF EXISTING SYSTEM </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problem occurred in some e-Learning website includes:</a:t>
            </a:r>
          </a:p>
          <a:p>
            <a:pPr lvl="0" algn="just">
              <a:lnSpc>
                <a:spcPct val="150000"/>
              </a:lnSpc>
            </a:pPr>
            <a:r>
              <a:rPr lang="en-US" sz="1800" dirty="0">
                <a:latin typeface="Times New Roman" panose="02020603050405020304" pitchFamily="18" charset="0"/>
                <a:cs typeface="Times New Roman" panose="02020603050405020304" pitchFamily="18" charset="0"/>
              </a:rPr>
              <a:t>The current system is very limited to few resources, students are able to get knowledge of particular courses containing all the topics that they are provided by the faculty to them.</a:t>
            </a:r>
          </a:p>
          <a:p>
            <a:pPr lvl="0" algn="just">
              <a:lnSpc>
                <a:spcPct val="150000"/>
              </a:lnSpc>
            </a:pPr>
            <a:r>
              <a:rPr lang="en-US" sz="1800" dirty="0">
                <a:latin typeface="Times New Roman" panose="02020603050405020304" pitchFamily="18" charset="0"/>
                <a:cs typeface="Times New Roman" panose="02020603050405020304" pitchFamily="18" charset="0"/>
              </a:rPr>
              <a:t>In some existing system the beginners get bored, due to some understanding issues, that sometimes the user unable to understand the language because of the use of some heavy words.</a:t>
            </a:r>
          </a:p>
          <a:p>
            <a:pPr lvl="0" algn="just">
              <a:lnSpc>
                <a:spcPct val="150000"/>
              </a:lnSpc>
            </a:pPr>
            <a:r>
              <a:rPr lang="en-US" sz="1800" dirty="0">
                <a:latin typeface="Times New Roman" panose="02020603050405020304" pitchFamily="18" charset="0"/>
                <a:cs typeface="Times New Roman" panose="02020603050405020304" pitchFamily="18" charset="0"/>
              </a:rPr>
              <a:t>In some existing system users can only access the course but we are providing download facility so that user can download their choice of courses in the form of pdf and by which they can learn offline mode.</a:t>
            </a:r>
          </a:p>
        </p:txBody>
      </p:sp>
    </p:spTree>
    <p:extLst>
      <p:ext uri="{BB962C8B-B14F-4D97-AF65-F5344CB8AC3E}">
        <p14:creationId xmlns:p14="http://schemas.microsoft.com/office/powerpoint/2010/main" val="597263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CIRCUMSTANCES LEADING TO THE CURRENT  NEW SYSTEM</a:t>
            </a:r>
          </a:p>
        </p:txBody>
      </p:sp>
      <p:sp>
        <p:nvSpPr>
          <p:cNvPr id="3" name="Content Placeholder 2"/>
          <p:cNvSpPr>
            <a:spLocks noGrp="1"/>
          </p:cNvSpPr>
          <p:nvPr>
            <p:ph idx="1"/>
          </p:nvPr>
        </p:nvSpPr>
        <p:spPr/>
        <p:txBody>
          <a:bodyPr>
            <a:normAutofit/>
          </a:bodyPr>
          <a:lstStyle/>
          <a:p>
            <a:pPr marL="0" indent="0" algn="just" fontAlgn="base">
              <a:lnSpc>
                <a:spcPct val="150000"/>
              </a:lnSpc>
              <a:buNone/>
            </a:pPr>
            <a:r>
              <a:rPr lang="en-US" sz="1800" dirty="0">
                <a:latin typeface="Times New Roman" panose="02020603050405020304" pitchFamily="18" charset="0"/>
                <a:cs typeface="Times New Roman" panose="02020603050405020304" pitchFamily="18" charset="0"/>
              </a:rPr>
              <a:t>Using an Online e-learning website has many benefits. Here are some benefits are listed below:</a:t>
            </a:r>
          </a:p>
          <a:p>
            <a:pPr lvl="0" algn="just">
              <a:lnSpc>
                <a:spcPct val="150000"/>
              </a:lnSpc>
            </a:pPr>
            <a:r>
              <a:rPr lang="en-US" sz="1800" dirty="0">
                <a:latin typeface="Times New Roman" panose="02020603050405020304" pitchFamily="18" charset="0"/>
                <a:cs typeface="Times New Roman" panose="02020603050405020304" pitchFamily="18" charset="0"/>
              </a:rPr>
              <a:t>Due to its convenience and flexibility, the courses are available from anywhere and at any time.</a:t>
            </a:r>
          </a:p>
          <a:p>
            <a:pPr lvl="0" algn="just">
              <a:lnSpc>
                <a:spcPct val="150000"/>
              </a:lnSpc>
            </a:pPr>
            <a:r>
              <a:rPr lang="en-US" sz="1800" dirty="0">
                <a:latin typeface="Times New Roman" panose="02020603050405020304" pitchFamily="18" charset="0"/>
                <a:cs typeface="Times New Roman" panose="02020603050405020304" pitchFamily="18" charset="0"/>
              </a:rPr>
              <a:t>Web-based learning promotes active and independent learning.</a:t>
            </a:r>
          </a:p>
          <a:p>
            <a:pPr lvl="0" algn="just">
              <a:lnSpc>
                <a:spcPct val="150000"/>
              </a:lnSpc>
            </a:pPr>
            <a:r>
              <a:rPr lang="en-US" sz="1800" dirty="0">
                <a:latin typeface="Times New Roman" panose="02020603050405020304" pitchFamily="18" charset="0"/>
                <a:cs typeface="Times New Roman" panose="02020603050405020304" pitchFamily="18" charset="0"/>
              </a:rPr>
              <a:t>As you have access to the net 24x7, you can train yourself anytime and from anywhere also.</a:t>
            </a:r>
          </a:p>
          <a:p>
            <a:pPr lvl="0" algn="just">
              <a:lnSpc>
                <a:spcPct val="150000"/>
              </a:lnSpc>
            </a:pPr>
            <a:r>
              <a:rPr lang="en-US" sz="1800" dirty="0">
                <a:latin typeface="Times New Roman" panose="02020603050405020304" pitchFamily="18" charset="0"/>
                <a:cs typeface="Times New Roman" panose="02020603050405020304" pitchFamily="18" charset="0"/>
              </a:rPr>
              <a:t>It is a very convenient and flexible option; above all, you don't have to depend on anyone for anything.</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913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objective of the project are as follows:</a:t>
            </a:r>
          </a:p>
          <a:p>
            <a:pPr lvl="0" algn="just" fontAlgn="base">
              <a:lnSpc>
                <a:spcPct val="150000"/>
              </a:lnSpc>
            </a:pPr>
            <a:r>
              <a:rPr lang="en-US" sz="1800" dirty="0">
                <a:latin typeface="Times New Roman" panose="02020603050405020304" pitchFamily="18" charset="0"/>
                <a:cs typeface="Times New Roman" panose="02020603050405020304" pitchFamily="18" charset="0"/>
              </a:rPr>
              <a:t>To offer flexible learning possibilities in degree and continuing education and also in lifelong learning</a:t>
            </a:r>
          </a:p>
          <a:p>
            <a:pPr lvl="0" algn="just" fontAlgn="base">
              <a:lnSpc>
                <a:spcPct val="150000"/>
              </a:lnSpc>
            </a:pPr>
            <a:r>
              <a:rPr lang="en-US" sz="1800" dirty="0">
                <a:latin typeface="Times New Roman" panose="02020603050405020304" pitchFamily="18" charset="0"/>
                <a:cs typeface="Times New Roman" panose="02020603050405020304" pitchFamily="18" charset="0"/>
              </a:rPr>
              <a:t>To decrease the proportion of lectures and increase the proportion of individual work in the study process</a:t>
            </a:r>
          </a:p>
          <a:p>
            <a:pPr lvl="0" algn="just" fontAlgn="base">
              <a:lnSpc>
                <a:spcPct val="150000"/>
              </a:lnSpc>
            </a:pPr>
            <a:r>
              <a:rPr lang="en-US" sz="1800" dirty="0">
                <a:latin typeface="Times New Roman" panose="02020603050405020304" pitchFamily="18" charset="0"/>
                <a:cs typeface="Times New Roman" panose="02020603050405020304" pitchFamily="18" charset="0"/>
              </a:rPr>
              <a:t>To make the information and study materials better available for learners</a:t>
            </a:r>
          </a:p>
          <a:p>
            <a:pPr lvl="0" algn="just" fontAlgn="base">
              <a:lnSpc>
                <a:spcPct val="150000"/>
              </a:lnSpc>
            </a:pPr>
            <a:r>
              <a:rPr lang="en-US" sz="1800" dirty="0">
                <a:latin typeface="Times New Roman" panose="02020603050405020304" pitchFamily="18" charset="0"/>
                <a:cs typeface="Times New Roman" panose="02020603050405020304" pitchFamily="18" charset="0"/>
              </a:rPr>
              <a:t>To diversify the study process and make it more interesting, efficient and contemporary</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0717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47778"/>
            <a:ext cx="9905998" cy="631067"/>
          </a:xfrm>
        </p:spPr>
        <p:txBody>
          <a:bodyPr/>
          <a:lstStyle/>
          <a:p>
            <a:pPr algn="ctr"/>
            <a:r>
              <a:rPr lang="en-US" b="1" dirty="0" smtClean="0">
                <a:latin typeface="Times New Roman" panose="02020603050405020304" pitchFamily="18" charset="0"/>
                <a:cs typeface="Times New Roman" panose="02020603050405020304" pitchFamily="18" charset="0"/>
              </a:rPr>
              <a:t>functionalities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454114"/>
            <a:ext cx="9905999" cy="5324841"/>
          </a:xfrm>
        </p:spPr>
        <p:txBody>
          <a:bodyPr>
            <a:noAutofit/>
          </a:bodyPr>
          <a:lstStyle/>
          <a:p>
            <a:pPr lvl="0">
              <a:lnSpc>
                <a:spcPct val="100000"/>
              </a:lnSpc>
            </a:pPr>
            <a:r>
              <a:rPr lang="en-US" sz="1800" dirty="0" smtClean="0">
                <a:latin typeface="Times New Roman" panose="02020603050405020304" pitchFamily="18" charset="0"/>
                <a:cs typeface="Times New Roman" panose="02020603050405020304" pitchFamily="18" charset="0"/>
              </a:rPr>
              <a:t>E-Learning </a:t>
            </a:r>
            <a:r>
              <a:rPr lang="en-US" sz="1800" dirty="0">
                <a:latin typeface="Times New Roman" panose="02020603050405020304" pitchFamily="18" charset="0"/>
                <a:cs typeface="Times New Roman" panose="02020603050405020304" pitchFamily="18" charset="0"/>
              </a:rPr>
              <a:t>provides a single source of learning materials ensuring that the content delivered is identical for all the learners.</a:t>
            </a:r>
          </a:p>
          <a:p>
            <a:pPr lvl="0">
              <a:lnSpc>
                <a:spcPct val="100000"/>
              </a:lnSpc>
            </a:pPr>
            <a:r>
              <a:rPr lang="en-US" sz="1800" dirty="0">
                <a:latin typeface="Times New Roman" panose="02020603050405020304" pitchFamily="18" charset="0"/>
                <a:cs typeface="Times New Roman" panose="02020603050405020304" pitchFamily="18" charset="0"/>
              </a:rPr>
              <a:t>Managing users and courses.</a:t>
            </a:r>
          </a:p>
          <a:p>
            <a:pPr lvl="0">
              <a:lnSpc>
                <a:spcPct val="100000"/>
              </a:lnSpc>
            </a:pPr>
            <a:r>
              <a:rPr lang="en-US" sz="1800" dirty="0">
                <a:latin typeface="Times New Roman" panose="02020603050405020304" pitchFamily="18" charset="0"/>
                <a:cs typeface="Times New Roman" panose="02020603050405020304" pitchFamily="18" charset="0"/>
              </a:rPr>
              <a:t>Users can Sign up if he/she is already not registered. </a:t>
            </a:r>
          </a:p>
          <a:p>
            <a:pPr lvl="0">
              <a:lnSpc>
                <a:spcPct val="100000"/>
              </a:lnSpc>
            </a:pPr>
            <a:r>
              <a:rPr lang="en-US" sz="1800" dirty="0">
                <a:latin typeface="Times New Roman" panose="02020603050405020304" pitchFamily="18" charset="0"/>
                <a:cs typeface="Times New Roman" panose="02020603050405020304" pitchFamily="18" charset="0"/>
              </a:rPr>
              <a:t>Users can Login-in to their respective page from where they can access their choice of courses.</a:t>
            </a:r>
          </a:p>
          <a:p>
            <a:pPr lvl="0">
              <a:lnSpc>
                <a:spcPct val="100000"/>
              </a:lnSpc>
            </a:pPr>
            <a:r>
              <a:rPr lang="en-US" sz="1800" dirty="0">
                <a:latin typeface="Times New Roman" panose="02020603050405020304" pitchFamily="18" charset="0"/>
                <a:cs typeface="Times New Roman" panose="02020603050405020304" pitchFamily="18" charset="0"/>
              </a:rPr>
              <a:t>Users can download their choice of courses in the form of pdf.</a:t>
            </a:r>
          </a:p>
          <a:p>
            <a:pPr lvl="0">
              <a:lnSpc>
                <a:spcPct val="100000"/>
              </a:lnSpc>
            </a:pPr>
            <a:r>
              <a:rPr lang="en-US" sz="1800" dirty="0">
                <a:latin typeface="Times New Roman" panose="02020603050405020304" pitchFamily="18" charset="0"/>
                <a:cs typeface="Times New Roman" panose="02020603050405020304" pitchFamily="18" charset="0"/>
              </a:rPr>
              <a:t>Users can upload their contents as a suggestions.</a:t>
            </a:r>
          </a:p>
          <a:p>
            <a:pPr lvl="0">
              <a:lnSpc>
                <a:spcPct val="100000"/>
              </a:lnSpc>
            </a:pPr>
            <a:r>
              <a:rPr lang="en-US" sz="1800" dirty="0">
                <a:latin typeface="Times New Roman" panose="02020603050405020304" pitchFamily="18" charset="0"/>
                <a:cs typeface="Times New Roman" panose="02020603050405020304" pitchFamily="18" charset="0"/>
              </a:rPr>
              <a:t>Users can rate the courses.</a:t>
            </a:r>
          </a:p>
          <a:p>
            <a:pPr lvl="0">
              <a:lnSpc>
                <a:spcPct val="100000"/>
              </a:lnSpc>
            </a:pPr>
            <a:r>
              <a:rPr lang="en-US" sz="1800" dirty="0">
                <a:latin typeface="Times New Roman" panose="02020603050405020304" pitchFamily="18" charset="0"/>
                <a:cs typeface="Times New Roman" panose="02020603050405020304" pitchFamily="18" charset="0"/>
              </a:rPr>
              <a:t>Users can change their passwords.</a:t>
            </a:r>
          </a:p>
          <a:p>
            <a:pPr lvl="0">
              <a:lnSpc>
                <a:spcPct val="100000"/>
              </a:lnSpc>
            </a:pPr>
            <a:r>
              <a:rPr lang="en-US" sz="1800" dirty="0">
                <a:latin typeface="Times New Roman" panose="02020603050405020304" pitchFamily="18" charset="0"/>
                <a:cs typeface="Times New Roman" panose="02020603050405020304" pitchFamily="18" charset="0"/>
              </a:rPr>
              <a:t>Users can add/remove courses to </a:t>
            </a:r>
            <a:r>
              <a:rPr lang="en-US" sz="1800" dirty="0" err="1">
                <a:latin typeface="Times New Roman" panose="02020603050405020304" pitchFamily="18" charset="0"/>
                <a:cs typeface="Times New Roman" panose="02020603050405020304" pitchFamily="18" charset="0"/>
              </a:rPr>
              <a:t>wishlist</a:t>
            </a:r>
            <a:r>
              <a:rPr lang="en-US" sz="1800" dirty="0">
                <a:latin typeface="Times New Roman" panose="02020603050405020304" pitchFamily="18" charset="0"/>
                <a:cs typeface="Times New Roman" panose="02020603050405020304" pitchFamily="18" charset="0"/>
              </a:rPr>
              <a:t>.</a:t>
            </a:r>
          </a:p>
          <a:p>
            <a:pPr lvl="0">
              <a:lnSpc>
                <a:spcPct val="100000"/>
              </a:lnSpc>
            </a:pPr>
            <a:r>
              <a:rPr lang="en-US" sz="1800" dirty="0">
                <a:latin typeface="Times New Roman" panose="02020603050405020304" pitchFamily="18" charset="0"/>
                <a:cs typeface="Times New Roman" panose="02020603050405020304" pitchFamily="18" charset="0"/>
              </a:rPr>
              <a:t>Users can learn with videos for the better understanding and learning.</a:t>
            </a:r>
          </a:p>
          <a:p>
            <a:pPr lvl="0">
              <a:lnSpc>
                <a:spcPct val="100000"/>
              </a:lnSpc>
            </a:pPr>
            <a:r>
              <a:rPr lang="en-US" sz="1800" dirty="0">
                <a:latin typeface="Times New Roman" panose="02020603050405020304" pitchFamily="18" charset="0"/>
                <a:cs typeface="Times New Roman" panose="02020603050405020304" pitchFamily="18" charset="0"/>
              </a:rPr>
              <a:t>This website also provide searching option where users can search by topics.</a:t>
            </a:r>
          </a:p>
          <a:p>
            <a:pPr lvl="0">
              <a:lnSpc>
                <a:spcPct val="100000"/>
              </a:lnSpc>
            </a:pPr>
            <a:r>
              <a:rPr lang="en-US" sz="1800" dirty="0">
                <a:latin typeface="Times New Roman" panose="02020603050405020304" pitchFamily="18" charset="0"/>
                <a:cs typeface="Times New Roman" panose="02020603050405020304" pitchFamily="18" charset="0"/>
              </a:rPr>
              <a:t>Users can also connect with us with Facebook, Twitter, </a:t>
            </a:r>
            <a:r>
              <a:rPr lang="en-US" sz="1800" dirty="0" err="1">
                <a:latin typeface="Times New Roman" panose="02020603050405020304" pitchFamily="18" charset="0"/>
                <a:cs typeface="Times New Roman" panose="02020603050405020304" pitchFamily="18" charset="0"/>
              </a:rPr>
              <a:t>Instagram</a:t>
            </a:r>
            <a:r>
              <a:rPr lang="en-US" sz="1800" dirty="0">
                <a:latin typeface="Times New Roman" panose="02020603050405020304" pitchFamily="18" charset="0"/>
                <a:cs typeface="Times New Roman" panose="02020603050405020304" pitchFamily="18" charset="0"/>
              </a:rPr>
              <a:t>, LinkedIn and YouTube.</a:t>
            </a: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00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TECHNOLOGIES USED</a:t>
            </a:r>
            <a:endParaRPr lang="en-US" b="1" dirty="0"/>
          </a:p>
        </p:txBody>
      </p:sp>
      <p:sp>
        <p:nvSpPr>
          <p:cNvPr id="3" name="Content Placeholder 2"/>
          <p:cNvSpPr>
            <a:spLocks noGrp="1"/>
          </p:cNvSpPr>
          <p:nvPr>
            <p:ph idx="1"/>
          </p:nvPr>
        </p:nvSpPr>
        <p:spPr>
          <a:xfrm>
            <a:off x="1141412" y="2010204"/>
            <a:ext cx="9905999" cy="4100038"/>
          </a:xfrm>
        </p:spPr>
        <p:txBody>
          <a:bodyPr numCol="2">
            <a:noAutofit/>
          </a:bodyPr>
          <a:lstStyle/>
          <a:p>
            <a:pPr lvl="0" algn="just"/>
            <a:r>
              <a:rPr lang="en-US" sz="1800" b="1" dirty="0">
                <a:latin typeface="Times New Roman" panose="02020603050405020304" pitchFamily="18" charset="0"/>
                <a:cs typeface="Times New Roman" panose="02020603050405020304" pitchFamily="18" charset="0"/>
              </a:rPr>
              <a:t>Front End:</a:t>
            </a:r>
            <a:endParaRPr lang="en-US" sz="18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HTML</a:t>
            </a:r>
          </a:p>
          <a:p>
            <a:pPr lvl="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CSS </a:t>
            </a:r>
          </a:p>
          <a:p>
            <a:pPr lvl="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JavaScript</a:t>
            </a:r>
          </a:p>
          <a:p>
            <a:pPr lvl="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Bootstrap</a:t>
            </a:r>
          </a:p>
          <a:p>
            <a:pPr lvl="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PHP </a:t>
            </a:r>
          </a:p>
          <a:p>
            <a:pPr marL="0" lvl="0" indent="0" algn="just">
              <a:buNone/>
            </a:pPr>
            <a:endParaRPr lang="en-US" sz="1800" dirty="0">
              <a:latin typeface="Times New Roman" panose="02020603050405020304" pitchFamily="18" charset="0"/>
              <a:cs typeface="Times New Roman" panose="02020603050405020304" pitchFamily="18" charset="0"/>
            </a:endParaRPr>
          </a:p>
          <a:p>
            <a:pPr lvl="0" algn="just"/>
            <a:r>
              <a:rPr lang="en-US" sz="1800" b="1" dirty="0">
                <a:latin typeface="Times New Roman" panose="02020603050405020304" pitchFamily="18" charset="0"/>
                <a:cs typeface="Times New Roman" panose="02020603050405020304" pitchFamily="18" charset="0"/>
              </a:rPr>
              <a:t>Back End:</a:t>
            </a:r>
            <a:endParaRPr lang="en-US" sz="18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MySQL</a:t>
            </a:r>
            <a:endParaRPr lang="en-US" sz="1800" b="1" dirty="0">
              <a:latin typeface="Times New Roman" panose="02020603050405020304" pitchFamily="18" charset="0"/>
              <a:cs typeface="Times New Roman" panose="02020603050405020304" pitchFamily="18" charset="0"/>
            </a:endParaRPr>
          </a:p>
          <a:p>
            <a:pPr lvl="0" algn="just"/>
            <a:r>
              <a:rPr lang="en-US" sz="1800" b="1" dirty="0">
                <a:latin typeface="Times New Roman" panose="02020603050405020304" pitchFamily="18" charset="0"/>
                <a:cs typeface="Times New Roman" panose="02020603050405020304" pitchFamily="18" charset="0"/>
              </a:rPr>
              <a:t>Servers:</a:t>
            </a:r>
            <a:endParaRPr lang="en-US" sz="18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WAMP (Windows, Apache, MySQL, and PHP)</a:t>
            </a:r>
          </a:p>
          <a:p>
            <a:pPr marL="0" lvl="0" indent="0" algn="just">
              <a:buNone/>
            </a:pPr>
            <a:endParaRPr lang="en-US" sz="1800" dirty="0">
              <a:latin typeface="Times New Roman" panose="02020603050405020304" pitchFamily="18" charset="0"/>
              <a:cs typeface="Times New Roman" panose="02020603050405020304" pitchFamily="18" charset="0"/>
            </a:endParaRPr>
          </a:p>
          <a:p>
            <a:pPr lvl="0" algn="just"/>
            <a:r>
              <a:rPr lang="en-US" sz="1800" b="1" dirty="0">
                <a:latin typeface="Times New Roman" panose="02020603050405020304" pitchFamily="18" charset="0"/>
                <a:cs typeface="Times New Roman" panose="02020603050405020304" pitchFamily="18" charset="0"/>
              </a:rPr>
              <a:t>IDE’s / Editors and Debugging S/W:</a:t>
            </a:r>
            <a:endParaRPr lang="en-US" sz="18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Notepad++</a:t>
            </a:r>
          </a:p>
          <a:p>
            <a:pPr lvl="0" algn="just">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NetBeans</a:t>
            </a:r>
            <a:r>
              <a:rPr lang="en-US" sz="1800" dirty="0">
                <a:latin typeface="Times New Roman" panose="02020603050405020304" pitchFamily="18" charset="0"/>
                <a:cs typeface="Times New Roman" panose="02020603050405020304" pitchFamily="18" charset="0"/>
              </a:rPr>
              <a:t> IDE 8.2</a:t>
            </a:r>
          </a:p>
          <a:p>
            <a:pPr lvl="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Google Chrome or Mozilla Firefox</a:t>
            </a:r>
          </a:p>
        </p:txBody>
      </p:sp>
    </p:spTree>
    <p:extLst>
      <p:ext uri="{BB962C8B-B14F-4D97-AF65-F5344CB8AC3E}">
        <p14:creationId xmlns:p14="http://schemas.microsoft.com/office/powerpoint/2010/main" val="59334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42318"/>
            <a:ext cx="9905998" cy="1478570"/>
          </a:xfrm>
        </p:spPr>
        <p:txBody>
          <a:bodyPr/>
          <a:lstStyle/>
          <a:p>
            <a:pPr algn="ctr"/>
            <a:r>
              <a:rPr lang="en-US" b="1" dirty="0">
                <a:latin typeface="Times New Roman" panose="02020603050405020304" pitchFamily="18" charset="0"/>
                <a:cs typeface="Times New Roman" panose="02020603050405020304" pitchFamily="18" charset="0"/>
              </a:rPr>
              <a:t>SCHEDULE CHART</a:t>
            </a:r>
            <a:endParaRPr lang="en-US" b="1" dirty="0"/>
          </a:p>
        </p:txBody>
      </p:sp>
      <p:pic>
        <p:nvPicPr>
          <p:cNvPr id="3" name="Picture 2"/>
          <p:cNvPicPr>
            <a:picLocks noChangeAspect="1"/>
          </p:cNvPicPr>
          <p:nvPr/>
        </p:nvPicPr>
        <p:blipFill rotWithShape="1">
          <a:blip r:embed="rId2"/>
          <a:srcRect l="7917" t="37861" r="35012" b="19333"/>
          <a:stretch/>
        </p:blipFill>
        <p:spPr>
          <a:xfrm>
            <a:off x="1209780" y="2020888"/>
            <a:ext cx="9837631" cy="3784795"/>
          </a:xfrm>
          <a:prstGeom prst="rect">
            <a:avLst/>
          </a:prstGeom>
        </p:spPr>
      </p:pic>
    </p:spTree>
    <p:extLst>
      <p:ext uri="{BB962C8B-B14F-4D97-AF65-F5344CB8AC3E}">
        <p14:creationId xmlns:p14="http://schemas.microsoft.com/office/powerpoint/2010/main" val="34056238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66</TotalTime>
  <Words>878</Words>
  <Application>Microsoft Office PowerPoint</Application>
  <PresentationFormat>Widescreen</PresentationFormat>
  <Paragraphs>106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Times New Roman</vt:lpstr>
      <vt:lpstr>Trebuchet MS</vt:lpstr>
      <vt:lpstr>Tw Cen MT</vt:lpstr>
      <vt:lpstr>Wingdings</vt:lpstr>
      <vt:lpstr>Circuit</vt:lpstr>
      <vt:lpstr>Coders Point (E-Learning Website)</vt:lpstr>
      <vt:lpstr>CONTENT</vt:lpstr>
      <vt:lpstr>INTRODUCTION</vt:lpstr>
      <vt:lpstr>DESCRIPTION OF EXISTING SYSTEM </vt:lpstr>
      <vt:lpstr>CIRCUMSTANCES LEADING TO THE CURRENT  NEW SYSTEM</vt:lpstr>
      <vt:lpstr>OBJECTIVES</vt:lpstr>
      <vt:lpstr>functionalities</vt:lpstr>
      <vt:lpstr>TECHNOLOGIES USED</vt:lpstr>
      <vt:lpstr>SCHEDULE CHART</vt:lpstr>
      <vt:lpstr>USECASE DIAGRAM</vt:lpstr>
      <vt:lpstr>ACTIVITY DIAGRAM</vt:lpstr>
      <vt:lpstr>ACTIVITY DIAGRAM (Cont…)</vt:lpstr>
      <vt:lpstr>SEQUENCE DIAGRAM</vt:lpstr>
      <vt:lpstr>SEQUENCE DIAGRAM (Cont…)</vt:lpstr>
      <vt:lpstr>SEQUENCE DIAGRAM (Cont…)</vt:lpstr>
      <vt:lpstr>ER - DIAGRAM</vt:lpstr>
      <vt:lpstr>Class diagram</vt:lpstr>
      <vt:lpstr>Dfd (Data Flow diagram)</vt:lpstr>
      <vt:lpstr>FUTURE SCOPE</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 shiva nand Giri</dc:creator>
  <cp:lastModifiedBy>Maha shiva nand Giri</cp:lastModifiedBy>
  <cp:revision>36</cp:revision>
  <dcterms:created xsi:type="dcterms:W3CDTF">2020-05-26T07:59:35Z</dcterms:created>
  <dcterms:modified xsi:type="dcterms:W3CDTF">2020-05-27T08:36:38Z</dcterms:modified>
</cp:coreProperties>
</file>