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346" r:id="rId2"/>
    <p:sldId id="347" r:id="rId3"/>
    <p:sldId id="350" r:id="rId4"/>
    <p:sldId id="351" r:id="rId5"/>
    <p:sldId id="352" r:id="rId6"/>
    <p:sldId id="353" r:id="rId7"/>
    <p:sldId id="354" r:id="rId8"/>
    <p:sldId id="355" r:id="rId9"/>
    <p:sldId id="357" r:id="rId10"/>
    <p:sldId id="270" r:id="rId11"/>
    <p:sldId id="356" r:id="rId12"/>
    <p:sldId id="348" r:id="rId13"/>
  </p:sldIdLst>
  <p:sldSz cx="9144000" cy="6858000" type="screen4x3"/>
  <p:notesSz cx="68580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0004"/>
    <a:srgbClr val="B3083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471" autoAdjust="0"/>
    <p:restoredTop sz="92807" autoAdjust="0"/>
  </p:normalViewPr>
  <p:slideViewPr>
    <p:cSldViewPr snapToGrid="0" snapToObjects="1">
      <p:cViewPr varScale="1">
        <p:scale>
          <a:sx n="140" d="100"/>
          <a:sy n="140" d="100"/>
        </p:scale>
        <p:origin x="1448"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64820"/>
          </a:xfrm>
          <a:prstGeom prst="rect">
            <a:avLst/>
          </a:prstGeom>
        </p:spPr>
        <p:txBody>
          <a:bodyPr vert="horz" lIns="91440" tIns="45720" rIns="91440" bIns="45720" rtlCol="0"/>
          <a:lstStyle>
            <a:lvl1pPr algn="r">
              <a:defRPr sz="1200"/>
            </a:lvl1pPr>
          </a:lstStyle>
          <a:p>
            <a:fld id="{46DFF934-1782-4E43-95B2-D83944995DB5}" type="datetimeFigureOut">
              <a:rPr lang="en-US" smtClean="0"/>
              <a:t>2/14/20</a:t>
            </a:fld>
            <a:endParaRPr lang="en-US" dirty="0"/>
          </a:p>
        </p:txBody>
      </p:sp>
      <p:sp>
        <p:nvSpPr>
          <p:cNvPr id="4" name="Footer Placeholder 3"/>
          <p:cNvSpPr>
            <a:spLocks noGrp="1"/>
          </p:cNvSpPr>
          <p:nvPr>
            <p:ph type="ftr" sz="quarter" idx="2"/>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1440" tIns="45720" rIns="91440" bIns="45720" rtlCol="0" anchor="b"/>
          <a:lstStyle>
            <a:lvl1pPr algn="r">
              <a:defRPr sz="1200"/>
            </a:lvl1pPr>
          </a:lstStyle>
          <a:p>
            <a:fld id="{BA30D8BF-B8D0-C347-8B02-C751777F7235}" type="slidenum">
              <a:rPr lang="en-US" smtClean="0"/>
              <a:t>‹#›</a:t>
            </a:fld>
            <a:endParaRPr lang="en-US" dirty="0"/>
          </a:p>
        </p:txBody>
      </p:sp>
    </p:spTree>
    <p:extLst>
      <p:ext uri="{BB962C8B-B14F-4D97-AF65-F5344CB8AC3E}">
        <p14:creationId xmlns:p14="http://schemas.microsoft.com/office/powerpoint/2010/main" val="2981903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414E2CD3-A110-7748-89E1-4137012E05A7}" type="datetimeFigureOut">
              <a:rPr lang="en-US" smtClean="0"/>
              <a:t>2/14/20</a:t>
            </a:fld>
            <a:endParaRPr lang="en-US" dirty="0"/>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DFCED196-E4CA-1343-827B-AEA595C98F3B}" type="slidenum">
              <a:rPr lang="en-US" smtClean="0"/>
              <a:t>‹#›</a:t>
            </a:fld>
            <a:endParaRPr lang="en-US" dirty="0"/>
          </a:p>
        </p:txBody>
      </p:sp>
    </p:spTree>
    <p:extLst>
      <p:ext uri="{BB962C8B-B14F-4D97-AF65-F5344CB8AC3E}">
        <p14:creationId xmlns:p14="http://schemas.microsoft.com/office/powerpoint/2010/main" val="337840934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CED196-E4CA-1343-827B-AEA595C98F3B}" type="slidenum">
              <a:rPr lang="en-US" smtClean="0"/>
              <a:t>7</a:t>
            </a:fld>
            <a:endParaRPr lang="en-US" dirty="0"/>
          </a:p>
        </p:txBody>
      </p:sp>
    </p:spTree>
    <p:extLst>
      <p:ext uri="{BB962C8B-B14F-4D97-AF65-F5344CB8AC3E}">
        <p14:creationId xmlns:p14="http://schemas.microsoft.com/office/powerpoint/2010/main" val="4028552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CED196-E4CA-1343-827B-AEA595C98F3B}" type="slidenum">
              <a:rPr lang="en-US" smtClean="0"/>
              <a:t>8</a:t>
            </a:fld>
            <a:endParaRPr lang="en-US" dirty="0"/>
          </a:p>
        </p:txBody>
      </p:sp>
    </p:spTree>
    <p:extLst>
      <p:ext uri="{BB962C8B-B14F-4D97-AF65-F5344CB8AC3E}">
        <p14:creationId xmlns:p14="http://schemas.microsoft.com/office/powerpoint/2010/main" val="4050614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CED196-E4CA-1343-827B-AEA595C98F3B}" type="slidenum">
              <a:rPr lang="en-US" smtClean="0"/>
              <a:t>9</a:t>
            </a:fld>
            <a:endParaRPr lang="en-US" dirty="0"/>
          </a:p>
        </p:txBody>
      </p:sp>
    </p:spTree>
    <p:extLst>
      <p:ext uri="{BB962C8B-B14F-4D97-AF65-F5344CB8AC3E}">
        <p14:creationId xmlns:p14="http://schemas.microsoft.com/office/powerpoint/2010/main" val="37122965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userDrawn="1"/>
        </p:nvSpPr>
        <p:spPr>
          <a:xfrm>
            <a:off x="-1" y="-78174"/>
            <a:ext cx="9237547" cy="6949822"/>
          </a:xfrm>
          <a:prstGeom prst="rect">
            <a:avLst/>
          </a:prstGeom>
          <a:gradFill flip="none" rotWithShape="1">
            <a:gsLst>
              <a:gs pos="0">
                <a:srgbClr val="B30838"/>
              </a:gs>
              <a:gs pos="100000">
                <a:srgbClr val="780004"/>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userDrawn="1"/>
        </p:nvSpPr>
        <p:spPr>
          <a:xfrm>
            <a:off x="-113391" y="1988043"/>
            <a:ext cx="9441651" cy="2963877"/>
          </a:xfrm>
          <a:prstGeom prst="rect">
            <a:avLst/>
          </a:prstGeom>
          <a:solidFill>
            <a:schemeClr val="bg1"/>
          </a:solidFill>
          <a:ln w="28575" cmpd="sng">
            <a:solidFill>
              <a:srgbClr val="780004"/>
            </a:solidFill>
          </a:ln>
          <a:effectLst>
            <a:outerShdw blurRad="254000" sx="108000" sy="108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265489" y="2374024"/>
            <a:ext cx="8752875" cy="1373130"/>
          </a:xfrm>
        </p:spPr>
        <p:txBody>
          <a:bodyPr/>
          <a:lstStyle>
            <a:lvl1pPr algn="ctr">
              <a:defRPr>
                <a:solidFill>
                  <a:schemeClr val="tx1">
                    <a:lumMod val="75000"/>
                    <a:lumOff val="25000"/>
                  </a:schemeClr>
                </a:solidFill>
              </a:defRPr>
            </a:lvl1pPr>
          </a:lstStyle>
          <a:p>
            <a:r>
              <a:rPr lang="en-US" dirty="0"/>
              <a:t>Click to edit Master title style</a:t>
            </a:r>
          </a:p>
        </p:txBody>
      </p:sp>
      <p:sp>
        <p:nvSpPr>
          <p:cNvPr id="3" name="Subtitle 2"/>
          <p:cNvSpPr>
            <a:spLocks noGrp="1"/>
          </p:cNvSpPr>
          <p:nvPr>
            <p:ph type="subTitle" idx="1"/>
          </p:nvPr>
        </p:nvSpPr>
        <p:spPr>
          <a:xfrm>
            <a:off x="265489" y="4084843"/>
            <a:ext cx="8752874" cy="775703"/>
          </a:xfrm>
        </p:spPr>
        <p:txBody>
          <a:bodyPr/>
          <a:lstStyle>
            <a:lvl1pPr marL="0" indent="0" algn="ctr">
              <a:buNone/>
              <a:defRPr i="1">
                <a:solidFill>
                  <a:srgbClr val="404040"/>
                </a:solidFill>
                <a:latin typeface="Garamond"/>
                <a:cs typeface="Garamon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5489" y="326848"/>
            <a:ext cx="4567127" cy="621671"/>
          </a:xfrm>
          <a:prstGeom prst="rect">
            <a:avLst/>
          </a:prstGeom>
        </p:spPr>
      </p:pic>
    </p:spTree>
    <p:extLst>
      <p:ext uri="{BB962C8B-B14F-4D97-AF65-F5344CB8AC3E}">
        <p14:creationId xmlns:p14="http://schemas.microsoft.com/office/powerpoint/2010/main" val="2903435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61F21CD-6DF9-CC4F-ABAD-1935B492F02E}" type="slidenum">
              <a:rPr lang="en-US" smtClean="0"/>
              <a:t>‹#›</a:t>
            </a:fld>
            <a:endParaRPr lang="en-US" dirty="0"/>
          </a:p>
        </p:txBody>
      </p:sp>
    </p:spTree>
    <p:extLst>
      <p:ext uri="{BB962C8B-B14F-4D97-AF65-F5344CB8AC3E}">
        <p14:creationId xmlns:p14="http://schemas.microsoft.com/office/powerpoint/2010/main" val="571376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61F21CD-6DF9-CC4F-ABAD-1935B492F02E}" type="slidenum">
              <a:rPr lang="en-US" smtClean="0"/>
              <a:t>‹#›</a:t>
            </a:fld>
            <a:endParaRPr lang="en-US" dirty="0"/>
          </a:p>
        </p:txBody>
      </p:sp>
    </p:spTree>
    <p:extLst>
      <p:ext uri="{BB962C8B-B14F-4D97-AF65-F5344CB8AC3E}">
        <p14:creationId xmlns:p14="http://schemas.microsoft.com/office/powerpoint/2010/main" val="4063649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B61F21CD-6DF9-CC4F-ABAD-1935B492F02E}" type="slidenum">
              <a:rPr lang="en-US" smtClean="0"/>
              <a:t>‹#›</a:t>
            </a:fld>
            <a:endParaRPr lang="en-US" dirty="0"/>
          </a:p>
        </p:txBody>
      </p:sp>
    </p:spTree>
    <p:extLst>
      <p:ext uri="{BB962C8B-B14F-4D97-AF65-F5344CB8AC3E}">
        <p14:creationId xmlns:p14="http://schemas.microsoft.com/office/powerpoint/2010/main" val="1397517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0"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61F21CD-6DF9-CC4F-ABAD-1935B492F02E}" type="slidenum">
              <a:rPr lang="en-US" smtClean="0"/>
              <a:t>‹#›</a:t>
            </a:fld>
            <a:endParaRPr lang="en-US" dirty="0"/>
          </a:p>
        </p:txBody>
      </p:sp>
    </p:spTree>
    <p:extLst>
      <p:ext uri="{BB962C8B-B14F-4D97-AF65-F5344CB8AC3E}">
        <p14:creationId xmlns:p14="http://schemas.microsoft.com/office/powerpoint/2010/main" val="2389135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61F21CD-6DF9-CC4F-ABAD-1935B492F02E}" type="slidenum">
              <a:rPr lang="en-US" smtClean="0"/>
              <a:t>‹#›</a:t>
            </a:fld>
            <a:endParaRPr lang="en-US" dirty="0"/>
          </a:p>
        </p:txBody>
      </p:sp>
    </p:spTree>
    <p:extLst>
      <p:ext uri="{BB962C8B-B14F-4D97-AF65-F5344CB8AC3E}">
        <p14:creationId xmlns:p14="http://schemas.microsoft.com/office/powerpoint/2010/main" val="3353784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B61F21CD-6DF9-CC4F-ABAD-1935B492F02E}" type="slidenum">
              <a:rPr lang="en-US" smtClean="0"/>
              <a:t>‹#›</a:t>
            </a:fld>
            <a:endParaRPr lang="en-US" dirty="0"/>
          </a:p>
        </p:txBody>
      </p:sp>
    </p:spTree>
    <p:extLst>
      <p:ext uri="{BB962C8B-B14F-4D97-AF65-F5344CB8AC3E}">
        <p14:creationId xmlns:p14="http://schemas.microsoft.com/office/powerpoint/2010/main" val="1451803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B61F21CD-6DF9-CC4F-ABAD-1935B492F02E}" type="slidenum">
              <a:rPr lang="en-US" smtClean="0"/>
              <a:t>‹#›</a:t>
            </a:fld>
            <a:endParaRPr lang="en-US" dirty="0"/>
          </a:p>
        </p:txBody>
      </p:sp>
    </p:spTree>
    <p:extLst>
      <p:ext uri="{BB962C8B-B14F-4D97-AF65-F5344CB8AC3E}">
        <p14:creationId xmlns:p14="http://schemas.microsoft.com/office/powerpoint/2010/main" val="912233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B61F21CD-6DF9-CC4F-ABAD-1935B492F02E}" type="slidenum">
              <a:rPr lang="en-US" smtClean="0"/>
              <a:t>‹#›</a:t>
            </a:fld>
            <a:endParaRPr lang="en-US" dirty="0"/>
          </a:p>
        </p:txBody>
      </p:sp>
    </p:spTree>
    <p:extLst>
      <p:ext uri="{BB962C8B-B14F-4D97-AF65-F5344CB8AC3E}">
        <p14:creationId xmlns:p14="http://schemas.microsoft.com/office/powerpoint/2010/main" val="926229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61F21CD-6DF9-CC4F-ABAD-1935B492F02E}" type="slidenum">
              <a:rPr lang="en-US" smtClean="0"/>
              <a:t>‹#›</a:t>
            </a:fld>
            <a:endParaRPr lang="en-US" dirty="0"/>
          </a:p>
        </p:txBody>
      </p:sp>
    </p:spTree>
    <p:extLst>
      <p:ext uri="{BB962C8B-B14F-4D97-AF65-F5344CB8AC3E}">
        <p14:creationId xmlns:p14="http://schemas.microsoft.com/office/powerpoint/2010/main" val="859556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61F21CD-6DF9-CC4F-ABAD-1935B492F02E}" type="slidenum">
              <a:rPr lang="en-US" smtClean="0"/>
              <a:t>‹#›</a:t>
            </a:fld>
            <a:endParaRPr lang="en-US" dirty="0"/>
          </a:p>
        </p:txBody>
      </p:sp>
    </p:spTree>
    <p:extLst>
      <p:ext uri="{BB962C8B-B14F-4D97-AF65-F5344CB8AC3E}">
        <p14:creationId xmlns:p14="http://schemas.microsoft.com/office/powerpoint/2010/main" val="3418252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6267560"/>
            <a:ext cx="9144000" cy="617673"/>
          </a:xfrm>
          <a:prstGeom prst="rect">
            <a:avLst/>
          </a:prstGeom>
          <a:gradFill flip="none" rotWithShape="1">
            <a:gsLst>
              <a:gs pos="0">
                <a:srgbClr val="B30838"/>
              </a:gs>
              <a:gs pos="100000">
                <a:srgbClr val="780004"/>
              </a:gs>
            </a:gsLst>
            <a:path path="circle">
              <a:fillToRect l="50000" t="50000" r="50000" b="50000"/>
            </a:path>
            <a:tileRect/>
          </a:gradFill>
          <a:ln w="190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FFFFFF"/>
                </a:solidFill>
                <a:latin typeface="Garamond"/>
                <a:cs typeface="Garamond"/>
              </a:defRPr>
            </a:lvl1pPr>
          </a:lstStyle>
          <a:p>
            <a:fld id="{B61F21CD-6DF9-CC4F-ABAD-1935B492F02E}" type="slidenum">
              <a:rPr lang="en-US" smtClean="0"/>
              <a:pPr/>
              <a:t>‹#›</a:t>
            </a:fld>
            <a:endParaRPr lang="en-US" dirty="0"/>
          </a:p>
        </p:txBody>
      </p:sp>
      <p:pic>
        <p:nvPicPr>
          <p:cNvPr id="11" name="Picture 10"/>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57200" y="6369998"/>
            <a:ext cx="3009331" cy="409626"/>
          </a:xfrm>
          <a:prstGeom prst="rect">
            <a:avLst/>
          </a:prstGeom>
        </p:spPr>
      </p:pic>
    </p:spTree>
    <p:extLst>
      <p:ext uri="{BB962C8B-B14F-4D97-AF65-F5344CB8AC3E}">
        <p14:creationId xmlns:p14="http://schemas.microsoft.com/office/powerpoint/2010/main" val="1632137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6000" b="0" kern="1200">
          <a:solidFill>
            <a:srgbClr val="B30838"/>
          </a:solidFill>
          <a:latin typeface="Garamond"/>
          <a:ea typeface="+mj-ea"/>
          <a:cs typeface="Garamond"/>
        </a:defRPr>
      </a:lvl1pPr>
    </p:titleStyle>
    <p:bodyStyle>
      <a:lvl1pPr marL="342900" indent="-342900" algn="l" defTabSz="457200" rtl="0" eaLnBrk="1" latinLnBrk="0" hangingPunct="1">
        <a:spcBef>
          <a:spcPct val="20000"/>
        </a:spcBef>
        <a:buClrTx/>
        <a:buFont typeface="Arial"/>
        <a:buChar char="•"/>
        <a:defRPr sz="3200" kern="1200">
          <a:solidFill>
            <a:schemeClr val="tx1">
              <a:lumMod val="75000"/>
              <a:lumOff val="25000"/>
            </a:schemeClr>
          </a:solidFill>
          <a:latin typeface="Trebuchet MS"/>
          <a:ea typeface="+mn-ea"/>
          <a:cs typeface="Trebuchet MS"/>
        </a:defRPr>
      </a:lvl1pPr>
      <a:lvl2pPr marL="742950" indent="-285750" algn="l" defTabSz="457200" rtl="0" eaLnBrk="1" latinLnBrk="0" hangingPunct="1">
        <a:spcBef>
          <a:spcPct val="20000"/>
        </a:spcBef>
        <a:buClrTx/>
        <a:buFont typeface="Arial"/>
        <a:buChar char="–"/>
        <a:defRPr sz="2800" kern="1200">
          <a:solidFill>
            <a:schemeClr val="tx1">
              <a:lumMod val="75000"/>
              <a:lumOff val="25000"/>
            </a:schemeClr>
          </a:solidFill>
          <a:latin typeface="Trebuchet MS"/>
          <a:ea typeface="+mn-ea"/>
          <a:cs typeface="Trebuchet MS"/>
        </a:defRPr>
      </a:lvl2pPr>
      <a:lvl3pPr marL="1143000" indent="-228600" algn="l" defTabSz="457200" rtl="0" eaLnBrk="1" latinLnBrk="0" hangingPunct="1">
        <a:spcBef>
          <a:spcPct val="20000"/>
        </a:spcBef>
        <a:buClrTx/>
        <a:buFont typeface="Arial"/>
        <a:buChar char="•"/>
        <a:defRPr sz="2400" kern="1200">
          <a:solidFill>
            <a:schemeClr val="tx1">
              <a:lumMod val="75000"/>
              <a:lumOff val="25000"/>
            </a:schemeClr>
          </a:solidFill>
          <a:latin typeface="Trebuchet MS"/>
          <a:ea typeface="+mn-ea"/>
          <a:cs typeface="Trebuchet MS"/>
        </a:defRPr>
      </a:lvl3pPr>
      <a:lvl4pPr marL="1600200" indent="-228600" algn="l" defTabSz="457200" rtl="0" eaLnBrk="1" latinLnBrk="0" hangingPunct="1">
        <a:spcBef>
          <a:spcPct val="20000"/>
        </a:spcBef>
        <a:buClrTx/>
        <a:buFont typeface="Arial"/>
        <a:buChar char="–"/>
        <a:defRPr sz="2000" kern="1200">
          <a:solidFill>
            <a:schemeClr val="tx1">
              <a:lumMod val="75000"/>
              <a:lumOff val="25000"/>
            </a:schemeClr>
          </a:solidFill>
          <a:latin typeface="Trebuchet MS"/>
          <a:ea typeface="+mn-ea"/>
          <a:cs typeface="Trebuchet MS"/>
        </a:defRPr>
      </a:lvl4pPr>
      <a:lvl5pPr marL="2057400" indent="-228600" algn="l" defTabSz="457200" rtl="0" eaLnBrk="1" latinLnBrk="0" hangingPunct="1">
        <a:spcBef>
          <a:spcPct val="20000"/>
        </a:spcBef>
        <a:buClrTx/>
        <a:buFont typeface="Arial"/>
        <a:buChar char="»"/>
        <a:defRPr sz="2000" kern="1200">
          <a:solidFill>
            <a:schemeClr val="tx1">
              <a:lumMod val="75000"/>
              <a:lumOff val="25000"/>
            </a:schemeClr>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Introduction to Python and the Unix Shell</a:t>
            </a:r>
          </a:p>
        </p:txBody>
      </p:sp>
      <p:sp>
        <p:nvSpPr>
          <p:cNvPr id="3" name="Subtitle 2"/>
          <p:cNvSpPr>
            <a:spLocks noGrp="1"/>
          </p:cNvSpPr>
          <p:nvPr>
            <p:ph type="subTitle" idx="1"/>
          </p:nvPr>
        </p:nvSpPr>
        <p:spPr>
          <a:xfrm>
            <a:off x="647158" y="4057429"/>
            <a:ext cx="8752874" cy="775703"/>
          </a:xfrm>
        </p:spPr>
        <p:txBody>
          <a:bodyPr>
            <a:normAutofit fontScale="70000" lnSpcReduction="20000"/>
          </a:bodyPr>
          <a:lstStyle/>
          <a:p>
            <a:r>
              <a:rPr lang="en-US" dirty="0"/>
              <a:t>Presenters </a:t>
            </a:r>
          </a:p>
          <a:p>
            <a:r>
              <a:rPr lang="en-US" dirty="0" err="1"/>
              <a:t>Sudhindra</a:t>
            </a:r>
            <a:r>
              <a:rPr lang="en-US" dirty="0"/>
              <a:t> Gopal Krishna and Aditya Narasimhan</a:t>
            </a:r>
          </a:p>
        </p:txBody>
      </p:sp>
      <p:pic>
        <p:nvPicPr>
          <p:cNvPr id="9" name="Picture 8">
            <a:extLst>
              <a:ext uri="{FF2B5EF4-FFF2-40B4-BE49-F238E27FC236}">
                <a16:creationId xmlns:a16="http://schemas.microsoft.com/office/drawing/2014/main" id="{65196EE1-AB4E-4425-A27A-480921AA97D7}"/>
              </a:ext>
            </a:extLst>
          </p:cNvPr>
          <p:cNvPicPr>
            <a:picLocks noChangeAspect="1"/>
          </p:cNvPicPr>
          <p:nvPr/>
        </p:nvPicPr>
        <p:blipFill>
          <a:blip r:embed="rId2"/>
          <a:stretch>
            <a:fillRect/>
          </a:stretch>
        </p:blipFill>
        <p:spPr>
          <a:xfrm>
            <a:off x="8060137" y="4057429"/>
            <a:ext cx="1037905" cy="875688"/>
          </a:xfrm>
          <a:prstGeom prst="rect">
            <a:avLst/>
          </a:prstGeom>
        </p:spPr>
      </p:pic>
      <p:pic>
        <p:nvPicPr>
          <p:cNvPr id="11" name="Picture 10">
            <a:extLst>
              <a:ext uri="{FF2B5EF4-FFF2-40B4-BE49-F238E27FC236}">
                <a16:creationId xmlns:a16="http://schemas.microsoft.com/office/drawing/2014/main" id="{5947FE00-B50E-4581-B10E-759470C6CBD8}"/>
              </a:ext>
            </a:extLst>
          </p:cNvPr>
          <p:cNvPicPr>
            <a:picLocks noChangeAspect="1"/>
          </p:cNvPicPr>
          <p:nvPr/>
        </p:nvPicPr>
        <p:blipFill rotWithShape="1">
          <a:blip r:embed="rId3"/>
          <a:srcRect t="34734" b="35712"/>
          <a:stretch/>
        </p:blipFill>
        <p:spPr>
          <a:xfrm>
            <a:off x="-39055" y="4237584"/>
            <a:ext cx="2245360" cy="663617"/>
          </a:xfrm>
          <a:prstGeom prst="rect">
            <a:avLst/>
          </a:prstGeom>
        </p:spPr>
      </p:pic>
      <p:sp>
        <p:nvSpPr>
          <p:cNvPr id="10" name="Subtitle 2">
            <a:extLst>
              <a:ext uri="{FF2B5EF4-FFF2-40B4-BE49-F238E27FC236}">
                <a16:creationId xmlns:a16="http://schemas.microsoft.com/office/drawing/2014/main" id="{C571DD10-3792-4019-8A90-9C8265C19A9F}"/>
              </a:ext>
            </a:extLst>
          </p:cNvPr>
          <p:cNvSpPr txBox="1">
            <a:spLocks/>
          </p:cNvSpPr>
          <p:nvPr/>
        </p:nvSpPr>
        <p:spPr>
          <a:xfrm>
            <a:off x="345168" y="3444763"/>
            <a:ext cx="8752874" cy="775703"/>
          </a:xfrm>
          <a:prstGeom prst="rect">
            <a:avLst/>
          </a:prstGeom>
        </p:spPr>
        <p:txBody>
          <a:bodyPr vert="horz" lIns="91440" tIns="45720" rIns="91440" bIns="45720" rtlCol="0">
            <a:normAutofit/>
          </a:bodyPr>
          <a:lstStyle>
            <a:lvl1pPr marL="0" indent="0" algn="ctr" defTabSz="457200" rtl="0" eaLnBrk="1" latinLnBrk="0" hangingPunct="1">
              <a:spcBef>
                <a:spcPct val="20000"/>
              </a:spcBef>
              <a:buClrTx/>
              <a:buFont typeface="Arial"/>
              <a:buNone/>
              <a:defRPr sz="3200" i="1" kern="1200">
                <a:solidFill>
                  <a:srgbClr val="404040"/>
                </a:solidFill>
                <a:latin typeface="Garamond"/>
                <a:ea typeface="+mn-ea"/>
                <a:cs typeface="Garamond"/>
              </a:defRPr>
            </a:lvl1pPr>
            <a:lvl2pPr marL="457200" indent="0" algn="ctr" defTabSz="457200" rtl="0" eaLnBrk="1" latinLnBrk="0" hangingPunct="1">
              <a:spcBef>
                <a:spcPct val="20000"/>
              </a:spcBef>
              <a:buClrTx/>
              <a:buFont typeface="Arial"/>
              <a:buNone/>
              <a:defRPr sz="2800" kern="1200">
                <a:solidFill>
                  <a:schemeClr val="tx1">
                    <a:tint val="75000"/>
                  </a:schemeClr>
                </a:solidFill>
                <a:latin typeface="Trebuchet MS"/>
                <a:ea typeface="+mn-ea"/>
                <a:cs typeface="Trebuchet MS"/>
              </a:defRPr>
            </a:lvl2pPr>
            <a:lvl3pPr marL="914400" indent="0" algn="ctr" defTabSz="457200" rtl="0" eaLnBrk="1" latinLnBrk="0" hangingPunct="1">
              <a:spcBef>
                <a:spcPct val="20000"/>
              </a:spcBef>
              <a:buClrTx/>
              <a:buFont typeface="Arial"/>
              <a:buNone/>
              <a:defRPr sz="2400" kern="1200">
                <a:solidFill>
                  <a:schemeClr val="tx1">
                    <a:tint val="75000"/>
                  </a:schemeClr>
                </a:solidFill>
                <a:latin typeface="Trebuchet MS"/>
                <a:ea typeface="+mn-ea"/>
                <a:cs typeface="Trebuchet MS"/>
              </a:defRPr>
            </a:lvl3pPr>
            <a:lvl4pPr marL="1371600" indent="0" algn="ctr" defTabSz="457200" rtl="0" eaLnBrk="1" latinLnBrk="0" hangingPunct="1">
              <a:spcBef>
                <a:spcPct val="20000"/>
              </a:spcBef>
              <a:buClrTx/>
              <a:buFont typeface="Arial"/>
              <a:buNone/>
              <a:defRPr sz="2000" kern="1200">
                <a:solidFill>
                  <a:schemeClr val="tx1">
                    <a:tint val="75000"/>
                  </a:schemeClr>
                </a:solidFill>
                <a:latin typeface="Trebuchet MS"/>
                <a:ea typeface="+mn-ea"/>
                <a:cs typeface="Trebuchet MS"/>
              </a:defRPr>
            </a:lvl4pPr>
            <a:lvl5pPr marL="1828800" indent="0" algn="ctr" defTabSz="457200" rtl="0" eaLnBrk="1" latinLnBrk="0" hangingPunct="1">
              <a:spcBef>
                <a:spcPct val="20000"/>
              </a:spcBef>
              <a:buClrTx/>
              <a:buFont typeface="Arial"/>
              <a:buNone/>
              <a:defRPr sz="2000" kern="1200">
                <a:solidFill>
                  <a:schemeClr val="tx1">
                    <a:tint val="75000"/>
                  </a:schemeClr>
                </a:solidFill>
                <a:latin typeface="Trebuchet MS"/>
                <a:ea typeface="+mn-ea"/>
                <a:cs typeface="Trebuchet M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endParaRPr lang="en-US" sz="2400" i="0" dirty="0"/>
          </a:p>
        </p:txBody>
      </p:sp>
    </p:spTree>
    <p:extLst>
      <p:ext uri="{BB962C8B-B14F-4D97-AF65-F5344CB8AC3E}">
        <p14:creationId xmlns:p14="http://schemas.microsoft.com/office/powerpoint/2010/main" val="34789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71F5E-0091-4CFF-ADEF-E5B95AF27392}"/>
              </a:ext>
            </a:extLst>
          </p:cNvPr>
          <p:cNvSpPr>
            <a:spLocks noGrp="1"/>
          </p:cNvSpPr>
          <p:nvPr>
            <p:ph type="ctrTitle"/>
          </p:nvPr>
        </p:nvSpPr>
        <p:spPr/>
        <p:txBody>
          <a:bodyPr/>
          <a:lstStyle/>
          <a:p>
            <a:r>
              <a:rPr lang="en-US" dirty="0"/>
              <a:t>Questions?</a:t>
            </a:r>
          </a:p>
        </p:txBody>
      </p:sp>
      <p:sp>
        <p:nvSpPr>
          <p:cNvPr id="3" name="Text Placeholder 2">
            <a:extLst>
              <a:ext uri="{FF2B5EF4-FFF2-40B4-BE49-F238E27FC236}">
                <a16:creationId xmlns:a16="http://schemas.microsoft.com/office/drawing/2014/main" id="{C8CB9C88-90B3-45DF-94C6-3028D74D24F7}"/>
              </a:ext>
            </a:extLst>
          </p:cNvPr>
          <p:cNvSpPr>
            <a:spLocks noGrp="1"/>
          </p:cNvSpPr>
          <p:nvPr>
            <p:ph type="subTitle" idx="1"/>
          </p:nvPr>
        </p:nvSpPr>
        <p:spPr/>
        <p:txBody>
          <a:bodyPr/>
          <a:lstStyle/>
          <a:p>
            <a:r>
              <a:rPr lang="en-US" dirty="0"/>
              <a:t>Thank you!</a:t>
            </a:r>
          </a:p>
        </p:txBody>
      </p:sp>
    </p:spTree>
    <p:extLst>
      <p:ext uri="{BB962C8B-B14F-4D97-AF65-F5344CB8AC3E}">
        <p14:creationId xmlns:p14="http://schemas.microsoft.com/office/powerpoint/2010/main" val="1106455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4930" y="2086592"/>
            <a:ext cx="4886374" cy="1373130"/>
          </a:xfrm>
        </p:spPr>
        <p:txBody>
          <a:bodyPr/>
          <a:lstStyle/>
          <a:p>
            <a:r>
              <a:rPr lang="en-US" sz="3200" dirty="0"/>
              <a:t>Follow us on Facebook: </a:t>
            </a:r>
          </a:p>
        </p:txBody>
      </p:sp>
      <p:pic>
        <p:nvPicPr>
          <p:cNvPr id="11" name="Picture 10">
            <a:extLst>
              <a:ext uri="{FF2B5EF4-FFF2-40B4-BE49-F238E27FC236}">
                <a16:creationId xmlns:a16="http://schemas.microsoft.com/office/drawing/2014/main" id="{5947FE00-B50E-4581-B10E-759470C6CBD8}"/>
              </a:ext>
            </a:extLst>
          </p:cNvPr>
          <p:cNvPicPr>
            <a:picLocks noChangeAspect="1"/>
          </p:cNvPicPr>
          <p:nvPr/>
        </p:nvPicPr>
        <p:blipFill rotWithShape="1">
          <a:blip r:embed="rId2"/>
          <a:srcRect t="34734" b="35712"/>
          <a:stretch/>
        </p:blipFill>
        <p:spPr>
          <a:xfrm>
            <a:off x="6374271" y="291884"/>
            <a:ext cx="2258539" cy="667512"/>
          </a:xfrm>
          <a:prstGeom prst="rect">
            <a:avLst/>
          </a:prstGeom>
        </p:spPr>
      </p:pic>
      <p:sp>
        <p:nvSpPr>
          <p:cNvPr id="8" name="Title 1">
            <a:extLst>
              <a:ext uri="{FF2B5EF4-FFF2-40B4-BE49-F238E27FC236}">
                <a16:creationId xmlns:a16="http://schemas.microsoft.com/office/drawing/2014/main" id="{D1CB0ECF-2517-1147-B14D-9D61DA146EE9}"/>
              </a:ext>
            </a:extLst>
          </p:cNvPr>
          <p:cNvSpPr txBox="1">
            <a:spLocks/>
          </p:cNvSpPr>
          <p:nvPr/>
        </p:nvSpPr>
        <p:spPr>
          <a:xfrm>
            <a:off x="344930" y="3398278"/>
            <a:ext cx="4886374" cy="137313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6000" b="0" kern="1200">
                <a:solidFill>
                  <a:schemeClr val="tx1">
                    <a:lumMod val="75000"/>
                    <a:lumOff val="25000"/>
                  </a:schemeClr>
                </a:solidFill>
                <a:latin typeface="Garamond"/>
                <a:ea typeface="+mj-ea"/>
                <a:cs typeface="Garamond"/>
              </a:defRPr>
            </a:lvl1pPr>
          </a:lstStyle>
          <a:p>
            <a:r>
              <a:rPr lang="en-US" sz="3200" dirty="0"/>
              <a:t>Follow us on Instagram: </a:t>
            </a:r>
          </a:p>
        </p:txBody>
      </p:sp>
      <p:pic>
        <p:nvPicPr>
          <p:cNvPr id="9" name="Picture 8" descr="A picture containing object, clock&#10;&#10;Description automatically generated">
            <a:extLst>
              <a:ext uri="{FF2B5EF4-FFF2-40B4-BE49-F238E27FC236}">
                <a16:creationId xmlns:a16="http://schemas.microsoft.com/office/drawing/2014/main" id="{0BBD2D2C-CB61-FB47-91D1-A7441B9EAFA7}"/>
              </a:ext>
            </a:extLst>
          </p:cNvPr>
          <p:cNvPicPr>
            <a:picLocks noChangeAspect="1"/>
          </p:cNvPicPr>
          <p:nvPr/>
        </p:nvPicPr>
        <p:blipFill>
          <a:blip r:embed="rId3"/>
          <a:stretch>
            <a:fillRect/>
          </a:stretch>
        </p:blipFill>
        <p:spPr>
          <a:xfrm>
            <a:off x="5231304" y="2125861"/>
            <a:ext cx="1363330" cy="1549541"/>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51F2A93C-7AE8-4147-8C67-9E33CF41CFD2}"/>
              </a:ext>
            </a:extLst>
          </p:cNvPr>
          <p:cNvPicPr>
            <a:picLocks noChangeAspect="1"/>
          </p:cNvPicPr>
          <p:nvPr/>
        </p:nvPicPr>
        <p:blipFill rotWithShape="1">
          <a:blip r:embed="rId4"/>
          <a:srcRect t="23404" b="21277"/>
          <a:stretch/>
        </p:blipFill>
        <p:spPr>
          <a:xfrm>
            <a:off x="6828393" y="3252739"/>
            <a:ext cx="1970677" cy="1664208"/>
          </a:xfrm>
          <a:prstGeom prst="rect">
            <a:avLst/>
          </a:prstGeom>
        </p:spPr>
      </p:pic>
    </p:spTree>
    <p:extLst>
      <p:ext uri="{BB962C8B-B14F-4D97-AF65-F5344CB8AC3E}">
        <p14:creationId xmlns:p14="http://schemas.microsoft.com/office/powerpoint/2010/main" val="4099342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9210" y="2642147"/>
            <a:ext cx="4886374" cy="1373130"/>
          </a:xfrm>
        </p:spPr>
        <p:txBody>
          <a:bodyPr/>
          <a:lstStyle/>
          <a:p>
            <a:r>
              <a:rPr lang="en-US" sz="3200" b="1" dirty="0"/>
              <a:t>Would you like to be involved in research at the University of Oklahoma?</a:t>
            </a:r>
            <a:br>
              <a:rPr lang="en-US" sz="3200" dirty="0"/>
            </a:br>
            <a:br>
              <a:rPr lang="en-US" sz="3200" dirty="0"/>
            </a:br>
            <a:endParaRPr lang="en-US" sz="3200" dirty="0"/>
          </a:p>
        </p:txBody>
      </p:sp>
      <p:sp>
        <p:nvSpPr>
          <p:cNvPr id="3" name="Subtitle 2"/>
          <p:cNvSpPr>
            <a:spLocks noGrp="1"/>
          </p:cNvSpPr>
          <p:nvPr>
            <p:ph type="subTitle" idx="1"/>
          </p:nvPr>
        </p:nvSpPr>
        <p:spPr>
          <a:xfrm>
            <a:off x="299210" y="3657175"/>
            <a:ext cx="5392142" cy="1138853"/>
          </a:xfrm>
        </p:spPr>
        <p:txBody>
          <a:bodyPr>
            <a:normAutofit lnSpcReduction="10000"/>
          </a:bodyPr>
          <a:lstStyle/>
          <a:p>
            <a:r>
              <a:rPr lang="en-US" sz="1400" i="0" dirty="0"/>
              <a:t>The purpose of this survey is to understand attendees' knowledge of Python and intended outcomes from attending these sessions. We are trying to gauge the demand of skills, resources, and knowledge of Python programming and associated techniques. This will, in turn, help us understand the success of the workshop and room for improvement.</a:t>
            </a:r>
            <a:endParaRPr lang="en-US" sz="1400" dirty="0"/>
          </a:p>
        </p:txBody>
      </p:sp>
      <p:pic>
        <p:nvPicPr>
          <p:cNvPr id="11" name="Picture 10">
            <a:extLst>
              <a:ext uri="{FF2B5EF4-FFF2-40B4-BE49-F238E27FC236}">
                <a16:creationId xmlns:a16="http://schemas.microsoft.com/office/drawing/2014/main" id="{5947FE00-B50E-4581-B10E-759470C6CBD8}"/>
              </a:ext>
            </a:extLst>
          </p:cNvPr>
          <p:cNvPicPr>
            <a:picLocks noChangeAspect="1"/>
          </p:cNvPicPr>
          <p:nvPr/>
        </p:nvPicPr>
        <p:blipFill rotWithShape="1">
          <a:blip r:embed="rId2"/>
          <a:srcRect t="34734" b="35712"/>
          <a:stretch/>
        </p:blipFill>
        <p:spPr>
          <a:xfrm>
            <a:off x="6374271" y="291884"/>
            <a:ext cx="2258539" cy="667512"/>
          </a:xfrm>
          <a:prstGeom prst="rect">
            <a:avLst/>
          </a:prstGeom>
        </p:spPr>
      </p:pic>
      <p:pic>
        <p:nvPicPr>
          <p:cNvPr id="6" name="Picture 5" descr="A close up of a sign&#10;&#10;Description automatically generated">
            <a:extLst>
              <a:ext uri="{FF2B5EF4-FFF2-40B4-BE49-F238E27FC236}">
                <a16:creationId xmlns:a16="http://schemas.microsoft.com/office/drawing/2014/main" id="{C3E4DE89-4D8E-1443-B474-AE1A71447D1B}"/>
              </a:ext>
            </a:extLst>
          </p:cNvPr>
          <p:cNvPicPr>
            <a:picLocks noChangeAspect="1"/>
          </p:cNvPicPr>
          <p:nvPr/>
        </p:nvPicPr>
        <p:blipFill>
          <a:blip r:embed="rId3"/>
          <a:stretch>
            <a:fillRect/>
          </a:stretch>
        </p:blipFill>
        <p:spPr>
          <a:xfrm>
            <a:off x="6815710" y="2187061"/>
            <a:ext cx="1817100" cy="2616624"/>
          </a:xfrm>
          <a:prstGeom prst="rect">
            <a:avLst/>
          </a:prstGeom>
        </p:spPr>
      </p:pic>
    </p:spTree>
    <p:extLst>
      <p:ext uri="{BB962C8B-B14F-4D97-AF65-F5344CB8AC3E}">
        <p14:creationId xmlns:p14="http://schemas.microsoft.com/office/powerpoint/2010/main" val="3834585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fontScale="55000" lnSpcReduction="20000"/>
          </a:bodyPr>
          <a:lstStyle/>
          <a:p>
            <a:r>
              <a:rPr lang="en-US" dirty="0"/>
              <a:t>What is the Unix Shell?</a:t>
            </a:r>
          </a:p>
          <a:p>
            <a:r>
              <a:rPr lang="en-US" dirty="0"/>
              <a:t>Directories and Navigating</a:t>
            </a:r>
          </a:p>
          <a:p>
            <a:pPr lvl="1"/>
            <a:r>
              <a:rPr lang="en-US" dirty="0" err="1"/>
              <a:t>pwd</a:t>
            </a:r>
            <a:endParaRPr lang="en-US" dirty="0"/>
          </a:p>
          <a:p>
            <a:pPr lvl="1"/>
            <a:r>
              <a:rPr lang="en-US" dirty="0"/>
              <a:t>ls</a:t>
            </a:r>
          </a:p>
          <a:p>
            <a:pPr lvl="1"/>
            <a:r>
              <a:rPr lang="en-US" dirty="0"/>
              <a:t>cd</a:t>
            </a:r>
          </a:p>
          <a:p>
            <a:pPr lvl="1"/>
            <a:r>
              <a:rPr lang="en-US" dirty="0" err="1"/>
              <a:t>mkdir</a:t>
            </a:r>
            <a:r>
              <a:rPr lang="en-US" dirty="0"/>
              <a:t> </a:t>
            </a:r>
          </a:p>
          <a:p>
            <a:pPr lvl="1"/>
            <a:r>
              <a:rPr lang="en-US" dirty="0" err="1"/>
              <a:t>rmdir</a:t>
            </a:r>
            <a:endParaRPr lang="en-US" dirty="0"/>
          </a:p>
          <a:p>
            <a:r>
              <a:rPr lang="en-US" dirty="0"/>
              <a:t>Working with files</a:t>
            </a:r>
          </a:p>
          <a:p>
            <a:pPr lvl="1"/>
            <a:r>
              <a:rPr lang="en-US" dirty="0"/>
              <a:t>touch </a:t>
            </a:r>
          </a:p>
          <a:p>
            <a:pPr lvl="1"/>
            <a:r>
              <a:rPr lang="en-US" dirty="0" err="1"/>
              <a:t>nano</a:t>
            </a:r>
            <a:endParaRPr lang="en-US" dirty="0"/>
          </a:p>
          <a:p>
            <a:pPr lvl="1"/>
            <a:r>
              <a:rPr lang="en-US" dirty="0"/>
              <a:t>cat</a:t>
            </a:r>
          </a:p>
          <a:p>
            <a:pPr lvl="1"/>
            <a:r>
              <a:rPr lang="en-US" dirty="0"/>
              <a:t>cp</a:t>
            </a:r>
          </a:p>
          <a:p>
            <a:pPr lvl="1"/>
            <a:r>
              <a:rPr lang="en-US" dirty="0"/>
              <a:t>mv</a:t>
            </a:r>
          </a:p>
          <a:p>
            <a:pPr lvl="1"/>
            <a:r>
              <a:rPr lang="en-US" dirty="0"/>
              <a:t>rm</a:t>
            </a:r>
          </a:p>
          <a:p>
            <a:r>
              <a:rPr lang="en-US" dirty="0" err="1"/>
              <a:t>Github</a:t>
            </a:r>
            <a:r>
              <a:rPr lang="en-US" dirty="0"/>
              <a:t> setup and integration</a:t>
            </a:r>
          </a:p>
          <a:p>
            <a:r>
              <a:rPr lang="en-US" dirty="0"/>
              <a:t>Introduction to Python</a:t>
            </a:r>
          </a:p>
        </p:txBody>
      </p:sp>
      <p:sp>
        <p:nvSpPr>
          <p:cNvPr id="4" name="Slide Number Placeholder 3"/>
          <p:cNvSpPr>
            <a:spLocks noGrp="1"/>
          </p:cNvSpPr>
          <p:nvPr>
            <p:ph type="sldNum" sz="quarter" idx="12"/>
          </p:nvPr>
        </p:nvSpPr>
        <p:spPr/>
        <p:txBody>
          <a:bodyPr/>
          <a:lstStyle/>
          <a:p>
            <a:fld id="{B61F21CD-6DF9-CC4F-ABAD-1935B492F02E}" type="slidenum">
              <a:rPr lang="en-US" smtClean="0"/>
              <a:t>2</a:t>
            </a:fld>
            <a:endParaRPr lang="en-US" dirty="0"/>
          </a:p>
        </p:txBody>
      </p:sp>
    </p:spTree>
    <p:extLst>
      <p:ext uri="{BB962C8B-B14F-4D97-AF65-F5344CB8AC3E}">
        <p14:creationId xmlns:p14="http://schemas.microsoft.com/office/powerpoint/2010/main" val="3053266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Unix Shell?</a:t>
            </a:r>
          </a:p>
        </p:txBody>
      </p:sp>
      <p:sp>
        <p:nvSpPr>
          <p:cNvPr id="3" name="Content Placeholder 2"/>
          <p:cNvSpPr>
            <a:spLocks noGrp="1"/>
          </p:cNvSpPr>
          <p:nvPr>
            <p:ph idx="1"/>
          </p:nvPr>
        </p:nvSpPr>
        <p:spPr/>
        <p:txBody>
          <a:bodyPr>
            <a:normAutofit fontScale="92500" lnSpcReduction="20000"/>
          </a:bodyPr>
          <a:lstStyle/>
          <a:p>
            <a:pPr lvl="1"/>
            <a:r>
              <a:rPr lang="en-US" dirty="0"/>
              <a:t>Application like any other to interact with the computer</a:t>
            </a:r>
          </a:p>
          <a:p>
            <a:pPr lvl="1"/>
            <a:r>
              <a:rPr lang="en-US" dirty="0"/>
              <a:t>Most popular shell is the </a:t>
            </a:r>
            <a:r>
              <a:rPr lang="en-US" u="sng" dirty="0"/>
              <a:t>BASH</a:t>
            </a:r>
            <a:r>
              <a:rPr lang="en-US" dirty="0"/>
              <a:t>(Bourne Again </a:t>
            </a:r>
            <a:r>
              <a:rPr lang="en-US" dirty="0" err="1"/>
              <a:t>SHell</a:t>
            </a:r>
            <a:r>
              <a:rPr lang="en-US" dirty="0"/>
              <a:t>) – </a:t>
            </a:r>
            <a:r>
              <a:rPr lang="en-US" sz="1500" dirty="0"/>
              <a:t>Not designed by Jason Bourne</a:t>
            </a:r>
            <a:endParaRPr lang="en-US" dirty="0"/>
          </a:p>
          <a:p>
            <a:pPr lvl="2"/>
            <a:r>
              <a:rPr lang="en-US" dirty="0"/>
              <a:t>Default in a lot of machines</a:t>
            </a:r>
          </a:p>
          <a:p>
            <a:pPr lvl="2"/>
            <a:r>
              <a:rPr lang="en-US" dirty="0"/>
              <a:t>Now macOS uses ZSH</a:t>
            </a:r>
          </a:p>
          <a:p>
            <a:pPr lvl="1"/>
            <a:r>
              <a:rPr lang="en-US" dirty="0"/>
              <a:t>How does it look like? </a:t>
            </a:r>
          </a:p>
          <a:p>
            <a:pPr lvl="2"/>
            <a:r>
              <a:rPr lang="en-US" dirty="0"/>
              <a:t>Has a </a:t>
            </a:r>
            <a:r>
              <a:rPr lang="en-US" i="1" u="sng" dirty="0"/>
              <a:t>prompt</a:t>
            </a:r>
            <a:r>
              <a:rPr lang="en-US" i="1" dirty="0"/>
              <a:t> </a:t>
            </a:r>
            <a:r>
              <a:rPr lang="en-US" dirty="0"/>
              <a:t>‘&gt;’ or ‘$’</a:t>
            </a:r>
          </a:p>
          <a:p>
            <a:pPr lvl="2"/>
            <a:r>
              <a:rPr lang="en-US" dirty="0"/>
              <a:t>You type in </a:t>
            </a:r>
            <a:r>
              <a:rPr lang="en-US" i="1" u="sng" dirty="0"/>
              <a:t>commands </a:t>
            </a:r>
            <a:r>
              <a:rPr lang="en-US" dirty="0"/>
              <a:t>to interact with the computer</a:t>
            </a:r>
            <a:endParaRPr lang="en-US" i="1" dirty="0"/>
          </a:p>
          <a:p>
            <a:pPr lvl="2"/>
            <a:r>
              <a:rPr lang="en-US" dirty="0"/>
              <a:t>There can be </a:t>
            </a:r>
            <a:r>
              <a:rPr lang="en-US" i="1" u="sng" dirty="0"/>
              <a:t>options</a:t>
            </a:r>
            <a:r>
              <a:rPr lang="en-US" i="1" dirty="0"/>
              <a:t> </a:t>
            </a:r>
            <a:r>
              <a:rPr lang="en-US" dirty="0"/>
              <a:t>or </a:t>
            </a:r>
            <a:r>
              <a:rPr lang="en-US" i="1" u="sng" dirty="0"/>
              <a:t>flags </a:t>
            </a:r>
            <a:r>
              <a:rPr lang="en-US" dirty="0"/>
              <a:t>with each command</a:t>
            </a:r>
          </a:p>
          <a:p>
            <a:pPr lvl="2"/>
            <a:r>
              <a:rPr lang="en-US" dirty="0"/>
              <a:t>Directory == Folder. Folders are referred to as Directories in the shell.</a:t>
            </a:r>
          </a:p>
        </p:txBody>
      </p:sp>
      <p:sp>
        <p:nvSpPr>
          <p:cNvPr id="4" name="Slide Number Placeholder 3"/>
          <p:cNvSpPr>
            <a:spLocks noGrp="1"/>
          </p:cNvSpPr>
          <p:nvPr>
            <p:ph type="sldNum" sz="quarter" idx="12"/>
          </p:nvPr>
        </p:nvSpPr>
        <p:spPr/>
        <p:txBody>
          <a:bodyPr/>
          <a:lstStyle/>
          <a:p>
            <a:fld id="{B61F21CD-6DF9-CC4F-ABAD-1935B492F02E}" type="slidenum">
              <a:rPr lang="en-US" smtClean="0"/>
              <a:t>3</a:t>
            </a:fld>
            <a:endParaRPr lang="en-US" dirty="0"/>
          </a:p>
        </p:txBody>
      </p:sp>
    </p:spTree>
    <p:extLst>
      <p:ext uri="{BB962C8B-B14F-4D97-AF65-F5344CB8AC3E}">
        <p14:creationId xmlns:p14="http://schemas.microsoft.com/office/powerpoint/2010/main" val="2245929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Directors and Navigating</a:t>
            </a:r>
          </a:p>
        </p:txBody>
      </p:sp>
      <p:sp>
        <p:nvSpPr>
          <p:cNvPr id="3" name="Content Placeholder 2"/>
          <p:cNvSpPr>
            <a:spLocks noGrp="1"/>
          </p:cNvSpPr>
          <p:nvPr>
            <p:ph idx="1"/>
          </p:nvPr>
        </p:nvSpPr>
        <p:spPr/>
        <p:txBody>
          <a:bodyPr>
            <a:normAutofit fontScale="70000" lnSpcReduction="20000"/>
          </a:bodyPr>
          <a:lstStyle/>
          <a:p>
            <a:pPr lvl="1"/>
            <a:r>
              <a:rPr lang="en-US" dirty="0" err="1"/>
              <a:t>pwd</a:t>
            </a:r>
            <a:r>
              <a:rPr lang="en-US" dirty="0"/>
              <a:t> –</a:t>
            </a:r>
            <a:r>
              <a:rPr lang="en-US" b="1" dirty="0"/>
              <a:t> Present Working Directory</a:t>
            </a:r>
          </a:p>
          <a:p>
            <a:pPr lvl="2"/>
            <a:r>
              <a:rPr lang="en-US" dirty="0"/>
              <a:t>Gives you the current location you are at</a:t>
            </a:r>
          </a:p>
          <a:p>
            <a:pPr lvl="2"/>
            <a:r>
              <a:rPr lang="en-US" dirty="0"/>
              <a:t>Example: </a:t>
            </a:r>
            <a:r>
              <a:rPr lang="en-US" b="1" dirty="0">
                <a:latin typeface="Courier" pitchFamily="2" charset="0"/>
              </a:rPr>
              <a:t>‘&gt;</a:t>
            </a:r>
            <a:r>
              <a:rPr lang="en-US" b="1" dirty="0" err="1">
                <a:latin typeface="Courier" pitchFamily="2" charset="0"/>
              </a:rPr>
              <a:t>pwd</a:t>
            </a:r>
            <a:r>
              <a:rPr lang="en-US" dirty="0"/>
              <a:t>’</a:t>
            </a:r>
          </a:p>
          <a:p>
            <a:pPr marL="914400" lvl="2" indent="0">
              <a:buNone/>
            </a:pPr>
            <a:endParaRPr lang="en-US" dirty="0"/>
          </a:p>
          <a:p>
            <a:pPr lvl="1"/>
            <a:r>
              <a:rPr lang="en-US" dirty="0"/>
              <a:t>ls = </a:t>
            </a:r>
            <a:r>
              <a:rPr lang="en-US" b="1" dirty="0"/>
              <a:t>List Files</a:t>
            </a:r>
          </a:p>
          <a:p>
            <a:pPr lvl="2"/>
            <a:r>
              <a:rPr lang="en-US" dirty="0"/>
              <a:t>Lists all the files in the present working directory</a:t>
            </a:r>
          </a:p>
          <a:p>
            <a:pPr lvl="2"/>
            <a:r>
              <a:rPr lang="en-US" dirty="0"/>
              <a:t>Can have options such as –F, -l, -a etc..</a:t>
            </a:r>
          </a:p>
          <a:p>
            <a:pPr lvl="2"/>
            <a:r>
              <a:rPr lang="en-US" dirty="0"/>
              <a:t>Can combine two or more options as well at the same time</a:t>
            </a:r>
          </a:p>
          <a:p>
            <a:pPr lvl="2"/>
            <a:r>
              <a:rPr lang="en-US" dirty="0"/>
              <a:t>Example: </a:t>
            </a:r>
            <a:r>
              <a:rPr lang="en-US" b="1" dirty="0">
                <a:latin typeface="Courier" pitchFamily="2" charset="0"/>
              </a:rPr>
              <a:t>‘&gt;ls –F</a:t>
            </a:r>
            <a:r>
              <a:rPr lang="en-US" dirty="0"/>
              <a:t>’</a:t>
            </a:r>
          </a:p>
          <a:p>
            <a:pPr marL="914400" lvl="2" indent="0">
              <a:buNone/>
            </a:pPr>
            <a:endParaRPr lang="en-US" dirty="0"/>
          </a:p>
          <a:p>
            <a:pPr lvl="1"/>
            <a:r>
              <a:rPr lang="en-US" dirty="0"/>
              <a:t>cd – </a:t>
            </a:r>
            <a:r>
              <a:rPr lang="en-US" b="1" dirty="0"/>
              <a:t>Change Directory</a:t>
            </a:r>
          </a:p>
          <a:p>
            <a:pPr lvl="2"/>
            <a:r>
              <a:rPr lang="en-US" dirty="0"/>
              <a:t>To get to another directory </a:t>
            </a:r>
          </a:p>
          <a:p>
            <a:pPr lvl="2"/>
            <a:r>
              <a:rPr lang="en-US" dirty="0"/>
              <a:t>The command is followed by the directory you want to change to</a:t>
            </a:r>
          </a:p>
          <a:p>
            <a:pPr lvl="2"/>
            <a:r>
              <a:rPr lang="en-US" dirty="0"/>
              <a:t>The previous(parent) folder is referred to as ‘..’</a:t>
            </a:r>
          </a:p>
          <a:p>
            <a:pPr lvl="2"/>
            <a:r>
              <a:rPr lang="en-US" dirty="0"/>
              <a:t>Example: </a:t>
            </a:r>
            <a:r>
              <a:rPr lang="en-US" b="1" dirty="0">
                <a:latin typeface="Courier" pitchFamily="2" charset="0"/>
              </a:rPr>
              <a:t>‘&gt;cd </a:t>
            </a:r>
            <a:r>
              <a:rPr lang="en-US" b="1" dirty="0" err="1">
                <a:latin typeface="Courier" pitchFamily="2" charset="0"/>
              </a:rPr>
              <a:t>nextDirectory</a:t>
            </a:r>
            <a:r>
              <a:rPr lang="en-US" dirty="0"/>
              <a:t>’</a:t>
            </a:r>
          </a:p>
        </p:txBody>
      </p:sp>
      <p:sp>
        <p:nvSpPr>
          <p:cNvPr id="4" name="Slide Number Placeholder 3"/>
          <p:cNvSpPr>
            <a:spLocks noGrp="1"/>
          </p:cNvSpPr>
          <p:nvPr>
            <p:ph type="sldNum" sz="quarter" idx="12"/>
          </p:nvPr>
        </p:nvSpPr>
        <p:spPr/>
        <p:txBody>
          <a:bodyPr/>
          <a:lstStyle/>
          <a:p>
            <a:fld id="{B61F21CD-6DF9-CC4F-ABAD-1935B492F02E}" type="slidenum">
              <a:rPr lang="en-US" smtClean="0"/>
              <a:t>4</a:t>
            </a:fld>
            <a:endParaRPr lang="en-US" dirty="0"/>
          </a:p>
        </p:txBody>
      </p:sp>
    </p:spTree>
    <p:extLst>
      <p:ext uri="{BB962C8B-B14F-4D97-AF65-F5344CB8AC3E}">
        <p14:creationId xmlns:p14="http://schemas.microsoft.com/office/powerpoint/2010/main" val="3169500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Directors and Navigating</a:t>
            </a:r>
          </a:p>
        </p:txBody>
      </p:sp>
      <p:sp>
        <p:nvSpPr>
          <p:cNvPr id="3" name="Content Placeholder 2"/>
          <p:cNvSpPr>
            <a:spLocks noGrp="1"/>
          </p:cNvSpPr>
          <p:nvPr>
            <p:ph idx="1"/>
          </p:nvPr>
        </p:nvSpPr>
        <p:spPr/>
        <p:txBody>
          <a:bodyPr>
            <a:normAutofit fontScale="92500" lnSpcReduction="20000"/>
          </a:bodyPr>
          <a:lstStyle/>
          <a:p>
            <a:pPr lvl="1"/>
            <a:r>
              <a:rPr lang="en-US" dirty="0" err="1"/>
              <a:t>mkdir</a:t>
            </a:r>
            <a:r>
              <a:rPr lang="en-US" dirty="0"/>
              <a:t> – Make Directory</a:t>
            </a:r>
          </a:p>
          <a:p>
            <a:pPr lvl="2"/>
            <a:r>
              <a:rPr lang="en-US" dirty="0"/>
              <a:t>Used to create a new directory</a:t>
            </a:r>
          </a:p>
          <a:p>
            <a:pPr lvl="2"/>
            <a:r>
              <a:rPr lang="en-US" dirty="0"/>
              <a:t>The command is followed by the name of the directory you want to create</a:t>
            </a:r>
          </a:p>
          <a:p>
            <a:pPr lvl="2"/>
            <a:r>
              <a:rPr lang="en-US" dirty="0"/>
              <a:t>Example: </a:t>
            </a:r>
            <a:r>
              <a:rPr lang="en-US" b="1" dirty="0">
                <a:latin typeface="Courier" pitchFamily="2" charset="0"/>
              </a:rPr>
              <a:t>‘&gt;</a:t>
            </a:r>
            <a:r>
              <a:rPr lang="en-US" b="1" dirty="0" err="1">
                <a:latin typeface="Courier" pitchFamily="2" charset="0"/>
              </a:rPr>
              <a:t>mkdir</a:t>
            </a:r>
            <a:r>
              <a:rPr lang="en-US" b="1" dirty="0">
                <a:latin typeface="Courier" pitchFamily="2" charset="0"/>
              </a:rPr>
              <a:t> </a:t>
            </a:r>
            <a:r>
              <a:rPr lang="en-US" b="1" dirty="0" err="1">
                <a:latin typeface="Courier" pitchFamily="2" charset="0"/>
              </a:rPr>
              <a:t>newDirectory</a:t>
            </a:r>
            <a:r>
              <a:rPr lang="en-US" dirty="0"/>
              <a:t>’</a:t>
            </a:r>
          </a:p>
          <a:p>
            <a:pPr marL="914400" lvl="2" indent="0">
              <a:buNone/>
            </a:pPr>
            <a:endParaRPr lang="en-US" dirty="0"/>
          </a:p>
          <a:p>
            <a:pPr lvl="1"/>
            <a:r>
              <a:rPr lang="en-US" dirty="0" err="1"/>
              <a:t>rmdir</a:t>
            </a:r>
            <a:r>
              <a:rPr lang="en-US" dirty="0"/>
              <a:t> – Remove Directory</a:t>
            </a:r>
          </a:p>
          <a:p>
            <a:pPr lvl="2"/>
            <a:r>
              <a:rPr lang="en-US" dirty="0"/>
              <a:t>Used to remove/delete a directory</a:t>
            </a:r>
          </a:p>
          <a:p>
            <a:pPr lvl="2"/>
            <a:r>
              <a:rPr lang="en-US" dirty="0"/>
              <a:t>The command is followed by the name of the directory you want to delete</a:t>
            </a:r>
          </a:p>
          <a:p>
            <a:pPr lvl="2"/>
            <a:r>
              <a:rPr lang="en-US" dirty="0"/>
              <a:t>Does not work when the directory contains files or other directories</a:t>
            </a:r>
          </a:p>
          <a:p>
            <a:pPr lvl="2"/>
            <a:r>
              <a:rPr lang="en-US" dirty="0"/>
              <a:t>Example: </a:t>
            </a:r>
            <a:r>
              <a:rPr lang="en-US" b="1" dirty="0">
                <a:latin typeface="Courier" pitchFamily="2" charset="0"/>
              </a:rPr>
              <a:t>‘&gt;</a:t>
            </a:r>
            <a:r>
              <a:rPr lang="en-US" b="1" dirty="0" err="1">
                <a:latin typeface="Courier" pitchFamily="2" charset="0"/>
              </a:rPr>
              <a:t>rmdir</a:t>
            </a:r>
            <a:r>
              <a:rPr lang="en-US" b="1" dirty="0">
                <a:latin typeface="Courier" pitchFamily="2" charset="0"/>
              </a:rPr>
              <a:t> </a:t>
            </a:r>
            <a:r>
              <a:rPr lang="en-US" b="1" dirty="0" err="1">
                <a:latin typeface="Courier" pitchFamily="2" charset="0"/>
              </a:rPr>
              <a:t>doNotWantDirectory</a:t>
            </a:r>
            <a:r>
              <a:rPr lang="en-US" dirty="0"/>
              <a:t>’</a:t>
            </a:r>
          </a:p>
          <a:p>
            <a:pPr lvl="2"/>
            <a:endParaRPr lang="en-US" dirty="0"/>
          </a:p>
        </p:txBody>
      </p:sp>
      <p:sp>
        <p:nvSpPr>
          <p:cNvPr id="4" name="Slide Number Placeholder 3"/>
          <p:cNvSpPr>
            <a:spLocks noGrp="1"/>
          </p:cNvSpPr>
          <p:nvPr>
            <p:ph type="sldNum" sz="quarter" idx="12"/>
          </p:nvPr>
        </p:nvSpPr>
        <p:spPr/>
        <p:txBody>
          <a:bodyPr/>
          <a:lstStyle/>
          <a:p>
            <a:fld id="{B61F21CD-6DF9-CC4F-ABAD-1935B492F02E}" type="slidenum">
              <a:rPr lang="en-US" smtClean="0"/>
              <a:t>5</a:t>
            </a:fld>
            <a:endParaRPr lang="en-US" dirty="0"/>
          </a:p>
        </p:txBody>
      </p:sp>
    </p:spTree>
    <p:extLst>
      <p:ext uri="{BB962C8B-B14F-4D97-AF65-F5344CB8AC3E}">
        <p14:creationId xmlns:p14="http://schemas.microsoft.com/office/powerpoint/2010/main" val="1178297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files</a:t>
            </a:r>
          </a:p>
        </p:txBody>
      </p:sp>
      <p:sp>
        <p:nvSpPr>
          <p:cNvPr id="3" name="Content Placeholder 2"/>
          <p:cNvSpPr>
            <a:spLocks noGrp="1"/>
          </p:cNvSpPr>
          <p:nvPr>
            <p:ph idx="1"/>
          </p:nvPr>
        </p:nvSpPr>
        <p:spPr/>
        <p:txBody>
          <a:bodyPr>
            <a:normAutofit fontScale="70000" lnSpcReduction="20000"/>
          </a:bodyPr>
          <a:lstStyle/>
          <a:p>
            <a:pPr lvl="1"/>
            <a:r>
              <a:rPr lang="en-US" dirty="0"/>
              <a:t>touch – to create a new blank file</a:t>
            </a:r>
          </a:p>
          <a:p>
            <a:pPr lvl="2"/>
            <a:r>
              <a:rPr lang="en-US" dirty="0"/>
              <a:t>The command is followed by a new blank 0file that you want to create</a:t>
            </a:r>
          </a:p>
          <a:p>
            <a:pPr lvl="2"/>
            <a:r>
              <a:rPr lang="en-US" dirty="0"/>
              <a:t>Example: </a:t>
            </a:r>
            <a:r>
              <a:rPr lang="en-US" b="1" dirty="0">
                <a:latin typeface="Courier" pitchFamily="2" charset="0"/>
              </a:rPr>
              <a:t>‘&gt;touch </a:t>
            </a:r>
            <a:r>
              <a:rPr lang="en-US" b="1" dirty="0" err="1">
                <a:latin typeface="Courier" pitchFamily="2" charset="0"/>
              </a:rPr>
              <a:t>newFile.txt</a:t>
            </a:r>
            <a:r>
              <a:rPr lang="en-US" dirty="0"/>
              <a:t>’</a:t>
            </a:r>
          </a:p>
          <a:p>
            <a:pPr marL="914400" lvl="2" indent="0">
              <a:buNone/>
            </a:pPr>
            <a:endParaRPr lang="en-US" dirty="0"/>
          </a:p>
          <a:p>
            <a:pPr lvl="1"/>
            <a:r>
              <a:rPr lang="en-US" dirty="0" err="1"/>
              <a:t>nano</a:t>
            </a:r>
            <a:r>
              <a:rPr lang="en-US" dirty="0"/>
              <a:t> – Editor for files</a:t>
            </a:r>
          </a:p>
          <a:p>
            <a:pPr lvl="2"/>
            <a:r>
              <a:rPr lang="en-US" dirty="0"/>
              <a:t>Used to edit any files or code</a:t>
            </a:r>
          </a:p>
          <a:p>
            <a:pPr lvl="2"/>
            <a:r>
              <a:rPr lang="en-US" dirty="0"/>
              <a:t>The command is followed by the name of the file you want to edit</a:t>
            </a:r>
          </a:p>
          <a:p>
            <a:pPr lvl="2"/>
            <a:r>
              <a:rPr lang="en-US" dirty="0"/>
              <a:t>Example: </a:t>
            </a:r>
            <a:r>
              <a:rPr lang="en-US" b="1" dirty="0">
                <a:latin typeface="Courier" pitchFamily="2" charset="0"/>
              </a:rPr>
              <a:t>‘&gt;</a:t>
            </a:r>
            <a:r>
              <a:rPr lang="en-US" b="1" dirty="0" err="1">
                <a:latin typeface="Courier" pitchFamily="2" charset="0"/>
              </a:rPr>
              <a:t>nano</a:t>
            </a:r>
            <a:r>
              <a:rPr lang="en-US" b="1" dirty="0">
                <a:latin typeface="Courier" pitchFamily="2" charset="0"/>
              </a:rPr>
              <a:t> </a:t>
            </a:r>
            <a:r>
              <a:rPr lang="en-US" b="1" dirty="0" err="1">
                <a:latin typeface="Courier" pitchFamily="2" charset="0"/>
              </a:rPr>
              <a:t>newFile.txt</a:t>
            </a:r>
            <a:r>
              <a:rPr lang="en-US" dirty="0"/>
              <a:t>’</a:t>
            </a:r>
          </a:p>
          <a:p>
            <a:pPr lvl="2"/>
            <a:r>
              <a:rPr lang="en-US" dirty="0"/>
              <a:t>To save: </a:t>
            </a:r>
            <a:r>
              <a:rPr lang="en-US" dirty="0">
                <a:latin typeface="Courier" pitchFamily="2" charset="0"/>
              </a:rPr>
              <a:t>control + O</a:t>
            </a:r>
          </a:p>
          <a:p>
            <a:pPr lvl="2"/>
            <a:r>
              <a:rPr lang="en-US" dirty="0"/>
              <a:t>To exit: </a:t>
            </a:r>
            <a:r>
              <a:rPr lang="en-US" dirty="0">
                <a:latin typeface="Courier" pitchFamily="2" charset="0"/>
              </a:rPr>
              <a:t>control + X</a:t>
            </a:r>
          </a:p>
          <a:p>
            <a:pPr marL="914400" lvl="2" indent="0">
              <a:buNone/>
            </a:pPr>
            <a:endParaRPr lang="en-US" dirty="0"/>
          </a:p>
          <a:p>
            <a:pPr lvl="1"/>
            <a:r>
              <a:rPr lang="en-US" dirty="0"/>
              <a:t>cat – To view files</a:t>
            </a:r>
          </a:p>
          <a:p>
            <a:pPr lvl="2"/>
            <a:r>
              <a:rPr lang="en-US" dirty="0"/>
              <a:t>Used to just view and not edit any file</a:t>
            </a:r>
          </a:p>
          <a:p>
            <a:pPr lvl="2"/>
            <a:r>
              <a:rPr lang="en-US" dirty="0"/>
              <a:t>The command is followed by the name of the file that you want to view</a:t>
            </a:r>
          </a:p>
          <a:p>
            <a:pPr lvl="2"/>
            <a:r>
              <a:rPr lang="en-US" dirty="0"/>
              <a:t>Example: </a:t>
            </a:r>
            <a:r>
              <a:rPr lang="en-US" b="1" dirty="0">
                <a:latin typeface="Courier" pitchFamily="2" charset="0"/>
              </a:rPr>
              <a:t>‘&gt;cat </a:t>
            </a:r>
            <a:r>
              <a:rPr lang="en-US" b="1" dirty="0" err="1">
                <a:latin typeface="Courier" pitchFamily="2" charset="0"/>
              </a:rPr>
              <a:t>newFile.txt</a:t>
            </a:r>
            <a:r>
              <a:rPr lang="en-US" dirty="0"/>
              <a:t>’</a:t>
            </a:r>
          </a:p>
        </p:txBody>
      </p:sp>
      <p:sp>
        <p:nvSpPr>
          <p:cNvPr id="4" name="Slide Number Placeholder 3"/>
          <p:cNvSpPr>
            <a:spLocks noGrp="1"/>
          </p:cNvSpPr>
          <p:nvPr>
            <p:ph type="sldNum" sz="quarter" idx="12"/>
          </p:nvPr>
        </p:nvSpPr>
        <p:spPr/>
        <p:txBody>
          <a:bodyPr/>
          <a:lstStyle/>
          <a:p>
            <a:fld id="{B61F21CD-6DF9-CC4F-ABAD-1935B492F02E}" type="slidenum">
              <a:rPr lang="en-US" smtClean="0"/>
              <a:t>6</a:t>
            </a:fld>
            <a:endParaRPr lang="en-US" dirty="0"/>
          </a:p>
        </p:txBody>
      </p:sp>
    </p:spTree>
    <p:extLst>
      <p:ext uri="{BB962C8B-B14F-4D97-AF65-F5344CB8AC3E}">
        <p14:creationId xmlns:p14="http://schemas.microsoft.com/office/powerpoint/2010/main" val="506198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files</a:t>
            </a:r>
          </a:p>
        </p:txBody>
      </p:sp>
      <p:sp>
        <p:nvSpPr>
          <p:cNvPr id="3" name="Content Placeholder 2"/>
          <p:cNvSpPr>
            <a:spLocks noGrp="1"/>
          </p:cNvSpPr>
          <p:nvPr>
            <p:ph idx="1"/>
          </p:nvPr>
        </p:nvSpPr>
        <p:spPr/>
        <p:txBody>
          <a:bodyPr>
            <a:normAutofit fontScale="62500" lnSpcReduction="20000"/>
          </a:bodyPr>
          <a:lstStyle/>
          <a:p>
            <a:pPr lvl="1"/>
            <a:r>
              <a:rPr lang="en-US" dirty="0"/>
              <a:t>cp – Copy files or directories</a:t>
            </a:r>
          </a:p>
          <a:p>
            <a:pPr lvl="2"/>
            <a:r>
              <a:rPr lang="en-US" dirty="0"/>
              <a:t>Used to copy/duplicate files or folder from source to destination</a:t>
            </a:r>
          </a:p>
          <a:p>
            <a:pPr lvl="2"/>
            <a:r>
              <a:rPr lang="en-US" dirty="0"/>
              <a:t>To copy folders and everything inside, use option ‘-R’</a:t>
            </a:r>
          </a:p>
          <a:p>
            <a:pPr lvl="2"/>
            <a:r>
              <a:rPr lang="en-US" dirty="0"/>
              <a:t>Example: </a:t>
            </a:r>
            <a:r>
              <a:rPr lang="en-US" b="1" dirty="0">
                <a:latin typeface="Courier" pitchFamily="2" charset="0"/>
              </a:rPr>
              <a:t>‘&gt;cp </a:t>
            </a:r>
            <a:r>
              <a:rPr lang="en-US" b="1" dirty="0" err="1">
                <a:latin typeface="Courier" pitchFamily="2" charset="0"/>
              </a:rPr>
              <a:t>sourceFile.txt</a:t>
            </a:r>
            <a:r>
              <a:rPr lang="en-US" b="1" dirty="0">
                <a:latin typeface="Courier" pitchFamily="2" charset="0"/>
              </a:rPr>
              <a:t> </a:t>
            </a:r>
            <a:r>
              <a:rPr lang="en-US" b="1" dirty="0" err="1">
                <a:latin typeface="Courier" pitchFamily="2" charset="0"/>
              </a:rPr>
              <a:t>destinationFolder</a:t>
            </a:r>
            <a:r>
              <a:rPr lang="en-US" b="1" dirty="0">
                <a:latin typeface="Courier" pitchFamily="2" charset="0"/>
              </a:rPr>
              <a:t>/</a:t>
            </a:r>
            <a:r>
              <a:rPr lang="en-US" dirty="0"/>
              <a:t>’</a:t>
            </a:r>
          </a:p>
          <a:p>
            <a:pPr marL="914400" lvl="2" indent="0">
              <a:buNone/>
            </a:pPr>
            <a:endParaRPr lang="en-US" dirty="0"/>
          </a:p>
          <a:p>
            <a:pPr lvl="1"/>
            <a:r>
              <a:rPr lang="en-US" dirty="0"/>
              <a:t>mv – Move files or directories</a:t>
            </a:r>
          </a:p>
          <a:p>
            <a:pPr lvl="2"/>
            <a:r>
              <a:rPr lang="en-US" dirty="0"/>
              <a:t>Used to move(or rename) a file or a directory from source to destination</a:t>
            </a:r>
          </a:p>
          <a:p>
            <a:pPr lvl="2"/>
            <a:r>
              <a:rPr lang="en-US" dirty="0"/>
              <a:t>To move folders and everything inside, use option ‘-R’</a:t>
            </a:r>
          </a:p>
          <a:p>
            <a:pPr lvl="2"/>
            <a:r>
              <a:rPr lang="en-US" dirty="0"/>
              <a:t>Example: ‘</a:t>
            </a:r>
            <a:r>
              <a:rPr lang="en-US" b="1" dirty="0">
                <a:latin typeface="Courier" pitchFamily="2" charset="0"/>
              </a:rPr>
              <a:t>&gt;mv </a:t>
            </a:r>
            <a:r>
              <a:rPr lang="en-US" b="1" dirty="0" err="1">
                <a:latin typeface="Courier" pitchFamily="2" charset="0"/>
              </a:rPr>
              <a:t>sourceFile.txt</a:t>
            </a:r>
            <a:r>
              <a:rPr lang="en-US" b="1" dirty="0">
                <a:latin typeface="Courier" pitchFamily="2" charset="0"/>
              </a:rPr>
              <a:t> </a:t>
            </a:r>
            <a:r>
              <a:rPr lang="en-US" b="1" dirty="0" err="1">
                <a:latin typeface="Courier" pitchFamily="2" charset="0"/>
              </a:rPr>
              <a:t>destinationFolder</a:t>
            </a:r>
            <a:r>
              <a:rPr lang="en-US" b="1" dirty="0">
                <a:latin typeface="Courier" pitchFamily="2" charset="0"/>
              </a:rPr>
              <a:t>/</a:t>
            </a:r>
            <a:r>
              <a:rPr lang="en-US" b="1" dirty="0" err="1">
                <a:latin typeface="Courier" pitchFamily="2" charset="0"/>
              </a:rPr>
              <a:t>destinationFile.txt</a:t>
            </a:r>
            <a:r>
              <a:rPr lang="en-US" dirty="0"/>
              <a:t>’</a:t>
            </a:r>
          </a:p>
          <a:p>
            <a:pPr marL="914400" lvl="2" indent="0">
              <a:buNone/>
            </a:pPr>
            <a:endParaRPr lang="en-US" dirty="0"/>
          </a:p>
          <a:p>
            <a:pPr lvl="1"/>
            <a:r>
              <a:rPr lang="en-US" dirty="0"/>
              <a:t>rm – Remove a file or a directory</a:t>
            </a:r>
          </a:p>
          <a:p>
            <a:pPr lvl="2"/>
            <a:r>
              <a:rPr lang="en-US" dirty="0"/>
              <a:t>Used to remove/delete a file or a directory</a:t>
            </a:r>
          </a:p>
          <a:p>
            <a:pPr lvl="2"/>
            <a:r>
              <a:rPr lang="en-US" dirty="0"/>
              <a:t>The command is followed by the file or the directory you want to delete</a:t>
            </a:r>
          </a:p>
          <a:p>
            <a:pPr lvl="2"/>
            <a:r>
              <a:rPr lang="en-US" dirty="0"/>
              <a:t>To delete a folder and everything inside it, use option ‘-rf’</a:t>
            </a:r>
          </a:p>
          <a:p>
            <a:pPr lvl="2"/>
            <a:r>
              <a:rPr lang="en-US" dirty="0"/>
              <a:t>Example: ‘</a:t>
            </a:r>
            <a:r>
              <a:rPr lang="en-US" b="1" dirty="0">
                <a:latin typeface="Courier" pitchFamily="2" charset="0"/>
              </a:rPr>
              <a:t>&gt;rm </a:t>
            </a:r>
            <a:r>
              <a:rPr lang="en-US" b="1" dirty="0" err="1">
                <a:latin typeface="Courier" pitchFamily="2" charset="0"/>
              </a:rPr>
              <a:t>destinationFile.txt</a:t>
            </a:r>
            <a:r>
              <a:rPr lang="en-US" b="1" dirty="0">
                <a:latin typeface="Courier" pitchFamily="2" charset="0"/>
              </a:rPr>
              <a:t>’</a:t>
            </a:r>
            <a:endParaRPr lang="en-US" dirty="0"/>
          </a:p>
        </p:txBody>
      </p:sp>
      <p:sp>
        <p:nvSpPr>
          <p:cNvPr id="4" name="Slide Number Placeholder 3"/>
          <p:cNvSpPr>
            <a:spLocks noGrp="1"/>
          </p:cNvSpPr>
          <p:nvPr>
            <p:ph type="sldNum" sz="quarter" idx="12"/>
          </p:nvPr>
        </p:nvSpPr>
        <p:spPr/>
        <p:txBody>
          <a:bodyPr/>
          <a:lstStyle/>
          <a:p>
            <a:fld id="{B61F21CD-6DF9-CC4F-ABAD-1935B492F02E}" type="slidenum">
              <a:rPr lang="en-US" smtClean="0"/>
              <a:t>7</a:t>
            </a:fld>
            <a:endParaRPr lang="en-US" dirty="0"/>
          </a:p>
        </p:txBody>
      </p:sp>
    </p:spTree>
    <p:extLst>
      <p:ext uri="{BB962C8B-B14F-4D97-AF65-F5344CB8AC3E}">
        <p14:creationId xmlns:p14="http://schemas.microsoft.com/office/powerpoint/2010/main" val="2603514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Github</a:t>
            </a:r>
            <a:r>
              <a:rPr lang="en-US" dirty="0"/>
              <a:t> setup and integration</a:t>
            </a:r>
          </a:p>
        </p:txBody>
      </p:sp>
      <p:sp>
        <p:nvSpPr>
          <p:cNvPr id="3" name="Content Placeholder 2"/>
          <p:cNvSpPr>
            <a:spLocks noGrp="1"/>
          </p:cNvSpPr>
          <p:nvPr>
            <p:ph idx="1"/>
          </p:nvPr>
        </p:nvSpPr>
        <p:spPr>
          <a:xfrm>
            <a:off x="457200" y="1828800"/>
            <a:ext cx="8229600" cy="4297363"/>
          </a:xfrm>
        </p:spPr>
        <p:txBody>
          <a:bodyPr>
            <a:normAutofit fontScale="92500" lnSpcReduction="20000"/>
          </a:bodyPr>
          <a:lstStyle/>
          <a:p>
            <a:pPr lvl="1"/>
            <a:r>
              <a:rPr lang="en-US" dirty="0"/>
              <a:t>Visit </a:t>
            </a:r>
            <a:r>
              <a:rPr lang="en-US" dirty="0" err="1"/>
              <a:t>github.com</a:t>
            </a:r>
            <a:r>
              <a:rPr lang="en-US" dirty="0"/>
              <a:t> to create an account</a:t>
            </a:r>
          </a:p>
          <a:p>
            <a:pPr lvl="1"/>
            <a:r>
              <a:rPr lang="en-US" dirty="0"/>
              <a:t>To create a new repository, click new ‘New’ </a:t>
            </a:r>
          </a:p>
          <a:p>
            <a:pPr lvl="1"/>
            <a:r>
              <a:rPr lang="en-US" dirty="0"/>
              <a:t>Copy and paste the commands for integrating the repository and your terminal</a:t>
            </a:r>
          </a:p>
          <a:p>
            <a:pPr marL="457200" lvl="1" indent="0">
              <a:buNone/>
            </a:pPr>
            <a:endParaRPr lang="en-US" dirty="0"/>
          </a:p>
          <a:p>
            <a:pPr lvl="1"/>
            <a:r>
              <a:rPr lang="en-US" dirty="0"/>
              <a:t>Make changes to your code/file using </a:t>
            </a:r>
            <a:r>
              <a:rPr lang="en-US" b="1" dirty="0" err="1">
                <a:latin typeface="Courier" pitchFamily="2" charset="0"/>
              </a:rPr>
              <a:t>nano</a:t>
            </a:r>
            <a:r>
              <a:rPr lang="en-US" b="1" dirty="0">
                <a:latin typeface="Courier" pitchFamily="2" charset="0"/>
              </a:rPr>
              <a:t> </a:t>
            </a:r>
            <a:r>
              <a:rPr lang="en-US" b="1" dirty="0" err="1">
                <a:latin typeface="Courier" pitchFamily="2" charset="0"/>
              </a:rPr>
              <a:t>README.md</a:t>
            </a:r>
            <a:endParaRPr lang="en-US" b="1" dirty="0">
              <a:latin typeface="Courier" pitchFamily="2" charset="0"/>
            </a:endParaRPr>
          </a:p>
          <a:p>
            <a:pPr lvl="1"/>
            <a:r>
              <a:rPr lang="en-US" b="1" dirty="0">
                <a:latin typeface="Courier" pitchFamily="2" charset="0"/>
              </a:rPr>
              <a:t>git add </a:t>
            </a:r>
            <a:r>
              <a:rPr lang="en-US" b="1" dirty="0" err="1">
                <a:latin typeface="Courier" pitchFamily="2" charset="0"/>
              </a:rPr>
              <a:t>README.md</a:t>
            </a:r>
            <a:endParaRPr lang="en-US" b="1" dirty="0">
              <a:latin typeface="Courier" pitchFamily="2" charset="0"/>
            </a:endParaRPr>
          </a:p>
          <a:p>
            <a:pPr lvl="1"/>
            <a:r>
              <a:rPr lang="en-US" b="1" dirty="0">
                <a:latin typeface="Courier" pitchFamily="2" charset="0"/>
              </a:rPr>
              <a:t>git commit –m “Adding first sentence”</a:t>
            </a:r>
          </a:p>
          <a:p>
            <a:pPr lvl="1"/>
            <a:r>
              <a:rPr lang="en-US" b="1" dirty="0">
                <a:latin typeface="Courier" pitchFamily="2" charset="0"/>
              </a:rPr>
              <a:t>git push</a:t>
            </a:r>
          </a:p>
        </p:txBody>
      </p:sp>
      <p:sp>
        <p:nvSpPr>
          <p:cNvPr id="4" name="Slide Number Placeholder 3"/>
          <p:cNvSpPr>
            <a:spLocks noGrp="1"/>
          </p:cNvSpPr>
          <p:nvPr>
            <p:ph type="sldNum" sz="quarter" idx="12"/>
          </p:nvPr>
        </p:nvSpPr>
        <p:spPr/>
        <p:txBody>
          <a:bodyPr/>
          <a:lstStyle/>
          <a:p>
            <a:fld id="{B61F21CD-6DF9-CC4F-ABAD-1935B492F02E}" type="slidenum">
              <a:rPr lang="en-US" smtClean="0"/>
              <a:t>8</a:t>
            </a:fld>
            <a:endParaRPr lang="en-US" dirty="0"/>
          </a:p>
        </p:txBody>
      </p:sp>
    </p:spTree>
    <p:extLst>
      <p:ext uri="{BB962C8B-B14F-4D97-AF65-F5344CB8AC3E}">
        <p14:creationId xmlns:p14="http://schemas.microsoft.com/office/powerpoint/2010/main" val="998576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Intorduction</a:t>
            </a:r>
            <a:r>
              <a:rPr lang="en-US" dirty="0"/>
              <a:t> to Python</a:t>
            </a:r>
          </a:p>
        </p:txBody>
      </p:sp>
      <p:sp>
        <p:nvSpPr>
          <p:cNvPr id="3" name="Content Placeholder 2"/>
          <p:cNvSpPr>
            <a:spLocks noGrp="1"/>
          </p:cNvSpPr>
          <p:nvPr>
            <p:ph idx="1"/>
          </p:nvPr>
        </p:nvSpPr>
        <p:spPr>
          <a:xfrm>
            <a:off x="457200" y="1828800"/>
            <a:ext cx="8229600" cy="4297363"/>
          </a:xfrm>
        </p:spPr>
        <p:txBody>
          <a:bodyPr>
            <a:normAutofit/>
          </a:bodyPr>
          <a:lstStyle/>
          <a:p>
            <a:pPr lvl="1"/>
            <a:endParaRPr lang="en-US" b="1" dirty="0">
              <a:latin typeface="Courier" pitchFamily="2" charset="0"/>
            </a:endParaRPr>
          </a:p>
        </p:txBody>
      </p:sp>
      <p:sp>
        <p:nvSpPr>
          <p:cNvPr id="4" name="Slide Number Placeholder 3"/>
          <p:cNvSpPr>
            <a:spLocks noGrp="1"/>
          </p:cNvSpPr>
          <p:nvPr>
            <p:ph type="sldNum" sz="quarter" idx="12"/>
          </p:nvPr>
        </p:nvSpPr>
        <p:spPr/>
        <p:txBody>
          <a:bodyPr/>
          <a:lstStyle/>
          <a:p>
            <a:fld id="{B61F21CD-6DF9-CC4F-ABAD-1935B492F02E}" type="slidenum">
              <a:rPr lang="en-US" smtClean="0"/>
              <a:t>9</a:t>
            </a:fld>
            <a:endParaRPr lang="en-US" dirty="0"/>
          </a:p>
        </p:txBody>
      </p:sp>
    </p:spTree>
    <p:extLst>
      <p:ext uri="{BB962C8B-B14F-4D97-AF65-F5344CB8AC3E}">
        <p14:creationId xmlns:p14="http://schemas.microsoft.com/office/powerpoint/2010/main" val="3436183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1705</TotalTime>
  <Words>740</Words>
  <Application>Microsoft Macintosh PowerPoint</Application>
  <PresentationFormat>On-screen Show (4:3)</PresentationFormat>
  <Paragraphs>116</Paragraphs>
  <Slides>12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Courier</vt:lpstr>
      <vt:lpstr>Garamond</vt:lpstr>
      <vt:lpstr>Trebuchet MS</vt:lpstr>
      <vt:lpstr>Office Theme</vt:lpstr>
      <vt:lpstr>Introduction to Python and the Unix Shell</vt:lpstr>
      <vt:lpstr>Outline</vt:lpstr>
      <vt:lpstr>What is the Unix Shell?</vt:lpstr>
      <vt:lpstr>Directors and Navigating</vt:lpstr>
      <vt:lpstr>Directors and Navigating</vt:lpstr>
      <vt:lpstr>Working with files</vt:lpstr>
      <vt:lpstr>Working with files</vt:lpstr>
      <vt:lpstr>Github setup and integration</vt:lpstr>
      <vt:lpstr>Intorduction to Python</vt:lpstr>
      <vt:lpstr>Questions?</vt:lpstr>
      <vt:lpstr>Follow us on Facebook: </vt:lpstr>
      <vt:lpstr>Would you like to be involved in research at the University of Oklahoma?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VIPER</dc:title>
  <dc:creator>Jasmine DeHart</dc:creator>
  <cp:lastModifiedBy>Narasimhan, Aditya</cp:lastModifiedBy>
  <cp:revision>68</cp:revision>
  <dcterms:created xsi:type="dcterms:W3CDTF">2018-10-04T00:35:02Z</dcterms:created>
  <dcterms:modified xsi:type="dcterms:W3CDTF">2020-02-14T18:31:50Z</dcterms:modified>
</cp:coreProperties>
</file>