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70" r:id="rId11"/>
    <p:sldId id="272" r:id="rId12"/>
    <p:sldId id="282" r:id="rId13"/>
    <p:sldId id="281" r:id="rId14"/>
    <p:sldId id="283" r:id="rId15"/>
    <p:sldId id="278" r:id="rId16"/>
    <p:sldId id="279" r:id="rId17"/>
    <p:sldId id="280" r:id="rId18"/>
  </p:sldIdLst>
  <p:sldSz cx="18288000" cy="10287000"/>
  <p:notesSz cx="6858000" cy="9144000"/>
  <p:embeddedFontLst>
    <p:embeddedFont>
      <p:font typeface="Oswald" panose="020B0604020202020204" charset="0"/>
      <p:regular r:id="rId19"/>
      <p:bold r:id="rId20"/>
    </p:embeddedFont>
    <p:embeddedFont>
      <p:font typeface="Mongolian Baiti" panose="03000500000000000000" pitchFamily="66" charset="0"/>
      <p:regular r:id="rId21"/>
    </p:embeddedFont>
    <p:embeddedFont>
      <p:font typeface="Wingdings 3" panose="05040102010807070707" pitchFamily="18" charset="2"/>
      <p:regular r:id="rId22"/>
    </p:embeddedFont>
    <p:embeddedFont>
      <p:font typeface="Montserrat Classic Bold" panose="020B0604020202020204" charset="0"/>
      <p:regular r:id="rId23"/>
    </p:embeddedFont>
    <p:embeddedFont>
      <p:font typeface="DM Sans" panose="020B0604020202020204" charset="0"/>
      <p:regular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Oswald Bold" panose="020B060402020202020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3820" y="3771901"/>
            <a:ext cx="13373099" cy="3394172"/>
          </a:xfrm>
        </p:spPr>
        <p:txBody>
          <a:bodyPr anchor="b">
            <a:normAutofit/>
          </a:bodyPr>
          <a:lstStyle>
            <a:lvl1pPr>
              <a:defRPr sz="8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3820" y="7166069"/>
            <a:ext cx="13373099" cy="1689425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6485716"/>
            <a:ext cx="2616978" cy="1167884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679431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65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914400"/>
            <a:ext cx="13373099" cy="4675560"/>
          </a:xfrm>
        </p:spPr>
        <p:txBody>
          <a:bodyPr anchor="ctr">
            <a:normAutofit/>
          </a:bodyPr>
          <a:lstStyle>
            <a:lvl1pPr algn="l">
              <a:defRPr sz="7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9" y="6531069"/>
            <a:ext cx="13373099" cy="2333796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47672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4866209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0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4924" y="914400"/>
            <a:ext cx="12590889" cy="4343400"/>
          </a:xfrm>
        </p:spPr>
        <p:txBody>
          <a:bodyPr anchor="ctr">
            <a:normAutofit/>
          </a:bodyPr>
          <a:lstStyle>
            <a:lvl1pPr algn="l">
              <a:defRPr sz="7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12518" y="5257800"/>
            <a:ext cx="11304831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9" y="6531069"/>
            <a:ext cx="13373099" cy="2333796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283" y="47672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4866209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01478" y="97200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672278" y="435795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0983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20" y="3657601"/>
            <a:ext cx="13373100" cy="4087268"/>
          </a:xfrm>
        </p:spPr>
        <p:txBody>
          <a:bodyPr anchor="b">
            <a:normAutofit/>
          </a:bodyPr>
          <a:lstStyle>
            <a:lvl1pPr algn="l"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7772400"/>
            <a:ext cx="13373100" cy="109443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47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274924" y="914400"/>
            <a:ext cx="12590889" cy="4343400"/>
          </a:xfrm>
        </p:spPr>
        <p:txBody>
          <a:bodyPr anchor="ctr">
            <a:normAutofit/>
          </a:bodyPr>
          <a:lstStyle>
            <a:lvl1pPr algn="l">
              <a:defRPr sz="7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83818" y="6515100"/>
            <a:ext cx="13373100" cy="12573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7772400"/>
            <a:ext cx="13373100" cy="109443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01478" y="97200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672278" y="435795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705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941111"/>
            <a:ext cx="13373099" cy="4320030"/>
          </a:xfrm>
        </p:spPr>
        <p:txBody>
          <a:bodyPr anchor="ctr">
            <a:normAutofit/>
          </a:bodyPr>
          <a:lstStyle>
            <a:lvl1pPr algn="l"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83818" y="6515100"/>
            <a:ext cx="13373100" cy="12573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7772400"/>
            <a:ext cx="13373100" cy="109443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88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67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42219" y="941108"/>
            <a:ext cx="3311402" cy="7925726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3818" y="941108"/>
            <a:ext cx="9715500" cy="79257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9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8" y="936165"/>
            <a:ext cx="13367531" cy="19213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818" y="3200400"/>
            <a:ext cx="13373100" cy="56664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8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3088125"/>
            <a:ext cx="13373099" cy="220320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9" y="5295194"/>
            <a:ext cx="13373099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47672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4866209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5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3818" y="3200400"/>
            <a:ext cx="6470796" cy="56664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86121" y="3189333"/>
            <a:ext cx="6470796" cy="56664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1181674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3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9060" y="2959055"/>
            <a:ext cx="598909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3819" y="3823449"/>
            <a:ext cx="6514340" cy="503109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59944" y="2954213"/>
            <a:ext cx="599850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0436" y="3818607"/>
            <a:ext cx="6508011" cy="503109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7719" y="1181674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3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7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722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19" y="669132"/>
            <a:ext cx="5257799" cy="1464468"/>
          </a:xfrm>
        </p:spPr>
        <p:txBody>
          <a:bodyPr anchor="b"/>
          <a:lstStyle>
            <a:lvl1pPr algn="l"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4518" y="669133"/>
            <a:ext cx="7772400" cy="812244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19" y="2397920"/>
            <a:ext cx="5257799" cy="6393654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1071563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03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820" y="7200900"/>
            <a:ext cx="13373100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3818" y="952448"/>
            <a:ext cx="13373100" cy="578245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3820" y="8051007"/>
            <a:ext cx="13373100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6283" y="7367588"/>
            <a:ext cx="2382791" cy="76094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719" y="7474631"/>
            <a:ext cx="11696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4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" y="342900"/>
            <a:ext cx="4277274" cy="9957942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40832" y="-1179"/>
            <a:ext cx="3535011" cy="1028105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74320" cy="10287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9387" y="936165"/>
            <a:ext cx="13367531" cy="19213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3818" y="3200400"/>
            <a:ext cx="13373100" cy="582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2419" y="9195656"/>
            <a:ext cx="1719425" cy="5555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83819" y="9203713"/>
            <a:ext cx="1142999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719" y="1181674"/>
            <a:ext cx="11696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4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4236347" y="329656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/>
              </a:solidFill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36348" y="4625010"/>
            <a:ext cx="9815306" cy="2911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3000" spc="1610" dirty="0" smtClean="0">
                <a:solidFill>
                  <a:srgbClr val="231F20"/>
                </a:solidFill>
                <a:latin typeface="Oswald Bold"/>
              </a:rPr>
              <a:t>Using</a:t>
            </a:r>
            <a:r>
              <a:rPr lang="en-US" sz="13000" spc="1610" dirty="0" smtClean="0">
                <a:solidFill>
                  <a:srgbClr val="231F20"/>
                </a:solidFill>
                <a:latin typeface="Oswald Bold"/>
              </a:rPr>
              <a:t> </a:t>
            </a:r>
            <a:r>
              <a:rPr lang="en-US" sz="13000" spc="1610" dirty="0">
                <a:solidFill>
                  <a:srgbClr val="231F20"/>
                </a:solidFill>
                <a:latin typeface="Oswald Bold"/>
              </a:rPr>
              <a:t>JDBC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239344" y="3429642"/>
            <a:ext cx="11308453" cy="11448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Banking APP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604759" y="1143539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Oswald Bold"/>
              </a:rPr>
              <a:t>Method CHAINING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43142" y="3428988"/>
            <a:ext cx="1337417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DM Sans" charset="0"/>
              </a:rPr>
              <a:t> Programming technique known as "method chaining" entails invoking </a:t>
            </a:r>
          </a:p>
          <a:p>
            <a:r>
              <a:rPr lang="en-US" sz="2800" dirty="0" smtClean="0">
                <a:latin typeface="DM Sans" charset="0"/>
              </a:rPr>
              <a:t>several methods on an object within a single, continuous line of code. </a:t>
            </a:r>
          </a:p>
          <a:p>
            <a:endParaRPr lang="en-US" sz="2800" dirty="0" smtClean="0">
              <a:latin typeface="DM Sans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DM Sans" charset="0"/>
              </a:rPr>
              <a:t> Every method in a method chain is called based on the outcome of the </a:t>
            </a:r>
          </a:p>
          <a:p>
            <a:r>
              <a:rPr lang="en-US" sz="2800" dirty="0" smtClean="0">
                <a:latin typeface="DM Sans" charset="0"/>
              </a:rPr>
              <a:t>one before it, and the process keeps going until the intended tasks are finished.</a:t>
            </a:r>
          </a:p>
          <a:p>
            <a:endParaRPr lang="en-US" sz="2800" dirty="0" smtClean="0">
              <a:latin typeface="DM Sans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DM Sans" charset="0"/>
              </a:rPr>
              <a:t> It enhances code readability and conciseness, making complex operations </a:t>
            </a:r>
          </a:p>
          <a:p>
            <a:r>
              <a:rPr lang="en-US" sz="2800" dirty="0" smtClean="0">
                <a:latin typeface="DM Sans" charset="0"/>
              </a:rPr>
              <a:t>more straightforward.</a:t>
            </a:r>
          </a:p>
          <a:p>
            <a:r>
              <a:rPr lang="en-US" sz="2800" dirty="0" smtClean="0">
                <a:latin typeface="DM Sans" charset="0"/>
              </a:rPr>
              <a:t/>
            </a:r>
            <a:br>
              <a:rPr lang="en-US" sz="2800" dirty="0" smtClean="0">
                <a:latin typeface="DM Sans" charset="0"/>
              </a:rPr>
            </a:br>
            <a:endParaRPr lang="en-US" sz="2800" dirty="0">
              <a:latin typeface="DM Sans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1496"/>
              </p:ext>
            </p:extLst>
          </p:nvPr>
        </p:nvGraphicFramePr>
        <p:xfrm>
          <a:off x="1028700" y="615842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R001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49316"/>
              </p:ext>
            </p:extLst>
          </p:nvPr>
        </p:nvGraphicFramePr>
        <p:xfrm>
          <a:off x="1028700" y="2917138"/>
          <a:ext cx="16013159" cy="7180433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37891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REQUIREMENT 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ESTABLISHING DATABASE CONNECTION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3855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This functionality involves establishing a connection to the MySQL database to facilitate interactions with transaction records.</a:t>
                      </a:r>
                      <a:endParaRPr lang="en-US" sz="2600" dirty="0">
                        <a:latin typeface="Mongolian Baiti" pitchFamily="66" charset="0"/>
                        <a:cs typeface="Mongolian Baiti" pitchFamily="66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96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REQUIREMENT METHODOLOGICAL DETAILS</a:t>
                      </a:r>
                      <a:endParaRPr lang="en-US" sz="11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0671" lvl="1" indent="0" algn="l">
                        <a:lnSpc>
                          <a:spcPts val="3640"/>
                        </a:lnSpc>
                        <a:buFont typeface="Wingdings" pitchFamily="2" charset="2"/>
                        <a:buChar char="Ø"/>
                        <a:defRPr/>
                      </a:pPr>
                      <a:r>
                        <a:rPr lang="en-US" sz="2600" b="1" i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600" b="1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Implementation Details:</a:t>
                      </a:r>
                    </a:p>
                    <a:p>
                      <a:pPr marL="280671" marR="0" lvl="1" indent="0" algn="l" defTabSz="914400" rtl="0" eaLnBrk="1" fontAlgn="auto" latinLnBrk="0" hangingPunct="1">
                        <a:lnSpc>
                          <a:spcPts val="36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Uses JDBC to load the MySQL driver and establish a connection.</a:t>
                      </a:r>
                      <a:r>
                        <a:rPr lang="en-US" sz="2600" b="0" i="0" kern="1200" baseline="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Ensures the connection is created only if it does not already exist.</a:t>
                      </a:r>
                    </a:p>
                    <a:p>
                      <a:pPr marL="280671" lvl="1" indent="0" algn="l">
                        <a:lnSpc>
                          <a:spcPts val="3640"/>
                        </a:lnSpc>
                        <a:buFont typeface="Wingdings" pitchFamily="2" charset="2"/>
                        <a:buChar char="Ø"/>
                        <a:defRPr/>
                      </a:pPr>
                      <a:r>
                        <a:rPr lang="en-US" sz="2600" b="1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  Considerations:</a:t>
                      </a:r>
                      <a:endParaRPr lang="en-US" sz="2600" b="0" i="0" kern="1200" dirty="0" smtClean="0">
                        <a:solidFill>
                          <a:schemeClr val="tx1"/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  <a:p>
                      <a:pPr lvl="1"/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Handles exceptions related to database connection, printing stack traces if necessary.</a:t>
                      </a:r>
                    </a:p>
                    <a:p>
                      <a:pPr marL="280671" lvl="1" indent="0" algn="l">
                        <a:lnSpc>
                          <a:spcPts val="3640"/>
                        </a:lnSpc>
                        <a:buFont typeface="Arial"/>
                        <a:buNone/>
                        <a:defRPr/>
                      </a:pPr>
                      <a:endParaRPr lang="en-US" sz="2600" dirty="0">
                        <a:solidFill>
                          <a:srgbClr val="000000"/>
                        </a:solidFill>
                        <a:latin typeface="Montserrat Classic Bold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1496"/>
              </p:ext>
            </p:extLst>
          </p:nvPr>
        </p:nvGraphicFramePr>
        <p:xfrm>
          <a:off x="1028700" y="615842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R001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49316"/>
              </p:ext>
            </p:extLst>
          </p:nvPr>
        </p:nvGraphicFramePr>
        <p:xfrm>
          <a:off x="1028700" y="2917138"/>
          <a:ext cx="16013159" cy="7225593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37891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REQUIREMENT 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Montserrat Classic Bold"/>
                        </a:rPr>
                        <a:t>UPDATING </a:t>
                      </a:r>
                      <a:r>
                        <a:rPr lang="en-US" sz="2600" baseline="0" dirty="0" smtClean="0">
                          <a:solidFill>
                            <a:srgbClr val="000000"/>
                          </a:solidFill>
                          <a:latin typeface="Montserrat Classic Bold"/>
                        </a:rPr>
                        <a:t>TRANSACTION RECORDS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3855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This functionality involves updating transaction details, such as new balance and transaction status, in the database.</a:t>
                      </a:r>
                      <a:endParaRPr lang="en-US" sz="2600" dirty="0">
                        <a:latin typeface="Mongolian Baiti" pitchFamily="66" charset="0"/>
                        <a:cs typeface="Mongolian Baiti" pitchFamily="66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96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REQUIREMENT METHODOLOGICAL DETAILS</a:t>
                      </a:r>
                      <a:endParaRPr lang="en-US" sz="11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2600" b="1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 Parameters:</a:t>
                      </a:r>
                      <a:endParaRPr lang="en-US" sz="2600" b="0" i="0" kern="1200" dirty="0" smtClean="0">
                        <a:solidFill>
                          <a:schemeClr val="tx1"/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</a:t>
                      </a:r>
                      <a:r>
                        <a:rPr lang="en-US" sz="2600" b="0" i="0" kern="1200" dirty="0" err="1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newBal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: New balance after the transaction.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validity: Transaction validity status (Valid/Invalid).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</a:t>
                      </a:r>
                      <a:r>
                        <a:rPr lang="en-US" sz="2600" b="0" i="0" kern="1200" dirty="0" err="1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transID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: Unique identifier for the transaction.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endParaRPr lang="en-US" sz="2600" b="0" i="0" kern="1200" dirty="0" smtClean="0">
                        <a:solidFill>
                          <a:schemeClr val="tx1"/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2600" b="1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 Implementation Details:</a:t>
                      </a:r>
                      <a:endParaRPr lang="en-US" sz="2600" b="0" i="0" kern="1200" dirty="0" smtClean="0">
                        <a:solidFill>
                          <a:schemeClr val="tx1"/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Prepares and executes an SQL update statement using JDBC.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Updates the </a:t>
                      </a:r>
                      <a:r>
                        <a:rPr lang="en-US" sz="2600" b="0" i="0" kern="1200" dirty="0" err="1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NewBal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and </a:t>
                      </a:r>
                      <a:r>
                        <a:rPr lang="en-US" sz="2600" b="0" i="0" kern="1200" dirty="0" err="1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TransStat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columns in the transactions table.</a:t>
                      </a:r>
                    </a:p>
                    <a:p>
                      <a:pPr marL="280671" lvl="1" indent="0" algn="l">
                        <a:lnSpc>
                          <a:spcPts val="3640"/>
                        </a:lnSpc>
                        <a:buFont typeface="Arial"/>
                        <a:buNone/>
                        <a:defRPr/>
                      </a:pPr>
                      <a:endParaRPr lang="en-US" sz="2600" dirty="0">
                        <a:solidFill>
                          <a:srgbClr val="000000"/>
                        </a:solidFill>
                        <a:latin typeface="Montserrat Classic Bold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1496"/>
              </p:ext>
            </p:extLst>
          </p:nvPr>
        </p:nvGraphicFramePr>
        <p:xfrm>
          <a:off x="1028700" y="615842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R001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49316"/>
              </p:ext>
            </p:extLst>
          </p:nvPr>
        </p:nvGraphicFramePr>
        <p:xfrm>
          <a:off x="1028700" y="2917138"/>
          <a:ext cx="16013159" cy="7225593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37891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REQUIREMENT 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Montserrat Classic Bold"/>
                        </a:rPr>
                        <a:t>INSERTING</a:t>
                      </a:r>
                      <a:r>
                        <a:rPr lang="en-US" sz="2600" baseline="0" dirty="0" smtClean="0">
                          <a:solidFill>
                            <a:srgbClr val="000000"/>
                          </a:solidFill>
                          <a:latin typeface="Montserrat Classic Bold"/>
                        </a:rPr>
                        <a:t> </a:t>
                      </a:r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Montserrat Classic Bold"/>
                        </a:rPr>
                        <a:t>TRANSACTION RECORDS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3855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This functionality involves inserting transaction records into the appropriate tables based on their validity.</a:t>
                      </a:r>
                      <a:endParaRPr lang="en-US" sz="2600" dirty="0">
                        <a:latin typeface="Mongolian Baiti" pitchFamily="66" charset="0"/>
                        <a:cs typeface="Mongolian Baiti" pitchFamily="66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96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REQUIREMENT METHODOLOGICAL DETAILS</a:t>
                      </a:r>
                      <a:endParaRPr lang="en-US" sz="11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2600" b="1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 Parameters:</a:t>
                      </a:r>
                      <a:endParaRPr lang="en-US" sz="2600" b="0" i="0" kern="1200" dirty="0" smtClean="0">
                        <a:solidFill>
                          <a:schemeClr val="tx1"/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</a:t>
                      </a:r>
                      <a:r>
                        <a:rPr lang="en-US" sz="2600" b="0" i="0" kern="1200" dirty="0" err="1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tableName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: Name of the table (</a:t>
                      </a:r>
                      <a:r>
                        <a:rPr lang="en-US" sz="2600" b="0" i="0" kern="1200" dirty="0" err="1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ValidTrans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/</a:t>
                      </a:r>
                      <a:r>
                        <a:rPr lang="en-US" sz="2600" b="0" i="0" kern="1200" dirty="0" err="1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InValidTrans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).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</a:t>
                      </a:r>
                      <a:r>
                        <a:rPr lang="en-US" sz="2600" b="0" i="0" kern="1200" dirty="0" err="1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transID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, </a:t>
                      </a:r>
                      <a:r>
                        <a:rPr lang="en-US" sz="2600" b="0" i="0" kern="1200" dirty="0" err="1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transType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, </a:t>
                      </a:r>
                      <a:r>
                        <a:rPr lang="en-US" sz="2600" b="0" i="0" kern="1200" dirty="0" err="1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transAmt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: Transaction details.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validity: Transaction validity status (Valid/Invalid).</a:t>
                      </a:r>
                    </a:p>
                    <a:p>
                      <a:r>
                        <a:rPr lang="en-US" sz="2600" b="1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    </a:t>
                      </a: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2600" b="1" i="0" kern="1200" baseline="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  </a:t>
                      </a:r>
                      <a:r>
                        <a:rPr lang="en-US" sz="2600" b="1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Implementation Details:</a:t>
                      </a:r>
                      <a:endParaRPr lang="en-US" sz="2600" b="0" i="0" kern="1200" dirty="0" smtClean="0">
                        <a:solidFill>
                          <a:schemeClr val="tx1"/>
                        </a:solidFill>
                        <a:latin typeface="Mongolian Baiti" pitchFamily="66" charset="0"/>
                        <a:ea typeface="+mn-ea"/>
                        <a:cs typeface="Mongolian Baiti" pitchFamily="66" charset="0"/>
                      </a:endParaRP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Determines the appropriate SQL query based on the table name.</a:t>
                      </a:r>
                    </a:p>
                    <a:p>
                      <a:pPr lvl="1">
                        <a:buFont typeface="Arial" pitchFamily="34" charset="0"/>
                        <a:buChar char="•"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Prepares and executes the insertion statement using JDBC.</a:t>
                      </a:r>
                    </a:p>
                    <a:p>
                      <a:pPr marL="280671" lvl="1" indent="0" algn="l">
                        <a:lnSpc>
                          <a:spcPts val="3640"/>
                        </a:lnSpc>
                        <a:buFont typeface="Arial"/>
                        <a:buNone/>
                        <a:defRPr/>
                      </a:pPr>
                      <a:endParaRPr lang="en-US" sz="2600" dirty="0">
                        <a:solidFill>
                          <a:srgbClr val="000000"/>
                        </a:solidFill>
                        <a:latin typeface="Montserrat Classic Bold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1496"/>
              </p:ext>
            </p:extLst>
          </p:nvPr>
        </p:nvGraphicFramePr>
        <p:xfrm>
          <a:off x="1028700" y="615842"/>
          <a:ext cx="16013160" cy="2105482"/>
        </p:xfrm>
        <a:graphic>
          <a:graphicData uri="http://schemas.openxmlformats.org/drawingml/2006/table">
            <a:tbl>
              <a:tblPr/>
              <a:tblGrid>
                <a:gridCol w="31775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020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556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5772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796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2095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24166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137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ID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CATEGORY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REQUIREMENT TYPE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PRIORITY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HIERARCHY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REF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3813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 dirty="0">
                          <a:solidFill>
                            <a:srgbClr val="100F0D"/>
                          </a:solidFill>
                          <a:latin typeface="Montserrat Classic Bold"/>
                        </a:rPr>
                        <a:t>R001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FUNCTIONAL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STATED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spc="254">
                          <a:solidFill>
                            <a:srgbClr val="100F0D"/>
                          </a:solidFill>
                          <a:latin typeface="Montserrat Classic Bold"/>
                        </a:rPr>
                        <a:t>HIGH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1A1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49316"/>
              </p:ext>
            </p:extLst>
          </p:nvPr>
        </p:nvGraphicFramePr>
        <p:xfrm>
          <a:off x="1028700" y="2917138"/>
          <a:ext cx="16013159" cy="7180433"/>
        </p:xfrm>
        <a:graphic>
          <a:graphicData uri="http://schemas.openxmlformats.org/drawingml/2006/table">
            <a:tbl>
              <a:tblPr/>
              <a:tblGrid>
                <a:gridCol w="40482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64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37891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10101"/>
                          </a:solidFill>
                          <a:latin typeface="Montserrat Classic Bold"/>
                        </a:rPr>
                        <a:t>REQUIREMENT DESCRIPTION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dirty="0" smtClean="0">
                          <a:solidFill>
                            <a:srgbClr val="000000"/>
                          </a:solidFill>
                          <a:latin typeface="Montserrat Classic Bold"/>
                        </a:rPr>
                        <a:t>DISPLAY</a:t>
                      </a:r>
                      <a:r>
                        <a:rPr lang="en-US" sz="2600" baseline="0" dirty="0" smtClean="0">
                          <a:solidFill>
                            <a:srgbClr val="000000"/>
                          </a:solidFill>
                          <a:latin typeface="Montserrat Classic Bold"/>
                        </a:rPr>
                        <a:t> ALL TRANSACTION RECORDS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3855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Montserrat Classic Bold"/>
                        </a:rPr>
                        <a:t>SCOPE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This functionality involves displaying all transaction records from the </a:t>
                      </a:r>
                      <a:r>
                        <a:rPr lang="en-US" sz="2600" dirty="0" smtClean="0">
                          <a:latin typeface="Mongolian Baiti" pitchFamily="66" charset="0"/>
                          <a:cs typeface="Mongolian Baiti" pitchFamily="66" charset="0"/>
                        </a:rPr>
                        <a:t>transactions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, </a:t>
                      </a:r>
                      <a:r>
                        <a:rPr lang="en-US" sz="2600" dirty="0" err="1" smtClean="0">
                          <a:latin typeface="Mongolian Baiti" pitchFamily="66" charset="0"/>
                          <a:cs typeface="Mongolian Baiti" pitchFamily="66" charset="0"/>
                        </a:rPr>
                        <a:t>ValidTrans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, and </a:t>
                      </a:r>
                      <a:r>
                        <a:rPr lang="en-US" sz="2600" dirty="0" err="1" smtClean="0">
                          <a:latin typeface="Mongolian Baiti" pitchFamily="66" charset="0"/>
                          <a:cs typeface="Mongolian Baiti" pitchFamily="66" charset="0"/>
                        </a:rPr>
                        <a:t>InValidTrans</a:t>
                      </a:r>
                      <a:r>
                        <a:rPr lang="en-US" sz="2600" b="0" i="0" kern="1200" dirty="0" smtClean="0">
                          <a:solidFill>
                            <a:schemeClr val="tx1"/>
                          </a:solidFill>
                          <a:latin typeface="Mongolian Baiti" pitchFamily="66" charset="0"/>
                          <a:ea typeface="+mn-ea"/>
                          <a:cs typeface="Mongolian Baiti" pitchFamily="66" charset="0"/>
                        </a:rPr>
                        <a:t> tables.</a:t>
                      </a:r>
                      <a:endParaRPr lang="en-US" sz="2600" dirty="0">
                        <a:latin typeface="Mongolian Baiti" pitchFamily="66" charset="0"/>
                        <a:cs typeface="Mongolian Baiti" pitchFamily="66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960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Montserrat Classic Bold"/>
                        </a:rPr>
                        <a:t>REQUIREMENT METHODOLOGICAL DETAILS</a:t>
                      </a:r>
                      <a:endParaRPr lang="en-US" sz="1100" dirty="0"/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2600" b="1" dirty="0" smtClean="0">
                          <a:latin typeface="Mongolian Baiti" pitchFamily="66" charset="0"/>
                          <a:cs typeface="Mongolian Baiti" pitchFamily="66" charset="0"/>
                        </a:rPr>
                        <a:t> Implementation Details :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600" dirty="0" smtClean="0">
                          <a:latin typeface="Mongolian Baiti" pitchFamily="66" charset="0"/>
                          <a:cs typeface="Mongolian Baiti" pitchFamily="66" charset="0"/>
                        </a:rPr>
                        <a:t>    Executes SQL queries to fetch records from the respective tables.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600" dirty="0" smtClean="0">
                          <a:latin typeface="Mongolian Baiti" pitchFamily="66" charset="0"/>
                          <a:cs typeface="Mongolian Baiti" pitchFamily="66" charset="0"/>
                        </a:rPr>
                        <a:t>    Prints the retrieved records to the console in a formatted manner.</a:t>
                      </a:r>
                    </a:p>
                    <a:p>
                      <a:endParaRPr lang="en-US" sz="2600" dirty="0" smtClean="0">
                        <a:latin typeface="Mongolian Baiti" pitchFamily="66" charset="0"/>
                        <a:cs typeface="Mongolian Baiti" pitchFamily="66" charset="0"/>
                      </a:endParaRP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sz="2600" b="1" dirty="0" smtClean="0">
                          <a:latin typeface="Mongolian Baiti" pitchFamily="66" charset="0"/>
                          <a:cs typeface="Mongolian Baiti" pitchFamily="66" charset="0"/>
                        </a:rPr>
                        <a:t> Considerations :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600" dirty="0" smtClean="0">
                          <a:latin typeface="Mongolian Baiti" pitchFamily="66" charset="0"/>
                          <a:cs typeface="Mongolian Baiti" pitchFamily="66" charset="0"/>
                        </a:rPr>
                        <a:t>    Handles SQL exceptions and prints stack traces in case of errors.</a:t>
                      </a:r>
                    </a:p>
                    <a:p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sz="2600" dirty="0">
                        <a:solidFill>
                          <a:srgbClr val="000000"/>
                        </a:solidFill>
                        <a:latin typeface="Montserrat Classic Bold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1857324" y="6215070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TextBox 30"/>
          <p:cNvSpPr txBox="1"/>
          <p:nvPr/>
        </p:nvSpPr>
        <p:spPr>
          <a:xfrm>
            <a:off x="2952918" y="1701347"/>
            <a:ext cx="14723660" cy="1384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91"/>
              </a:lnSpc>
            </a:pPr>
            <a:r>
              <a:rPr lang="en-US" sz="8182" spc="801">
                <a:solidFill>
                  <a:srgbClr val="231F20"/>
                </a:solidFill>
                <a:latin typeface="Oswald Bold"/>
              </a:rPr>
              <a:t>OPERATING ENVIRONMENT</a:t>
            </a:r>
          </a:p>
        </p:txBody>
      </p:sp>
      <p:sp>
        <p:nvSpPr>
          <p:cNvPr id="27" name="AutoShape 5"/>
          <p:cNvSpPr/>
          <p:nvPr/>
        </p:nvSpPr>
        <p:spPr>
          <a:xfrm>
            <a:off x="8929686" y="3214674"/>
            <a:ext cx="45719" cy="614366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TextBox 27"/>
          <p:cNvSpPr txBox="1"/>
          <p:nvPr/>
        </p:nvSpPr>
        <p:spPr>
          <a:xfrm>
            <a:off x="2071638" y="3428988"/>
            <a:ext cx="700092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DM Sans" charset="0"/>
              </a:rPr>
              <a:t>Database and Server:</a:t>
            </a:r>
            <a:endParaRPr lang="en-US" sz="3600" dirty="0" smtClean="0">
              <a:latin typeface="DM Sans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DM Sans" charset="0"/>
              </a:rPr>
              <a:t> MySQL Server: Ensure proper configuration.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DM Sans" charset="0"/>
              </a:rPr>
              <a:t> Version: Compatible with MySQL, </a:t>
            </a:r>
          </a:p>
          <a:p>
            <a:r>
              <a:rPr lang="en-US" sz="2800" dirty="0" smtClean="0">
                <a:latin typeface="DM Sans" charset="0"/>
              </a:rPr>
              <a:t>specify the version.</a:t>
            </a:r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644002" y="3428988"/>
            <a:ext cx="864399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DM Sans" charset="0"/>
              </a:rPr>
              <a:t>Java Environment:</a:t>
            </a:r>
            <a:endParaRPr lang="en-US" sz="3600" dirty="0" smtClean="0">
              <a:latin typeface="DM Sans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DM Sans" charset="0"/>
              </a:rPr>
              <a:t> JRE Version: Specify the required Java Runtime Environment version.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DM Sans" charset="0"/>
              </a:rPr>
              <a:t> Dependencies: List necessary libraries or dependencies.</a:t>
            </a:r>
          </a:p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00200" y="6643698"/>
            <a:ext cx="664373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DM Sans" charset="0"/>
              </a:rPr>
              <a:t>Development Environment:</a:t>
            </a:r>
            <a:endParaRPr lang="en-US" sz="3600" dirty="0" smtClean="0">
              <a:latin typeface="DM Sans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DM Sans" charset="0"/>
              </a:rPr>
              <a:t> Integrated Development Environment (IDE): Mention the IDE used for development (e.g., </a:t>
            </a:r>
            <a:r>
              <a:rPr lang="en-US" sz="2800" dirty="0" err="1" smtClean="0">
                <a:latin typeface="DM Sans" charset="0"/>
              </a:rPr>
              <a:t>IntelliJ</a:t>
            </a:r>
            <a:r>
              <a:rPr lang="en-US" sz="2800" dirty="0" smtClean="0">
                <a:latin typeface="DM Sans" charset="0"/>
              </a:rPr>
              <a:t> IDEA, Eclipse).</a:t>
            </a:r>
          </a:p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644066" y="6572260"/>
            <a:ext cx="85011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DM Sans" charset="0"/>
              </a:rPr>
              <a:t>Network and Configuration:</a:t>
            </a:r>
            <a:endParaRPr lang="en-US" sz="3600" dirty="0" smtClean="0">
              <a:latin typeface="DM Sans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DM Sans" charset="0"/>
              </a:rPr>
              <a:t> Connection: Stable network connection to the MySQL database server.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DM Sans" charset="0"/>
              </a:rPr>
              <a:t> Ports: Specify required open network ports.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latin typeface="DM Sans" charset="0"/>
              </a:rPr>
              <a:t> Security: Briefly mention security measures and configuration files.</a:t>
            </a:r>
          </a:p>
          <a:p>
            <a:endParaRPr lang="en-US" sz="2800" dirty="0">
              <a:latin typeface="DM Sans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678407" y="388159"/>
            <a:ext cx="12866393" cy="1131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 dirty="0">
                <a:solidFill>
                  <a:srgbClr val="231F20"/>
                </a:solidFill>
                <a:latin typeface="Oswald Bold"/>
              </a:rPr>
              <a:t>Hierarchy of Project Artifacts</a:t>
            </a:r>
          </a:p>
        </p:txBody>
      </p:sp>
      <p:pic>
        <p:nvPicPr>
          <p:cNvPr id="8" name="Picture 7" descr="Screenshot (60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572" y="2357418"/>
            <a:ext cx="15504980" cy="607223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831632" y="3580578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5019320" y="2823398"/>
            <a:ext cx="1400485" cy="6858583"/>
            <a:chOff x="0" y="0"/>
            <a:chExt cx="368852" cy="180637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806376"/>
            </a:xfrm>
            <a:custGeom>
              <a:avLst/>
              <a:gdLst/>
              <a:ahLst/>
              <a:cxnLst/>
              <a:rect l="l" t="t" r="r" b="b"/>
              <a:pathLst>
                <a:path w="368852" h="1806376">
                  <a:moveTo>
                    <a:pt x="0" y="0"/>
                  </a:moveTo>
                  <a:lnTo>
                    <a:pt x="368852" y="0"/>
                  </a:lnTo>
                  <a:lnTo>
                    <a:pt x="368852" y="1806376"/>
                  </a:lnTo>
                  <a:lnTo>
                    <a:pt x="0" y="1806376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019320" y="857250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231353" y="3174579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39842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85285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6624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6667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0954" y="73109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50954" y="814911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JAVA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4127355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JDBC Connections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SCOPE OF PROJECT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5841663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PROJECT CONFIGURATIONS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6642507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DEPENDENCIES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07430" y="7434884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FUNCTIONAL REQUIREMENTS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07430" y="827926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OPERATING ENVIRONMENT USED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250954" y="889635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08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607430" y="9029976"/>
            <a:ext cx="6650728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HIERARCHY OF PROJECT ARTIFACTS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070730" y="8348094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142191" y="5727727"/>
            <a:ext cx="2121399" cy="217112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59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2142191" y="888605"/>
            <a:ext cx="741694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Java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426951" y="4420879"/>
            <a:ext cx="9030579" cy="379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 dirty="0">
                <a:solidFill>
                  <a:srgbClr val="231F20"/>
                </a:solidFill>
                <a:latin typeface="DM Sans"/>
              </a:rPr>
              <a:t>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63080" y="2914859"/>
            <a:ext cx="12169351" cy="5598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600" dirty="0" smtClean="0"/>
              <a:t>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Java is a high-level, class-based, object-oriented programming language. It is a compiled language, which means that the Java source code is converted into byte code that can be executed by the Java Virtual Machine (JVM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).</a:t>
            </a:r>
          </a:p>
          <a:p>
            <a:pPr fontAlgn="base"/>
            <a:endParaRPr lang="en-US" sz="2600" dirty="0" smtClean="0">
              <a:latin typeface="DM Sans" charset="0"/>
              <a:cs typeface="Times New Roman" pitchFamily="18" charset="0"/>
            </a:endParaRPr>
          </a:p>
          <a:p>
            <a:pPr fontAlgn="base">
              <a:buFont typeface="Wingdings" pitchFamily="2" charset="2"/>
              <a:buChar char="v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Java is a popular programming language for a variety of applications, including web development, mobile development, and enterprise software development. </a:t>
            </a:r>
            <a:endParaRPr lang="en-US" sz="2600" dirty="0" smtClean="0">
              <a:latin typeface="DM Sans" charset="0"/>
              <a:cs typeface="Times New Roman" pitchFamily="18" charset="0"/>
            </a:endParaRPr>
          </a:p>
          <a:p>
            <a:pPr fontAlgn="base"/>
            <a:endParaRPr lang="en-US" sz="2600" dirty="0" smtClean="0">
              <a:latin typeface="DM Sans" charset="0"/>
              <a:cs typeface="Times New Roman" pitchFamily="18" charset="0"/>
            </a:endParaRPr>
          </a:p>
          <a:p>
            <a:pPr fontAlgn="base">
              <a:buFont typeface="Wingdings" pitchFamily="2" charset="2"/>
              <a:buChar char="v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Some of the Key features of JAVA are: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Object Oriented 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Platform Independent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Secure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Robust</a:t>
            </a: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/>
            </a:endParaRPr>
          </a:p>
        </p:txBody>
      </p:sp>
      <p:pic>
        <p:nvPicPr>
          <p:cNvPr id="2050" name="Picture 2" descr="Java Logo PNG vector in SVG, PDF, AI, CDR format">
            <a:extLst>
              <a:ext uri="{FF2B5EF4-FFF2-40B4-BE49-F238E27FC236}">
                <a16:creationId xmlns="" xmlns:a16="http://schemas.microsoft.com/office/drawing/2014/main" id="{A53F887A-230A-41B4-BCD6-5862CD5C6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5799" y="3396305"/>
            <a:ext cx="4677869" cy="293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5115655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142190" y="8354627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142191" y="888605"/>
            <a:ext cx="7416941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JDBC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31743" y="2966322"/>
            <a:ext cx="11520803" cy="51988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JDBC allows JAVA programs to connect to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databases</a:t>
            </a:r>
          </a:p>
          <a:p>
            <a:pPr fontAlgn="base"/>
            <a:endParaRPr lang="en-US" sz="2600" dirty="0" smtClean="0">
              <a:latin typeface="DM Sans" charset="0"/>
              <a:cs typeface="Times New Roman" pitchFamily="18" charset="0"/>
            </a:endParaRPr>
          </a:p>
          <a:p>
            <a:pPr fontAlgn="base">
              <a:buFont typeface="Wingdings" pitchFamily="2" charset="2"/>
              <a:buChar char="v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Provides Connectivity and data access across relational databases from different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vendors</a:t>
            </a:r>
          </a:p>
          <a:p>
            <a:pPr fontAlgn="base"/>
            <a:endParaRPr lang="en-US" sz="2600" dirty="0" smtClean="0">
              <a:latin typeface="DM Sans" charset="0"/>
              <a:cs typeface="Times New Roman" pitchFamily="18" charset="0"/>
            </a:endParaRPr>
          </a:p>
          <a:p>
            <a:pPr fontAlgn="base">
              <a:buFont typeface="Wingdings" pitchFamily="2" charset="2"/>
              <a:buChar char="v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Classes and Interfaces allow users to access the database in a standard way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.</a:t>
            </a:r>
          </a:p>
          <a:p>
            <a:pPr fontAlgn="base"/>
            <a:endParaRPr lang="en-US" sz="2600" dirty="0" smtClean="0">
              <a:latin typeface="DM Sans" charset="0"/>
              <a:cs typeface="Times New Roman" pitchFamily="18" charset="0"/>
            </a:endParaRPr>
          </a:p>
          <a:p>
            <a:pPr fontAlgn="base">
              <a:buFont typeface="Wingdings" pitchFamily="2" charset="2"/>
              <a:buChar char="v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JDBC makes it possible to do: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Establish a connection with a database 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Send SQL statements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Process the results</a:t>
            </a:r>
          </a:p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endParaRPr lang="en-US" sz="2210" spc="216" dirty="0">
              <a:solidFill>
                <a:srgbClr val="231F20"/>
              </a:solidFill>
              <a:latin typeface="DM Sans" charset="0"/>
            </a:endParaRPr>
          </a:p>
        </p:txBody>
      </p:sp>
      <p:pic>
        <p:nvPicPr>
          <p:cNvPr id="1026" name="Picture 2" descr="JDBC Drivers | Oracle">
            <a:extLst>
              <a:ext uri="{FF2B5EF4-FFF2-40B4-BE49-F238E27FC236}">
                <a16:creationId xmlns="" xmlns:a16="http://schemas.microsoft.com/office/drawing/2014/main" id="{035A8C96-4617-4417-9D1A-54A6A1EEB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633" y="3624246"/>
            <a:ext cx="3949389" cy="371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720102" y="2086772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Oswald Bold"/>
              </a:rPr>
              <a:t>SCOPE OF </a:t>
            </a:r>
            <a:r>
              <a:rPr lang="en-US" sz="10107" dirty="0" smtClean="0">
                <a:solidFill>
                  <a:srgbClr val="100F0D"/>
                </a:solidFill>
                <a:latin typeface="Oswald Bold"/>
              </a:rPr>
              <a:t>PROJECT</a:t>
            </a:r>
            <a:endParaRPr lang="en-US" sz="10107" dirty="0">
              <a:solidFill>
                <a:srgbClr val="100F0D"/>
              </a:solidFill>
              <a:latin typeface="Oswald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4580" y="3878790"/>
            <a:ext cx="13540886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600" dirty="0" smtClean="0">
                <a:latin typeface="DM Sans" charset="0"/>
              </a:rPr>
              <a:t> </a:t>
            </a:r>
            <a:r>
              <a:rPr lang="en-US" sz="2600" dirty="0" smtClean="0">
                <a:latin typeface="DM Sans" charset="0"/>
                <a:cs typeface="Times New Roman" pitchFamily="18" charset="0"/>
              </a:rPr>
              <a:t>The Bank App aims to provide a comprehensive solution for handling and</a:t>
            </a:r>
          </a:p>
          <a:p>
            <a:pPr fontAlgn="base"/>
            <a:r>
              <a:rPr lang="en-US" sz="2600" dirty="0" smtClean="0">
                <a:latin typeface="DM Sans" charset="0"/>
                <a:cs typeface="Times New Roman" pitchFamily="18" charset="0"/>
              </a:rPr>
              <a:t>     processing financial transactions within a banking environment.</a:t>
            </a:r>
          </a:p>
          <a:p>
            <a:pPr fontAlgn="base">
              <a:buFont typeface="Wingdings" pitchFamily="2" charset="2"/>
              <a:buChar char="v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The Scope of the Project includes the key components :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Transaction Processing</a:t>
            </a:r>
          </a:p>
          <a:p>
            <a:pPr lvl="2" fontAlgn="base">
              <a:buFont typeface="Arial" pitchFamily="34" charset="0"/>
              <a:buChar char="•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Facilitate the processing of Deposit(D) and Withdrawal(W) transactions.</a:t>
            </a:r>
          </a:p>
          <a:p>
            <a:pPr lvl="2" fontAlgn="base">
              <a:buFont typeface="Arial" pitchFamily="34" charset="0"/>
              <a:buChar char="•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Validate transactions against predefined rules.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Transaction Classification</a:t>
            </a:r>
          </a:p>
          <a:p>
            <a:pPr lvl="2" fontAlgn="base">
              <a:buFont typeface="Arial" pitchFamily="34" charset="0"/>
              <a:buChar char="•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Classify transactions either “VALID” or “InValid”.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Database Integration</a:t>
            </a:r>
          </a:p>
          <a:p>
            <a:pPr lvl="2" fontAlgn="base">
              <a:buFont typeface="Arial" pitchFamily="34" charset="0"/>
              <a:buChar char="•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Interact with an MySQL database to store and retrieve transactions data.</a:t>
            </a:r>
          </a:p>
          <a:p>
            <a:pPr lvl="2" fontAlgn="base">
              <a:buFont typeface="Arial" pitchFamily="34" charset="0"/>
              <a:buChar char="•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Maintain separate table for Valid and Invalid transactions for auditing purposes.</a:t>
            </a:r>
          </a:p>
          <a:p>
            <a:pPr lvl="1" fontAlgn="base">
              <a:buFont typeface="Wingdings" pitchFamily="2" charset="2"/>
              <a:buChar char="Ø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User Interface</a:t>
            </a:r>
          </a:p>
          <a:p>
            <a:pPr lvl="2" fontAlgn="base">
              <a:buFont typeface="Arial" pitchFamily="34" charset="0"/>
              <a:buChar char="•"/>
            </a:pPr>
            <a:r>
              <a:rPr lang="en-US" sz="2600" dirty="0" smtClean="0">
                <a:latin typeface="DM Sans" charset="0"/>
                <a:cs typeface="Times New Roman" pitchFamily="18" charset="0"/>
              </a:rPr>
              <a:t> Display a summary of Valid and Invalid Transactions for easy monitoring.</a:t>
            </a:r>
          </a:p>
          <a:p>
            <a:pPr>
              <a:buFont typeface="Wingdings" pitchFamily="2" charset="2"/>
              <a:buChar char="v"/>
            </a:pPr>
            <a:endParaRPr lang="en-US" sz="2600" dirty="0">
              <a:latin typeface="DM Sans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115324" y="2187642"/>
            <a:ext cx="12057353" cy="170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dirty="0">
                <a:solidFill>
                  <a:srgbClr val="100F0D"/>
                </a:solidFill>
                <a:latin typeface="Oswald Bold"/>
              </a:rPr>
              <a:t>Project CONFIGs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0332" y="4500558"/>
            <a:ext cx="900599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Font typeface="Arial" pitchFamily="34" charset="0"/>
              <a:buChar char="•"/>
            </a:pPr>
            <a:r>
              <a:rPr lang="en-US" sz="4000" dirty="0" smtClean="0">
                <a:latin typeface="DM Sans" charset="0"/>
              </a:rPr>
              <a:t> Database Connection Configuration</a:t>
            </a:r>
          </a:p>
          <a:p>
            <a:pPr fontAlgn="base"/>
            <a:endParaRPr lang="en-US" sz="4000" dirty="0" smtClean="0">
              <a:latin typeface="DM Sans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4000" dirty="0" smtClean="0">
                <a:latin typeface="DM Sans" charset="0"/>
              </a:rPr>
              <a:t> Connection String i.e. JDBC URL</a:t>
            </a:r>
          </a:p>
          <a:p>
            <a:pPr fontAlgn="base"/>
            <a:endParaRPr lang="en-US" sz="4000" dirty="0" smtClean="0">
              <a:latin typeface="DM Sans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4000" dirty="0" smtClean="0">
                <a:latin typeface="DM Sans" charset="0"/>
              </a:rPr>
              <a:t> Project Specific Configurations</a:t>
            </a:r>
          </a:p>
          <a:p>
            <a:endParaRPr lang="en-US" sz="4000" dirty="0">
              <a:latin typeface="DM Sans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 flipH="1" flipV="1">
            <a:off x="-71502" y="0"/>
            <a:ext cx="18288000" cy="10287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313607" y="694320"/>
            <a:ext cx="8904094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DEPENDENCIES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815197"/>
            <a:ext cx="16230600" cy="7188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0276" lvl="1" indent="-320138">
              <a:lnSpc>
                <a:spcPts val="4092"/>
              </a:lnSpc>
              <a:buFont typeface="Arial"/>
              <a:buChar char="•"/>
            </a:pPr>
            <a:r>
              <a:rPr lang="en-US" sz="3200" dirty="0" smtClean="0">
                <a:latin typeface="DM Sans" charset="0"/>
              </a:rPr>
              <a:t>MySQL-connector </a:t>
            </a:r>
            <a:r>
              <a:rPr lang="en-US" sz="2965" spc="290" dirty="0" smtClean="0">
                <a:solidFill>
                  <a:srgbClr val="100F0D"/>
                </a:solidFill>
                <a:latin typeface="DM Sans"/>
              </a:rPr>
              <a:t>:</a:t>
            </a:r>
          </a:p>
          <a:p>
            <a:pPr marL="1097476" lvl="2" indent="-320138">
              <a:lnSpc>
                <a:spcPts val="4092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DM Sans" charset="0"/>
              </a:rPr>
              <a:t> MySQL Connector is a software component that enables communication between applications and the MySQL database server.</a:t>
            </a:r>
          </a:p>
          <a:p>
            <a:pPr marL="1097476" lvl="2" indent="-320138">
              <a:lnSpc>
                <a:spcPts val="4092"/>
              </a:lnSpc>
              <a:buFont typeface="Wingdings" pitchFamily="2" charset="2"/>
              <a:buChar char="Ø"/>
            </a:pPr>
            <a:r>
              <a:rPr lang="en-US" sz="2800" dirty="0" smtClean="0">
                <a:latin typeface="DM Sans" charset="0"/>
              </a:rPr>
              <a:t>MySQL Connector provides drivers or libraries that facilitate the connection and communication processes.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2965" spc="290" dirty="0">
              <a:solidFill>
                <a:srgbClr val="100F0D"/>
              </a:solidFill>
              <a:latin typeface="DM Sans"/>
            </a:endParaRPr>
          </a:p>
          <a:p>
            <a:pPr marL="640276" lvl="1" indent="-320138">
              <a:lnSpc>
                <a:spcPts val="4092"/>
              </a:lnSpc>
              <a:buFont typeface="Arial"/>
              <a:buChar char="•"/>
            </a:pPr>
            <a:r>
              <a:rPr lang="en-US" sz="3200" spc="290" dirty="0" smtClean="0">
                <a:solidFill>
                  <a:srgbClr val="100F0D"/>
                </a:solidFill>
                <a:latin typeface="DM Sans"/>
              </a:rPr>
              <a:t>MySQL Driver</a:t>
            </a:r>
            <a:r>
              <a:rPr lang="en-US" sz="2965" spc="290" dirty="0" smtClean="0">
                <a:solidFill>
                  <a:srgbClr val="100F0D"/>
                </a:solidFill>
                <a:latin typeface="DM Sans"/>
              </a:rPr>
              <a:t>:</a:t>
            </a:r>
          </a:p>
          <a:p>
            <a:pPr lvl="2" fontAlgn="base">
              <a:buFont typeface="Wingdings" pitchFamily="2" charset="2"/>
              <a:buChar char="Ø"/>
            </a:pPr>
            <a:r>
              <a:rPr lang="en-US" sz="2800" dirty="0" smtClean="0">
                <a:latin typeface="DM Sans" charset="0"/>
              </a:rPr>
              <a:t> It acts as a bridge or interface that allows programming languages and applications to interact with a MySQL database.</a:t>
            </a:r>
          </a:p>
          <a:p>
            <a:pPr lvl="2" fontAlgn="base">
              <a:buFont typeface="Wingdings" pitchFamily="2" charset="2"/>
              <a:buChar char="Ø"/>
            </a:pPr>
            <a:r>
              <a:rPr lang="en-US" sz="2800" dirty="0" smtClean="0">
                <a:latin typeface="DM Sans" charset="0"/>
              </a:rPr>
              <a:t> Specify the JDBC URL in the DriverManager.getconnection(); along the MYSQL DB details Such as username and password.</a:t>
            </a:r>
          </a:p>
          <a:p>
            <a:pPr marL="640276" lvl="1" indent="-320138">
              <a:lnSpc>
                <a:spcPts val="4092"/>
              </a:lnSpc>
            </a:pPr>
            <a:endParaRPr lang="en-US" sz="2965" spc="290" dirty="0">
              <a:solidFill>
                <a:srgbClr val="100F0D"/>
              </a:solidFill>
              <a:latin typeface="DM Sans"/>
            </a:endParaRPr>
          </a:p>
          <a:p>
            <a:pPr>
              <a:lnSpc>
                <a:spcPts val="4092"/>
              </a:lnSpc>
            </a:pPr>
            <a:endParaRPr lang="en-US" sz="2965" spc="290" dirty="0">
              <a:solidFill>
                <a:srgbClr val="100F0D"/>
              </a:solidFill>
              <a:latin typeface="DM Sans"/>
            </a:endParaRPr>
          </a:p>
          <a:p>
            <a:pPr marL="640276" lvl="1" indent="-320138" algn="l">
              <a:lnSpc>
                <a:spcPts val="4092"/>
              </a:lnSpc>
            </a:pPr>
            <a:endParaRPr lang="en-US" sz="2965" spc="290" dirty="0">
              <a:solidFill>
                <a:srgbClr val="100F0D"/>
              </a:solidFill>
              <a:latin typeface="DM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1909647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t="-86495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1924490" y="3422968"/>
            <a:ext cx="4113179" cy="4087473"/>
            <a:chOff x="0" y="0"/>
            <a:chExt cx="1279723" cy="12717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7079989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t="-86495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119171" y="3422968"/>
            <a:ext cx="4113179" cy="5669209"/>
            <a:chOff x="0" y="0"/>
            <a:chExt cx="1279723" cy="17638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9723" cy="1763847"/>
            </a:xfrm>
            <a:custGeom>
              <a:avLst/>
              <a:gdLst/>
              <a:ahLst/>
              <a:cxnLst/>
              <a:rect l="l" t="t" r="r" b="b"/>
              <a:pathLst>
                <a:path w="1279723" h="1763847">
                  <a:moveTo>
                    <a:pt x="0" y="0"/>
                  </a:moveTo>
                  <a:lnTo>
                    <a:pt x="1279723" y="0"/>
                  </a:lnTo>
                  <a:lnTo>
                    <a:pt x="1279723" y="1763847"/>
                  </a:lnTo>
                  <a:lnTo>
                    <a:pt x="0" y="176384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298606" y="7510441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t="-86495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2313448" y="3428988"/>
            <a:ext cx="4113179" cy="4087473"/>
            <a:chOff x="0" y="0"/>
            <a:chExt cx="1279723" cy="12717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500266" y="3714740"/>
            <a:ext cx="3643338" cy="4954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 dirty="0">
                <a:solidFill>
                  <a:srgbClr val="FDFBFB"/>
                </a:solidFill>
                <a:latin typeface="Oswald"/>
              </a:rPr>
              <a:t>BASE </a:t>
            </a:r>
            <a:r>
              <a:rPr lang="en-US" sz="3049" spc="298" dirty="0" smtClean="0">
                <a:solidFill>
                  <a:srgbClr val="FDFBFB"/>
                </a:solidFill>
                <a:latin typeface="Oswald"/>
              </a:rPr>
              <a:t>CLASS : Test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215834" y="3643302"/>
            <a:ext cx="3542623" cy="495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 dirty="0" smtClean="0">
                <a:solidFill>
                  <a:srgbClr val="FDFBFB"/>
                </a:solidFill>
                <a:latin typeface="Oswald"/>
              </a:rPr>
              <a:t>DAO Classes :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358050" y="3643302"/>
            <a:ext cx="3643338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 dirty="0" smtClean="0">
                <a:solidFill>
                  <a:srgbClr val="FDFBFB"/>
                </a:solidFill>
                <a:latin typeface="Oswald"/>
              </a:rPr>
              <a:t>ConnectionProvider Class :</a:t>
            </a:r>
            <a:endParaRPr lang="en-US" sz="3049" spc="298" dirty="0">
              <a:solidFill>
                <a:srgbClr val="FDFBFB"/>
              </a:solidFill>
              <a:latin typeface="Oswald"/>
            </a:endParaRPr>
          </a:p>
        </p:txBody>
      </p:sp>
      <p:sp>
        <p:nvSpPr>
          <p:cNvPr id="21" name="Freeform 21"/>
          <p:cNvSpPr/>
          <p:nvPr/>
        </p:nvSpPr>
        <p:spPr>
          <a:xfrm>
            <a:off x="7119171" y="9092177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t="-86495"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2419729" y="866775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COMPONENTS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43142" y="4357682"/>
            <a:ext cx="38576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primary class responsible for managing bank transactions and run entire functionality.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86612" y="4857748"/>
            <a:ext cx="3714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M Sans" charset="0"/>
              </a:rPr>
              <a:t>class responsible for managing database connections.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chemeClr val="bg1"/>
                </a:solidFill>
                <a:latin typeface="DM Sans" charset="0"/>
              </a:rPr>
              <a:t>use of the singleton pattern to ensure a single connection instance.</a:t>
            </a:r>
            <a:endParaRPr lang="en-US" sz="2800" dirty="0">
              <a:solidFill>
                <a:schemeClr val="bg1"/>
              </a:solidFill>
              <a:latin typeface="DM San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001520" y="4286244"/>
            <a:ext cx="393466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FetchTransactions</a:t>
            </a:r>
          </a:p>
          <a:p>
            <a:pPr marL="514350" indent="-514350"/>
            <a:endParaRPr lang="en-US" sz="2800" dirty="0" smtClean="0">
              <a:solidFill>
                <a:schemeClr val="bg1"/>
              </a:solidFill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InsertTransactions</a:t>
            </a:r>
          </a:p>
          <a:p>
            <a:pPr marL="514350" indent="-514350"/>
            <a:endParaRPr lang="en-US" sz="2800" dirty="0" smtClean="0">
              <a:solidFill>
                <a:schemeClr val="bg1"/>
              </a:solidFill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UpdateTransactions</a:t>
            </a:r>
          </a:p>
          <a:p>
            <a:pPr marL="514350" indent="-514350"/>
            <a:endParaRPr lang="en-US" sz="2800" dirty="0" smtClean="0">
              <a:solidFill>
                <a:schemeClr val="bg1"/>
              </a:solidFill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</a:rPr>
              <a:t>DisplayAllTransactions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1758165" y="7361193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t="-86495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952846" y="7361193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t="-86495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147123" y="7361193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t="-86495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142944" y="2474867"/>
            <a:ext cx="4398931" cy="5097525"/>
            <a:chOff x="-51191" y="-57150"/>
            <a:chExt cx="1279723" cy="1451004"/>
          </a:xfrm>
        </p:grpSpPr>
        <p:sp>
          <p:nvSpPr>
            <p:cNvPr id="14" name="Freeform 14"/>
            <p:cNvSpPr/>
            <p:nvPr/>
          </p:nvSpPr>
          <p:spPr>
            <a:xfrm>
              <a:off x="-51191" y="0"/>
              <a:ext cx="1279723" cy="1393854"/>
            </a:xfrm>
            <a:custGeom>
              <a:avLst/>
              <a:gdLst/>
              <a:ahLst/>
              <a:cxnLst/>
              <a:rect l="l" t="t" r="r" b="b"/>
              <a:pathLst>
                <a:path w="1279723" h="1393854">
                  <a:moveTo>
                    <a:pt x="0" y="0"/>
                  </a:moveTo>
                  <a:lnTo>
                    <a:pt x="1279723" y="0"/>
                  </a:lnTo>
                  <a:lnTo>
                    <a:pt x="1279723" y="1393854"/>
                  </a:lnTo>
                  <a:lnTo>
                    <a:pt x="0" y="139385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268247" y="544159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Utility Methods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57258" y="3000360"/>
            <a:ext cx="5053682" cy="4001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77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DM Sans" charset="0"/>
              </a:rPr>
              <a:t>  Method :           </a:t>
            </a:r>
          </a:p>
          <a:p>
            <a:pPr>
              <a:lnSpc>
                <a:spcPts val="2377"/>
              </a:lnSpc>
            </a:pPr>
            <a:endParaRPr lang="en-US" sz="2800" b="1" dirty="0" smtClean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DM Sans" charset="0"/>
              </a:rPr>
              <a:t>calculateNewBalance</a:t>
            </a:r>
          </a:p>
          <a:p>
            <a:pPr>
              <a:lnSpc>
                <a:spcPts val="2377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 method responsible for </a:t>
            </a:r>
          </a:p>
          <a:p>
            <a:pPr>
              <a:lnSpc>
                <a:spcPts val="2377"/>
              </a:lnSpc>
            </a:pP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calculating the new balance</a:t>
            </a:r>
          </a:p>
          <a:p>
            <a:pPr>
              <a:lnSpc>
                <a:spcPts val="2377"/>
              </a:lnSpc>
            </a:pP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based on transaction type.</a:t>
            </a:r>
          </a:p>
          <a:p>
            <a:pPr>
              <a:lnSpc>
                <a:spcPts val="2377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DM Sans" charset="0"/>
              </a:rPr>
              <a:t>         </a:t>
            </a:r>
          </a:p>
          <a:p>
            <a:pPr>
              <a:lnSpc>
                <a:spcPts val="2377"/>
              </a:lnSpc>
            </a:pPr>
            <a:endParaRPr lang="en-US" sz="2800" b="1" dirty="0" smtClean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DM Sans" charset="0"/>
              </a:rPr>
              <a:t>updateTransactions</a:t>
            </a:r>
          </a:p>
          <a:p>
            <a:pPr>
              <a:lnSpc>
                <a:spcPts val="2377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 method responsible for </a:t>
            </a:r>
          </a:p>
          <a:p>
            <a:pPr>
              <a:lnSpc>
                <a:spcPts val="2377"/>
              </a:lnSpc>
            </a:pP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updating transaction details</a:t>
            </a:r>
          </a:p>
          <a:p>
            <a:pPr>
              <a:lnSpc>
                <a:spcPts val="2377"/>
              </a:lnSpc>
            </a:pP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in the database. </a:t>
            </a:r>
            <a:endParaRPr lang="en-US" sz="2400" spc="168" dirty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endParaRPr lang="en-US" sz="1722" spc="168" dirty="0">
              <a:solidFill>
                <a:srgbClr val="FFFBFB"/>
              </a:solidFill>
              <a:latin typeface="DM San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529410" y="6448563"/>
            <a:ext cx="2974893" cy="52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LOGIN PAGE 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347693" y="6448563"/>
            <a:ext cx="2974893" cy="52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LOGIN PAGE 2</a:t>
            </a:r>
          </a:p>
        </p:txBody>
      </p:sp>
      <p:grpSp>
        <p:nvGrpSpPr>
          <p:cNvPr id="23" name="Group 13">
            <a:extLst>
              <a:ext uri="{FF2B5EF4-FFF2-40B4-BE49-F238E27FC236}">
                <a16:creationId xmlns="" xmlns:a16="http://schemas.microsoft.com/office/drawing/2014/main" id="{6DF6F969-F10C-4F7A-89CC-76FEAF2E5B19}"/>
              </a:ext>
            </a:extLst>
          </p:cNvPr>
          <p:cNvGrpSpPr/>
          <p:nvPr/>
        </p:nvGrpSpPr>
        <p:grpSpPr>
          <a:xfrm>
            <a:off x="6643670" y="2571732"/>
            <a:ext cx="4399200" cy="5097600"/>
            <a:chOff x="0" y="0"/>
            <a:chExt cx="1279723" cy="1393854"/>
          </a:xfrm>
        </p:grpSpPr>
        <p:sp>
          <p:nvSpPr>
            <p:cNvPr id="24" name="Freeform 14">
              <a:extLst>
                <a:ext uri="{FF2B5EF4-FFF2-40B4-BE49-F238E27FC236}">
                  <a16:creationId xmlns="" xmlns:a16="http://schemas.microsoft.com/office/drawing/2014/main" id="{8664970C-319D-4C53-81B1-C160D95FCCD5}"/>
                </a:ext>
              </a:extLst>
            </p:cNvPr>
            <p:cNvSpPr/>
            <p:nvPr/>
          </p:nvSpPr>
          <p:spPr>
            <a:xfrm>
              <a:off x="0" y="0"/>
              <a:ext cx="1279723" cy="1393854"/>
            </a:xfrm>
            <a:custGeom>
              <a:avLst/>
              <a:gdLst/>
              <a:ahLst/>
              <a:cxnLst/>
              <a:rect l="l" t="t" r="r" b="b"/>
              <a:pathLst>
                <a:path w="1279723" h="1393854">
                  <a:moveTo>
                    <a:pt x="0" y="0"/>
                  </a:moveTo>
                  <a:lnTo>
                    <a:pt x="1279723" y="0"/>
                  </a:lnTo>
                  <a:lnTo>
                    <a:pt x="1279723" y="1393854"/>
                  </a:lnTo>
                  <a:lnTo>
                    <a:pt x="0" y="139385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5" name="TextBox 15">
              <a:extLst>
                <a:ext uri="{FF2B5EF4-FFF2-40B4-BE49-F238E27FC236}">
                  <a16:creationId xmlns="" xmlns:a16="http://schemas.microsoft.com/office/drawing/2014/main" id="{EECCAE19-F219-460D-B0D2-9914711948C1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TextBox 17">
            <a:extLst>
              <a:ext uri="{FF2B5EF4-FFF2-40B4-BE49-F238E27FC236}">
                <a16:creationId xmlns="" xmlns:a16="http://schemas.microsoft.com/office/drawing/2014/main" id="{A7CFCDD8-9D82-49AE-A74C-1BF6983C6B33}"/>
              </a:ext>
            </a:extLst>
          </p:cNvPr>
          <p:cNvSpPr txBox="1"/>
          <p:nvPr/>
        </p:nvSpPr>
        <p:spPr>
          <a:xfrm>
            <a:off x="6929422" y="3000360"/>
            <a:ext cx="3857652" cy="4001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77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DM Sans" charset="0"/>
              </a:rPr>
              <a:t>Method :</a:t>
            </a:r>
            <a:r>
              <a:rPr lang="en-US" sz="2000" b="1" dirty="0" smtClean="0">
                <a:solidFill>
                  <a:schemeClr val="bg1"/>
                </a:solidFill>
                <a:latin typeface="DM Sans" charset="0"/>
              </a:rPr>
              <a:t>           </a:t>
            </a:r>
          </a:p>
          <a:p>
            <a:pPr>
              <a:lnSpc>
                <a:spcPts val="2377"/>
              </a:lnSpc>
            </a:pPr>
            <a:endParaRPr lang="en-US" sz="2000" b="1" dirty="0" smtClean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DM Sans" charset="0"/>
              </a:rPr>
              <a:t>insertIntoTransaction</a:t>
            </a:r>
          </a:p>
          <a:p>
            <a:pPr>
              <a:lnSpc>
                <a:spcPts val="2377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DM Sans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method responsible for </a:t>
            </a:r>
          </a:p>
          <a:p>
            <a:pPr>
              <a:lnSpc>
                <a:spcPts val="2377"/>
              </a:lnSpc>
            </a:pP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Inserting transactions into appropriate tables.</a:t>
            </a:r>
          </a:p>
          <a:p>
            <a:pPr>
              <a:lnSpc>
                <a:spcPts val="2377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DM Sans" charset="0"/>
              </a:rPr>
              <a:t>           </a:t>
            </a:r>
          </a:p>
          <a:p>
            <a:pPr>
              <a:lnSpc>
                <a:spcPts val="2377"/>
              </a:lnSpc>
            </a:pPr>
            <a:endParaRPr lang="en-US" sz="2000" b="1" dirty="0" smtClean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DM Sans" charset="0"/>
              </a:rPr>
              <a:t>DisplayAllTransactions</a:t>
            </a:r>
          </a:p>
          <a:p>
            <a:pPr>
              <a:lnSpc>
                <a:spcPts val="2377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1"/>
                </a:solidFill>
                <a:latin typeface="DM Sans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method responsible for </a:t>
            </a:r>
          </a:p>
          <a:p>
            <a:pPr>
              <a:lnSpc>
                <a:spcPts val="2377"/>
              </a:lnSpc>
            </a:pPr>
            <a:r>
              <a:rPr lang="en-US" sz="2400" spc="168" dirty="0" smtClean="0">
                <a:solidFill>
                  <a:srgbClr val="FFFBFB"/>
                </a:solidFill>
                <a:latin typeface="DM Sans"/>
              </a:rPr>
              <a:t>displaying all transactions in all tables</a:t>
            </a:r>
            <a:endParaRPr lang="en-US" sz="2400" spc="168" dirty="0">
              <a:solidFill>
                <a:srgbClr val="FFFBFB"/>
              </a:solidFill>
              <a:latin typeface="DM Sans"/>
            </a:endParaRPr>
          </a:p>
        </p:txBody>
      </p:sp>
      <p:grpSp>
        <p:nvGrpSpPr>
          <p:cNvPr id="28" name="Group 13">
            <a:extLst>
              <a:ext uri="{FF2B5EF4-FFF2-40B4-BE49-F238E27FC236}">
                <a16:creationId xmlns="" xmlns:a16="http://schemas.microsoft.com/office/drawing/2014/main" id="{F82BA370-460E-4284-A3BA-A40F908330FE}"/>
              </a:ext>
            </a:extLst>
          </p:cNvPr>
          <p:cNvGrpSpPr/>
          <p:nvPr/>
        </p:nvGrpSpPr>
        <p:grpSpPr>
          <a:xfrm>
            <a:off x="11960038" y="2617668"/>
            <a:ext cx="4399200" cy="5097600"/>
            <a:chOff x="0" y="0"/>
            <a:chExt cx="1279723" cy="1393854"/>
          </a:xfrm>
        </p:grpSpPr>
        <p:sp>
          <p:nvSpPr>
            <p:cNvPr id="29" name="Freeform 14">
              <a:extLst>
                <a:ext uri="{FF2B5EF4-FFF2-40B4-BE49-F238E27FC236}">
                  <a16:creationId xmlns="" xmlns:a16="http://schemas.microsoft.com/office/drawing/2014/main" id="{59B8FE1F-03A7-4C2B-8D26-44A2FB33AA9B}"/>
                </a:ext>
              </a:extLst>
            </p:cNvPr>
            <p:cNvSpPr/>
            <p:nvPr/>
          </p:nvSpPr>
          <p:spPr>
            <a:xfrm>
              <a:off x="0" y="0"/>
              <a:ext cx="1279723" cy="1393854"/>
            </a:xfrm>
            <a:custGeom>
              <a:avLst/>
              <a:gdLst/>
              <a:ahLst/>
              <a:cxnLst/>
              <a:rect l="l" t="t" r="r" b="b"/>
              <a:pathLst>
                <a:path w="1279723" h="1393854">
                  <a:moveTo>
                    <a:pt x="0" y="0"/>
                  </a:moveTo>
                  <a:lnTo>
                    <a:pt x="1279723" y="0"/>
                  </a:lnTo>
                  <a:lnTo>
                    <a:pt x="1279723" y="1393854"/>
                  </a:lnTo>
                  <a:lnTo>
                    <a:pt x="0" y="1393854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30" name="TextBox 15">
              <a:extLst>
                <a:ext uri="{FF2B5EF4-FFF2-40B4-BE49-F238E27FC236}">
                  <a16:creationId xmlns="" xmlns:a16="http://schemas.microsoft.com/office/drawing/2014/main" id="{AC7C9C32-BC08-444B-90A0-9138E00C4663}"/>
                </a:ext>
              </a:extLst>
            </p:cNvPr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TextBox 17">
            <a:extLst>
              <a:ext uri="{FF2B5EF4-FFF2-40B4-BE49-F238E27FC236}">
                <a16:creationId xmlns="" xmlns:a16="http://schemas.microsoft.com/office/drawing/2014/main" id="{A7CFCDD8-9D82-49AE-A74C-1BF6983C6B33}"/>
              </a:ext>
            </a:extLst>
          </p:cNvPr>
          <p:cNvSpPr txBox="1"/>
          <p:nvPr/>
        </p:nvSpPr>
        <p:spPr>
          <a:xfrm>
            <a:off x="12215834" y="3000360"/>
            <a:ext cx="3857652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77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DM Sans" charset="0"/>
              </a:rPr>
              <a:t>Method :</a:t>
            </a:r>
            <a:r>
              <a:rPr lang="en-US" sz="2000" b="1" dirty="0" smtClean="0">
                <a:solidFill>
                  <a:schemeClr val="bg1"/>
                </a:solidFill>
                <a:latin typeface="DM Sans" charset="0"/>
              </a:rPr>
              <a:t>           </a:t>
            </a:r>
          </a:p>
          <a:p>
            <a:pPr>
              <a:lnSpc>
                <a:spcPts val="2377"/>
              </a:lnSpc>
            </a:pPr>
            <a:endParaRPr lang="en-US" sz="2000" b="1" dirty="0" smtClean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DM Sans" charset="0"/>
              </a:rPr>
              <a:t>getConnection</a:t>
            </a:r>
          </a:p>
          <a:p>
            <a:pPr>
              <a:lnSpc>
                <a:spcPts val="2377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DM Sans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method responsible for </a:t>
            </a:r>
          </a:p>
          <a:p>
            <a:pPr>
              <a:lnSpc>
                <a:spcPts val="2377"/>
              </a:lnSpc>
            </a:pP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obtaining database connection.</a:t>
            </a:r>
          </a:p>
          <a:p>
            <a:pPr>
              <a:lnSpc>
                <a:spcPts val="2377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DM Sans" charset="0"/>
              </a:rPr>
              <a:t>           </a:t>
            </a:r>
          </a:p>
          <a:p>
            <a:pPr>
              <a:lnSpc>
                <a:spcPts val="2377"/>
              </a:lnSpc>
            </a:pPr>
            <a:endParaRPr lang="en-US" sz="2000" b="1" dirty="0" smtClean="0">
              <a:solidFill>
                <a:schemeClr val="bg1"/>
              </a:solidFill>
              <a:latin typeface="DM Sans" charset="0"/>
            </a:endParaRPr>
          </a:p>
          <a:p>
            <a:pPr>
              <a:lnSpc>
                <a:spcPts val="2377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DM Sans" charset="0"/>
              </a:rPr>
              <a:t>closeConnection</a:t>
            </a:r>
          </a:p>
          <a:p>
            <a:pPr>
              <a:lnSpc>
                <a:spcPts val="2377"/>
              </a:lnSpc>
              <a:buFont typeface="Wingdings" pitchFamily="2" charset="2"/>
              <a:buChar char="Ø"/>
            </a:pPr>
            <a:r>
              <a:rPr lang="en-US" sz="1600" dirty="0" smtClean="0">
                <a:solidFill>
                  <a:schemeClr val="bg1"/>
                </a:solidFill>
                <a:latin typeface="DM Sans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DM Sans" charset="0"/>
              </a:rPr>
              <a:t>method responsible for </a:t>
            </a:r>
          </a:p>
          <a:p>
            <a:pPr>
              <a:lnSpc>
                <a:spcPts val="2377"/>
              </a:lnSpc>
            </a:pPr>
            <a:r>
              <a:rPr lang="en-US" sz="2400" spc="168" dirty="0" smtClean="0">
                <a:solidFill>
                  <a:srgbClr val="FFFBFB"/>
                </a:solidFill>
                <a:latin typeface="DM Sans"/>
              </a:rPr>
              <a:t>closing the database connection</a:t>
            </a:r>
            <a:endParaRPr lang="en-US" sz="2400" spc="168" dirty="0">
              <a:solidFill>
                <a:srgbClr val="FFFBFB"/>
              </a:solidFill>
              <a:latin typeface="DM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265</TotalTime>
  <Words>1001</Words>
  <Application>Microsoft Office PowerPoint</Application>
  <PresentationFormat>Custom</PresentationFormat>
  <Paragraphs>232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Times New Roman</vt:lpstr>
      <vt:lpstr>Oswald</vt:lpstr>
      <vt:lpstr>Mongolian Baiti</vt:lpstr>
      <vt:lpstr>Wingdings</vt:lpstr>
      <vt:lpstr>Wingdings 3</vt:lpstr>
      <vt:lpstr>Oswald Bold Italics</vt:lpstr>
      <vt:lpstr>Montserrat Classic Bold</vt:lpstr>
      <vt:lpstr>DM Sans</vt:lpstr>
      <vt:lpstr>Century Gothic</vt:lpstr>
      <vt:lpstr>Oswald Bold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PPT</dc:title>
  <cp:lastModifiedBy>Microsoft account</cp:lastModifiedBy>
  <cp:revision>32</cp:revision>
  <dcterms:created xsi:type="dcterms:W3CDTF">2006-08-16T00:00:00Z</dcterms:created>
  <dcterms:modified xsi:type="dcterms:W3CDTF">2024-01-16T05:16:11Z</dcterms:modified>
  <dc:identifier>DAFm5cSVI_8</dc:identifier>
</cp:coreProperties>
</file>