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9" r:id="rId5"/>
    <p:sldId id="273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34596-EAA7-41C0-9936-57AC37431551}" v="21" dt="2025-07-12T07:04:23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F13C-C291-3ACE-02E5-9BB0546E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A2AD0-0678-7339-C9BB-AE8F347BC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95CA-B239-8032-2551-226B6FFF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DE1E-4A22-20A3-64C5-6D8C9F4D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38FE3-5D0B-8B72-B59D-420EABF1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1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2E4-9AA5-8E00-B003-46BDFBA0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6806-DC54-301D-AF5F-0117FC2A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E928-75C0-28AD-1B76-631C56A2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B240-185A-4144-39A8-00335A1C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1F78-8716-8049-478A-BBB62331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7797D-6C5B-51CB-5977-DD89F6AA1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686ED-507F-E95B-970B-1F6DACA88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D15D-5520-F8A7-E046-0A655EAB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CD18-E253-8F37-D6F2-D86C414B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413F-FB0E-FD39-27E7-9BD07C9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2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7F22-EB0F-4091-E39A-E5BB31AD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0943-569C-3033-6BAD-2E87A7F2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C097-1AB2-94B8-7DFF-067708ED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E91D-BCA3-21E2-0FAA-36D88855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6416-7F9A-C643-6EF4-D225EF35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24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DE3A-84C3-7EB0-AD42-9BD519D5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FD93B-3B47-55D2-B610-ADF8AB0F6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F335E-8866-9F1D-435B-359AD9BF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8FD9-F5E2-E17E-380E-23ABE357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E0340-2FBF-63FC-4B48-E5B02391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9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2521-4BA0-E02C-5443-9B7BC96B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4A61-EEE9-42F8-1418-1ABC821BE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6F935-D574-3745-8221-2D54857F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8804B-5B2C-D030-79F9-F7B0A590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F472D-B895-52D9-F454-C41E0753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73B6A-91D7-FBDE-1462-6EDF62CD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CA8C-F46F-1337-E69A-14AA15EB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ABF0-948C-DEC7-690B-70C3494E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B8D51-7443-4BDB-A88B-561CA1B75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F53E0-DAD7-74B2-85A2-87A97DF67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D18A4-3E35-3698-E22F-B7BCA416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CD7DA-361C-6EE9-8D5B-00E26AC2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A3D96-ADB1-7F1F-414B-12DEE0C9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8E491-1C7D-2B49-8F1D-0D089B3C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0872-BFA5-1AEF-6535-E834CD35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38FB5-23D5-4280-9D57-4CF62CBA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36EC-F56A-CA84-1EFE-6FBAFBBA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9AE97-124D-B998-6BD1-76B1B7BB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1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0B554-9EFA-6606-326B-877120B0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C5C19-23BE-49A5-A47E-A1C6B8F1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25688-BBC8-186C-8709-58F865D6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4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7516-10AD-AC58-1FE2-6F02D504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7BDF-28DA-35AE-3259-80C7087F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8B0A-068B-1D9C-1AB4-184155862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38EA4-179F-6355-26FE-C2A1F01D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C6DF8-6CF0-BE90-A5CD-FCDD5716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53C30-5424-4DC0-3763-7BE0FED2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8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BADC-3404-238E-6FA5-A770B2E2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1F31F-50CF-4CB7-F8B9-07F663372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1C1D8-1D12-AAA7-F25F-62D38BC98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FD30A-5041-8223-30EA-C3A38707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223FC-C236-1B66-B573-76DD5D45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FE74F-E820-D279-2C4D-AA0A43B4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8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84257-8036-D17A-0F1F-A6CDAD4D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57BC-9A57-957C-3A90-83BA0D07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F182-B7C6-BFC0-9E73-94F5B43D8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5C166-233D-4366-9D6A-92E4355188A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BFE0-DDC6-EDBD-262E-FBFDDA011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67C2-1FF2-59F1-7129-A455E718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D358-1066-4C75-B17E-95A86FEFB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6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6DB30A-AB8C-401A-E5E8-AED61FCE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Database Management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DCF9F-D140-6126-A606-9FB55ACD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IN" sz="3600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7030A0"/>
                </a:solidFill>
              </a:rPr>
              <a:t> Data </a:t>
            </a:r>
          </a:p>
          <a:p>
            <a:pPr marL="914400" lvl="2" indent="0">
              <a:buNone/>
            </a:pPr>
            <a:endParaRPr lang="en-IN" sz="3600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3600">
                <a:solidFill>
                  <a:srgbClr val="7030A0"/>
                </a:solidFill>
              </a:rPr>
              <a:t> When </a:t>
            </a:r>
            <a:r>
              <a:rPr lang="en-IN" sz="3600" dirty="0">
                <a:solidFill>
                  <a:srgbClr val="7030A0"/>
                </a:solidFill>
              </a:rPr>
              <a:t>Data becomes information?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sz="3600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7030A0"/>
                </a:solidFill>
              </a:rPr>
              <a:t> Database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sz="3600" dirty="0">
              <a:solidFill>
                <a:srgbClr val="7030A0"/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rgbClr val="7030A0"/>
                </a:solidFill>
              </a:rPr>
              <a:t> Database Management system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IN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2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0FC1B-7F84-C1F6-2872-E44995EE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1" y="1023133"/>
            <a:ext cx="5157787" cy="48108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DBMS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3A2F0-2600-C3B9-632C-6EC262067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45" y="1779639"/>
            <a:ext cx="5391359" cy="474898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Data is stored in File format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 relationship b/w Data, old model for organising and accessing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Doesn’t support distributed 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Doesn’t support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Supports single user, handle small amounts of data, useful for small organizations.</a:t>
            </a:r>
          </a:p>
          <a:p>
            <a:r>
              <a:rPr lang="en-IN" dirty="0"/>
              <a:t>Ex: XML, </a:t>
            </a:r>
            <a:r>
              <a:rPr lang="en-IN" dirty="0" err="1"/>
              <a:t>MongoDb</a:t>
            </a:r>
            <a:r>
              <a:rPr lang="en-IN" dirty="0"/>
              <a:t>, </a:t>
            </a:r>
            <a:r>
              <a:rPr lang="en-IN" dirty="0" err="1"/>
              <a:t>Foxpro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7DC754-49CA-407C-434F-9BDE76388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56324" y="1131288"/>
            <a:ext cx="5183188" cy="37293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RDBMS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289159-5BED-3352-4782-9DA78BBA4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1855656"/>
            <a:ext cx="5518354" cy="412565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Data is stored in Tabular format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Relationship b/w Data, sophisticated version of DBMS.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Supports distributed databases.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Supports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Supports multi users, handle large amounts of data, useful for large organisations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r>
              <a:rPr lang="en-IN" dirty="0"/>
              <a:t>Ex: My SQL, SQL Server, Oracle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CC0E41D-2456-22E0-5056-6C6B713C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96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>
                <a:solidFill>
                  <a:srgbClr val="C00000"/>
                </a:solidFill>
              </a:rPr>
              <a:t>DBMS   </a:t>
            </a:r>
            <a:r>
              <a:rPr lang="en-IN" sz="3600" b="1" dirty="0">
                <a:solidFill>
                  <a:srgbClr val="C00000"/>
                </a:solidFill>
              </a:rPr>
              <a:t>Vs</a:t>
            </a:r>
            <a:r>
              <a:rPr lang="en-IN" sz="3600" b="1">
                <a:solidFill>
                  <a:srgbClr val="C00000"/>
                </a:solidFill>
              </a:rPr>
              <a:t>.  RDBMS</a:t>
            </a:r>
            <a:endParaRPr lang="en-IN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4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7908-45A3-8AAC-D9F2-CB7BB915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Why RDBS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B858-3A0F-204B-336F-06D5DFD2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is stored in different tables and relationships are established b/w the tables using primary keys and foreign keys</a:t>
            </a:r>
          </a:p>
          <a:p>
            <a:endParaRPr lang="en-IN" dirty="0"/>
          </a:p>
          <a:p>
            <a:r>
              <a:rPr lang="en-IN" dirty="0"/>
              <a:t>Supports one to one and one to many relationships</a:t>
            </a:r>
          </a:p>
          <a:p>
            <a:r>
              <a:rPr lang="en-IN" dirty="0"/>
              <a:t>Easy access and easy modification to data</a:t>
            </a:r>
          </a:p>
          <a:p>
            <a:r>
              <a:rPr lang="en-IN" dirty="0"/>
              <a:t>Removes redundancies</a:t>
            </a:r>
          </a:p>
          <a:p>
            <a:r>
              <a:rPr lang="en-IN" dirty="0"/>
              <a:t>Less time consuming and cost effective technique</a:t>
            </a:r>
          </a:p>
        </p:txBody>
      </p:sp>
    </p:spTree>
    <p:extLst>
      <p:ext uri="{BB962C8B-B14F-4D97-AF65-F5344CB8AC3E}">
        <p14:creationId xmlns:p14="http://schemas.microsoft.com/office/powerpoint/2010/main" val="336769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B296-FA16-BD4D-19A3-89235BB2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C00000"/>
                </a:solidFill>
                <a:latin typeface="Arial Black" panose="020B0A04020102020204" pitchFamily="34" charset="0"/>
              </a:rPr>
              <a:t>Implementing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17D4-5190-D0A5-FB2F-290E0C51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Language ---- SQL  (Structured Query Language)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Platform ----- My SQL,     SQL Server,      Oracle,      </a:t>
            </a:r>
            <a:r>
              <a:rPr lang="en-IN" dirty="0" err="1"/>
              <a:t>Postgre</a:t>
            </a:r>
            <a:r>
              <a:rPr lang="en-IN" dirty="0"/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424163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B91A-FDF0-8AF3-6E36-F9BFEC4E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MYSQL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88EC-95F8-70A5-33D3-367E94DE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Link :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sz="4000" dirty="0"/>
              <a:t>https://www.mysql.com/downloads/</a:t>
            </a:r>
          </a:p>
        </p:txBody>
      </p:sp>
    </p:spTree>
    <p:extLst>
      <p:ext uri="{BB962C8B-B14F-4D97-AF65-F5344CB8AC3E}">
        <p14:creationId xmlns:p14="http://schemas.microsoft.com/office/powerpoint/2010/main" val="41721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3FE478-E876-B952-7271-6C9E5D47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5D23D-E93D-7371-483B-E4454668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/>
              <a:t>Data</a:t>
            </a:r>
            <a:r>
              <a:rPr lang="en-US" sz="3600" dirty="0"/>
              <a:t> is individual units of information— can be Text, Numbers, images, Audio and video </a:t>
            </a:r>
            <a:r>
              <a:rPr lang="en-US" sz="3600" dirty="0">
                <a:solidFill>
                  <a:srgbClr val="FF0000"/>
                </a:solidFill>
              </a:rPr>
              <a:t>without any context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raw facts and figures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Meaningless until unless we add some context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b="1" dirty="0"/>
              <a:t>Example:</a:t>
            </a:r>
          </a:p>
          <a:p>
            <a:pPr marL="0" indent="0">
              <a:buNone/>
            </a:pPr>
            <a:r>
              <a:rPr lang="en-US" sz="3600" dirty="0"/>
              <a:t>	"Red",    "Apple",     “90",     "John",    "22”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 Interpreted by Humans or Machines to derive some meaning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88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7CF3-88DE-1193-2533-21850436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9DDE-2A23-EFD7-30E3-163D5616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Information</a:t>
            </a:r>
            <a:r>
              <a:rPr lang="en-US" sz="3200" dirty="0">
                <a:solidFill>
                  <a:srgbClr val="002060"/>
                </a:solidFill>
              </a:rPr>
              <a:t> is </a:t>
            </a:r>
            <a:r>
              <a:rPr lang="en-US" sz="3200" b="1" dirty="0">
                <a:solidFill>
                  <a:srgbClr val="002060"/>
                </a:solidFill>
              </a:rPr>
              <a:t>processed data</a:t>
            </a:r>
            <a:r>
              <a:rPr lang="en-US" sz="3200" dirty="0">
                <a:solidFill>
                  <a:srgbClr val="002060"/>
                </a:solidFill>
              </a:rPr>
              <a:t> — data that has </a:t>
            </a:r>
            <a:r>
              <a:rPr lang="en-US" sz="3200" b="1" dirty="0">
                <a:solidFill>
                  <a:srgbClr val="002060"/>
                </a:solidFill>
              </a:rPr>
              <a:t>meaning</a:t>
            </a:r>
            <a:r>
              <a:rPr lang="en-US" sz="3200" dirty="0">
                <a:solidFill>
                  <a:srgbClr val="002060"/>
                </a:solidFill>
              </a:rPr>
              <a:t> and </a:t>
            </a:r>
            <a:r>
              <a:rPr lang="en-US" sz="3200" b="1" dirty="0">
                <a:solidFill>
                  <a:srgbClr val="002060"/>
                </a:solidFill>
              </a:rPr>
              <a:t>context</a:t>
            </a:r>
            <a:r>
              <a:rPr lang="en-US" sz="3200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</a:rPr>
              <a:t>Example 1:</a:t>
            </a:r>
            <a:endParaRPr lang="en-US" sz="32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2060"/>
                </a:solidFill>
              </a:rPr>
              <a:t>       John is 22 years old.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2060"/>
                </a:solidFill>
              </a:rPr>
              <a:t>       The apple is red and weighs 90 grams.</a:t>
            </a:r>
          </a:p>
          <a:p>
            <a:pPr marL="457200" lvl="1" indent="0">
              <a:buNone/>
            </a:pPr>
            <a:endParaRPr lang="en-US" sz="3200" dirty="0">
              <a:solidFill>
                <a:srgbClr val="002060"/>
              </a:solidFill>
            </a:endParaRPr>
          </a:p>
          <a:p>
            <a:pPr algn="just"/>
            <a:r>
              <a:rPr lang="en-US" sz="3200" dirty="0">
                <a:solidFill>
                  <a:srgbClr val="002060"/>
                </a:solidFill>
              </a:rPr>
              <a:t>Now the data makes sense because it tells us </a:t>
            </a:r>
            <a:r>
              <a:rPr lang="en-US" sz="3200" b="1" dirty="0">
                <a:solidFill>
                  <a:srgbClr val="002060"/>
                </a:solidFill>
              </a:rPr>
              <a:t>something useful</a:t>
            </a:r>
            <a:r>
              <a:rPr lang="en-US" sz="3200" dirty="0">
                <a:solidFill>
                  <a:srgbClr val="00206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2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D002-0E5F-D2DB-94B5-28A51B15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Lucida Sans" pitchFamily="34" charset="0"/>
              </a:rPr>
              <a:t>Example 2</a:t>
            </a:r>
            <a:r>
              <a:rPr lang="en-GB" dirty="0">
                <a:solidFill>
                  <a:srgbClr val="002060"/>
                </a:solidFill>
                <a:latin typeface="Lucida Sans" pitchFamily="34" charset="0"/>
              </a:rPr>
              <a:t>: What does the data ‘</a:t>
            </a:r>
            <a:r>
              <a:rPr lang="en-GB" dirty="0">
                <a:solidFill>
                  <a:srgbClr val="C00000"/>
                </a:solidFill>
                <a:latin typeface="Lucida Sans" pitchFamily="34" charset="0"/>
              </a:rPr>
              <a:t>29061996’</a:t>
            </a:r>
            <a:r>
              <a:rPr lang="en-GB" dirty="0">
                <a:solidFill>
                  <a:srgbClr val="002060"/>
                </a:solidFill>
                <a:latin typeface="Lucida Sans" pitchFamily="34" charset="0"/>
              </a:rPr>
              <a:t> mean?</a:t>
            </a:r>
          </a:p>
          <a:p>
            <a:endParaRPr lang="en-GB" sz="800" dirty="0">
              <a:solidFill>
                <a:srgbClr val="002060"/>
              </a:solidFill>
              <a:latin typeface="Lucida Sans" pitchFamily="34" charset="0"/>
            </a:endParaRPr>
          </a:p>
          <a:p>
            <a:r>
              <a:rPr lang="en-GB" dirty="0">
                <a:solidFill>
                  <a:srgbClr val="002060"/>
                </a:solidFill>
                <a:latin typeface="Lucida Sans" pitchFamily="34" charset="0"/>
              </a:rPr>
              <a:t>It can be converted into: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Lucida Sans" pitchFamily="34" charset="0"/>
              </a:rPr>
              <a:t>A Birthday    (29</a:t>
            </a:r>
            <a:r>
              <a:rPr lang="en-GB" baseline="30000" dirty="0">
                <a:solidFill>
                  <a:srgbClr val="002060"/>
                </a:solidFill>
                <a:latin typeface="Lucida Sans" pitchFamily="34" charset="0"/>
              </a:rPr>
              <a:t>th</a:t>
            </a:r>
            <a:r>
              <a:rPr lang="en-GB" dirty="0">
                <a:solidFill>
                  <a:srgbClr val="002060"/>
                </a:solidFill>
                <a:latin typeface="Lucida Sans" pitchFamily="34" charset="0"/>
              </a:rPr>
              <a:t> June 1996) 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Lucida Sans" pitchFamily="34" charset="0"/>
              </a:rPr>
              <a:t>A Bank account number. </a:t>
            </a:r>
          </a:p>
          <a:p>
            <a:pPr lvl="1"/>
            <a:r>
              <a:rPr lang="en-GB" dirty="0">
                <a:solidFill>
                  <a:srgbClr val="002060"/>
                </a:solidFill>
                <a:latin typeface="Lucida Sans" pitchFamily="34" charset="0"/>
              </a:rPr>
              <a:t>A Telephone number.</a:t>
            </a:r>
          </a:p>
          <a:p>
            <a:pPr lvl="1"/>
            <a:endParaRPr lang="en-GB" sz="800" dirty="0">
              <a:solidFill>
                <a:srgbClr val="002060"/>
              </a:solidFill>
              <a:latin typeface="Lucida Sans" pitchFamily="34" charset="0"/>
            </a:endParaRPr>
          </a:p>
          <a:p>
            <a:r>
              <a:rPr lang="en-GB" dirty="0">
                <a:solidFill>
                  <a:srgbClr val="002060"/>
                </a:solidFill>
                <a:latin typeface="Lucida Sans" pitchFamily="34" charset="0"/>
              </a:rPr>
              <a:t>Without processing, the data is meaningless.</a:t>
            </a:r>
            <a:endParaRPr lang="en-US" dirty="0">
              <a:solidFill>
                <a:srgbClr val="002060"/>
              </a:solidFill>
              <a:latin typeface="Lucida Sans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9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B055F9-62BD-044E-73E1-1829076B0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5502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rgbClr val="FF0000"/>
                </a:solidFill>
              </a:rPr>
              <a:t>Data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Data is collection of raw facts and figures. 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Unorganised, doesn’t carry meaning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Doesn’t helps in decision making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Data is input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C0A6E-2204-5AAB-1191-279DF146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005502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3200" b="1" dirty="0">
                <a:solidFill>
                  <a:srgbClr val="FF0000"/>
                </a:solidFill>
              </a:rPr>
              <a:t>Information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Information is processed data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Organized, carries meaning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Helps directly in decision making</a:t>
            </a:r>
          </a:p>
          <a:p>
            <a:pPr marL="514350" indent="-514350">
              <a:buFont typeface="+mj-lt"/>
              <a:buAutoNum type="arabicParenR"/>
            </a:pP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Information is output</a:t>
            </a:r>
          </a:p>
        </p:txBody>
      </p:sp>
    </p:spTree>
    <p:extLst>
      <p:ext uri="{BB962C8B-B14F-4D97-AF65-F5344CB8AC3E}">
        <p14:creationId xmlns:p14="http://schemas.microsoft.com/office/powerpoint/2010/main" val="145115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3253-52DE-D92C-DCCF-F008861C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716F-D3E3-F672-AAF7-32C9DA4C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1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database</a:t>
            </a:r>
            <a:r>
              <a:rPr lang="en-US" dirty="0"/>
              <a:t> is a </a:t>
            </a:r>
            <a:r>
              <a:rPr lang="en-US" b="1" dirty="0"/>
              <a:t>collection of </a:t>
            </a:r>
            <a:r>
              <a:rPr lang="en-US" b="1" dirty="0">
                <a:solidFill>
                  <a:srgbClr val="C00000"/>
                </a:solidFill>
              </a:rPr>
              <a:t>inter-related 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rgbClr val="C00000"/>
                </a:solidFill>
              </a:rPr>
              <a:t>organized</a:t>
            </a:r>
            <a:r>
              <a:rPr lang="en-US" dirty="0"/>
              <a:t> so it can be easily </a:t>
            </a:r>
            <a:r>
              <a:rPr lang="en-US" dirty="0">
                <a:solidFill>
                  <a:srgbClr val="C00000"/>
                </a:solidFill>
              </a:rPr>
              <a:t>Accessed, Managed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Updated.</a:t>
            </a:r>
          </a:p>
          <a:p>
            <a:r>
              <a:rPr lang="en-US" b="1" dirty="0"/>
              <a:t>Example 1:</a:t>
            </a:r>
            <a:br>
              <a:rPr lang="en-US" dirty="0"/>
            </a:br>
            <a:r>
              <a:rPr lang="en-US" dirty="0"/>
              <a:t>	A </a:t>
            </a:r>
            <a:r>
              <a:rPr lang="en-US" b="1" dirty="0"/>
              <a:t>student database </a:t>
            </a:r>
            <a:r>
              <a:rPr lang="en-US" dirty="0"/>
              <a:t>includes:</a:t>
            </a:r>
          </a:p>
          <a:p>
            <a:pPr marL="0" indent="0">
              <a:buNone/>
            </a:pPr>
            <a:r>
              <a:rPr lang="en-US" dirty="0"/>
              <a:t>	Roll no,  Name,   Marks,   Phone numbers etc.,</a:t>
            </a:r>
          </a:p>
          <a:p>
            <a:r>
              <a:rPr lang="en-US" b="1" dirty="0"/>
              <a:t>Example 2: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An employee database includes: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Emp.ID,   Name,    Gender,   Department,   Salary etc.,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It's like an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Digital cupboard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storing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69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6E72-12BC-6A44-81BC-06C78D52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Database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3F1A-D2CC-9970-1B5A-1AFF5CDF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allows storing the data into database and retrieving the data from database.</a:t>
            </a:r>
          </a:p>
          <a:p>
            <a:r>
              <a:rPr lang="en-US" dirty="0"/>
              <a:t>Tool for inserting new data, updating the existing data, and deleting the data</a:t>
            </a:r>
          </a:p>
          <a:p>
            <a:r>
              <a:rPr lang="en-US" dirty="0"/>
              <a:t>Database is controlled by Data Base Management System.</a:t>
            </a:r>
          </a:p>
          <a:p>
            <a:pPr marL="0" indent="0">
              <a:buNone/>
            </a:pPr>
            <a:r>
              <a:rPr lang="en-IN" b="1" dirty="0"/>
              <a:t>Examples:</a:t>
            </a:r>
            <a:endParaRPr lang="en-IN" dirty="0"/>
          </a:p>
          <a:p>
            <a:r>
              <a:rPr lang="en-IN" dirty="0"/>
              <a:t>MySQL</a:t>
            </a:r>
          </a:p>
          <a:p>
            <a:r>
              <a:rPr lang="en-IN" dirty="0"/>
              <a:t>SQL Server</a:t>
            </a:r>
          </a:p>
          <a:p>
            <a:r>
              <a:rPr lang="en-IN" dirty="0"/>
              <a:t>Oracle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66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2F8C-5E7F-DF8B-83F7-54E33156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5E264-291C-B9DA-42E8-1025F37BF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543913"/>
              </p:ext>
            </p:extLst>
          </p:nvPr>
        </p:nvGraphicFramePr>
        <p:xfrm>
          <a:off x="1455174" y="1690686"/>
          <a:ext cx="9291484" cy="3383280"/>
        </p:xfrm>
        <a:graphic>
          <a:graphicData uri="http://schemas.openxmlformats.org/drawingml/2006/table">
            <a:tbl>
              <a:tblPr/>
              <a:tblGrid>
                <a:gridCol w="2943836">
                  <a:extLst>
                    <a:ext uri="{9D8B030D-6E8A-4147-A177-3AD203B41FA5}">
                      <a16:colId xmlns:a16="http://schemas.microsoft.com/office/drawing/2014/main" val="1525916707"/>
                    </a:ext>
                  </a:extLst>
                </a:gridCol>
                <a:gridCol w="6347648">
                  <a:extLst>
                    <a:ext uri="{9D8B030D-6E8A-4147-A177-3AD203B41FA5}">
                      <a16:colId xmlns:a16="http://schemas.microsoft.com/office/drawing/2014/main" val="259926674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89355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b="1" dirty="0">
                          <a:solidFill>
                            <a:srgbClr val="C00000"/>
                          </a:solidFill>
                        </a:rPr>
                        <a:t>Data</a:t>
                      </a:r>
                      <a:endParaRPr lang="en-IN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dirty="0"/>
                        <a:t>Raw facts and figures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06385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b="1" dirty="0">
                          <a:solidFill>
                            <a:srgbClr val="C00000"/>
                          </a:solidFill>
                        </a:rPr>
                        <a:t>Information</a:t>
                      </a:r>
                      <a:endParaRPr lang="en-IN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dirty="0"/>
                        <a:t>Meaningful and organized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3924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b="1" dirty="0">
                          <a:solidFill>
                            <a:srgbClr val="C00000"/>
                          </a:solidFill>
                        </a:rPr>
                        <a:t>Database</a:t>
                      </a:r>
                      <a:endParaRPr lang="en-IN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A place to store related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98757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b="1" dirty="0">
                          <a:solidFill>
                            <a:srgbClr val="C00000"/>
                          </a:solidFill>
                        </a:rPr>
                        <a:t>DBMS</a:t>
                      </a:r>
                      <a:endParaRPr lang="en-IN" sz="3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Tool to manage and use the 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95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60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95C4-A394-670C-079C-EE11DAC8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7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Types  of 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28C9-E8B3-5E45-21D0-1BFF39E3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6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Non-Relational DBMS --------- DBMS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Relational DBMS  -------------RDBMS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64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392</TotalTime>
  <Words>563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Lucida Sans</vt:lpstr>
      <vt:lpstr>Times New Roman</vt:lpstr>
      <vt:lpstr>Wingdings</vt:lpstr>
      <vt:lpstr>Office Theme</vt:lpstr>
      <vt:lpstr>Database Management System</vt:lpstr>
      <vt:lpstr>What is Data?</vt:lpstr>
      <vt:lpstr>What is Information?</vt:lpstr>
      <vt:lpstr>PowerPoint Presentation</vt:lpstr>
      <vt:lpstr>PowerPoint Presentation</vt:lpstr>
      <vt:lpstr>Database</vt:lpstr>
      <vt:lpstr>Database Management System</vt:lpstr>
      <vt:lpstr>Summary</vt:lpstr>
      <vt:lpstr>Types  of  DBMS</vt:lpstr>
      <vt:lpstr>DBMS   Vs.  RDBMS</vt:lpstr>
      <vt:lpstr>Why RDBS ?</vt:lpstr>
      <vt:lpstr>Implementing RDBMS</vt:lpstr>
      <vt:lpstr>MYSQL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V Narasimharao</dc:creator>
  <cp:lastModifiedBy>Kasetty Mayuri</cp:lastModifiedBy>
  <cp:revision>3</cp:revision>
  <dcterms:created xsi:type="dcterms:W3CDTF">2025-07-08T05:00:00Z</dcterms:created>
  <dcterms:modified xsi:type="dcterms:W3CDTF">2025-07-22T04:42:09Z</dcterms:modified>
</cp:coreProperties>
</file>