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5" r:id="rId7"/>
    <p:sldId id="256" r:id="rId8"/>
    <p:sldId id="276" r:id="rId9"/>
    <p:sldId id="257" r:id="rId10"/>
    <p:sldId id="258" r:id="rId11"/>
    <p:sldId id="260" r:id="rId12"/>
    <p:sldId id="261" r:id="rId13"/>
    <p:sldId id="262" r:id="rId14"/>
    <p:sldId id="263" r:id="rId15"/>
    <p:sldId id="264" r:id="rId16"/>
    <p:sldId id="265" r:id="rId17"/>
    <p:sldId id="266" r:id="rId18"/>
    <p:sldId id="267" r:id="rId19"/>
    <p:sldId id="268" r:id="rId20"/>
    <p:sldId id="26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330506-3D7C-4A23-AA80-B31A9EA6D7F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30506-3D7C-4A23-AA80-B31A9EA6D7F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30506-3D7C-4A23-AA80-B31A9EA6D7F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30506-3D7C-4A23-AA80-B31A9EA6D7F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330506-3D7C-4A23-AA80-B31A9EA6D7F6}"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330506-3D7C-4A23-AA80-B31A9EA6D7F6}"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330506-3D7C-4A23-AA80-B31A9EA6D7F6}"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330506-3D7C-4A23-AA80-B31A9EA6D7F6}"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30506-3D7C-4A23-AA80-B31A9EA6D7F6}"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30506-3D7C-4A23-AA80-B31A9EA6D7F6}"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30506-3D7C-4A23-AA80-B31A9EA6D7F6}"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725B-36D4-475F-B755-EB066BC6BB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330506-3D7C-4A23-AA80-B31A9EA6D7F6}" type="datetimeFigureOut">
              <a:rPr lang="en-US" smtClean="0"/>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7725B-36D4-475F-B755-EB066BC6BB9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685800" y="304800"/>
            <a:ext cx="7696200" cy="5638800"/>
          </a:xfrm>
        </p:spPr>
        <p:txBody>
          <a:bodyPr>
            <a:normAutofit fontScale="62500" lnSpcReduction="20000"/>
          </a:bodyPr>
          <a:lstStyle/>
          <a:p>
            <a:pPr algn="just"/>
            <a:r>
              <a:rPr lang="en-US" b="1" dirty="0" smtClean="0">
                <a:solidFill>
                  <a:schemeClr val="tx1"/>
                </a:solidFill>
              </a:rPr>
              <a:t>AIM: - Practicing on Basic PL/SQL programs </a:t>
            </a:r>
          </a:p>
          <a:p>
            <a:pPr algn="just"/>
            <a:endParaRPr lang="en-US" b="1" dirty="0" smtClean="0">
              <a:solidFill>
                <a:schemeClr val="tx1"/>
              </a:solidFill>
            </a:endParaRPr>
          </a:p>
          <a:p>
            <a:pPr algn="just"/>
            <a:r>
              <a:rPr lang="en-US" dirty="0" smtClean="0">
                <a:solidFill>
                  <a:schemeClr val="tx1"/>
                </a:solidFill>
              </a:rPr>
              <a:t>Definition:-Procedural language/structured query language (PL/SQL) is Oracle’s implementation of a structured query language (SQL) programming language extension. PL/SQL is a powerful tool that combines SQL’s querying ability with the added bonus of programming features.</a:t>
            </a:r>
          </a:p>
          <a:p>
            <a:pPr algn="l"/>
            <a:r>
              <a:rPr lang="en-US" dirty="0" smtClean="0">
                <a:solidFill>
                  <a:schemeClr val="tx1"/>
                </a:solidFill>
              </a:rPr>
              <a:t> </a:t>
            </a:r>
          </a:p>
          <a:p>
            <a:pPr algn="l"/>
            <a:r>
              <a:rPr lang="en-US" dirty="0" smtClean="0">
                <a:solidFill>
                  <a:schemeClr val="tx1"/>
                </a:solidFill>
              </a:rPr>
              <a:t>Syntax:-</a:t>
            </a:r>
          </a:p>
          <a:p>
            <a:pPr algn="l"/>
            <a:r>
              <a:rPr lang="en-US" dirty="0" smtClean="0">
                <a:solidFill>
                  <a:schemeClr val="tx1"/>
                </a:solidFill>
              </a:rPr>
              <a:t> </a:t>
            </a:r>
          </a:p>
          <a:p>
            <a:pPr algn="l"/>
            <a:r>
              <a:rPr lang="en-US" dirty="0" smtClean="0">
                <a:solidFill>
                  <a:schemeClr val="tx1"/>
                </a:solidFill>
              </a:rPr>
              <a:t>DECLARE </a:t>
            </a:r>
          </a:p>
          <a:p>
            <a:pPr algn="l"/>
            <a:r>
              <a:rPr lang="en-US" dirty="0" smtClean="0">
                <a:solidFill>
                  <a:schemeClr val="tx1"/>
                </a:solidFill>
              </a:rPr>
              <a:t>    	Declaration-statements </a:t>
            </a:r>
          </a:p>
          <a:p>
            <a:pPr algn="l"/>
            <a:r>
              <a:rPr lang="en-US" dirty="0" smtClean="0">
                <a:solidFill>
                  <a:schemeClr val="tx1"/>
                </a:solidFill>
              </a:rPr>
              <a:t> BEGIN  </a:t>
            </a:r>
          </a:p>
          <a:p>
            <a:pPr algn="l"/>
            <a:r>
              <a:rPr lang="en-US" dirty="0" smtClean="0">
                <a:solidFill>
                  <a:schemeClr val="tx1"/>
                </a:solidFill>
              </a:rPr>
              <a:t>    	Executable-statements </a:t>
            </a:r>
          </a:p>
          <a:p>
            <a:pPr algn="l"/>
            <a:r>
              <a:rPr lang="en-US" dirty="0" smtClean="0">
                <a:solidFill>
                  <a:schemeClr val="tx1"/>
                </a:solidFill>
              </a:rPr>
              <a:t> EXCEPTION </a:t>
            </a:r>
          </a:p>
          <a:p>
            <a:pPr algn="l"/>
            <a:r>
              <a:rPr lang="en-US" dirty="0" smtClean="0">
                <a:solidFill>
                  <a:schemeClr val="tx1"/>
                </a:solidFill>
              </a:rPr>
              <a:t>    	Exception-handling-statements </a:t>
            </a:r>
          </a:p>
          <a:p>
            <a:pPr algn="l"/>
            <a:r>
              <a:rPr lang="en-US" dirty="0" smtClean="0">
                <a:solidFill>
                  <a:schemeClr val="tx1"/>
                </a:solidFill>
              </a:rPr>
              <a:t>END; </a:t>
            </a:r>
          </a:p>
          <a:p>
            <a:pPr algn="l"/>
            <a:r>
              <a:rPr lang="en-US" dirty="0" smtClean="0">
                <a:solidFill>
                  <a:schemeClr val="tx1"/>
                </a:solidFill>
              </a:rPr>
              <a:t>/</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fontScale="62500" lnSpcReduction="20000"/>
          </a:bodyPr>
          <a:lstStyle/>
          <a:p>
            <a:pPr>
              <a:buNone/>
            </a:pPr>
            <a:r>
              <a:rPr lang="en-IN" b="1" u="sng" dirty="0"/>
              <a:t>Description:</a:t>
            </a:r>
            <a:endParaRPr lang="en-US" dirty="0"/>
          </a:p>
          <a:p>
            <a:pPr>
              <a:buNone/>
            </a:pPr>
            <a:r>
              <a:rPr lang="en-IN" b="1" dirty="0"/>
              <a:t> </a:t>
            </a:r>
            <a:endParaRPr lang="en-US" dirty="0"/>
          </a:p>
          <a:p>
            <a:pPr lvl="0">
              <a:buNone/>
            </a:pPr>
            <a:r>
              <a:rPr lang="en-US" b="1" i="1" dirty="0"/>
              <a:t>CREATE [OR REPLACE] TRIGGER </a:t>
            </a:r>
            <a:r>
              <a:rPr lang="en-US" b="1" i="1" dirty="0" err="1"/>
              <a:t>trigger_name</a:t>
            </a:r>
            <a:r>
              <a:rPr lang="en-US" i="1" dirty="0"/>
              <a:t> </a:t>
            </a:r>
            <a:r>
              <a:rPr lang="en-US" dirty="0"/>
              <a:t>- This clause creates a trigger with the given name or overwrites an existing trigger with the same name. </a:t>
            </a:r>
          </a:p>
          <a:p>
            <a:pPr lvl="0">
              <a:buNone/>
            </a:pPr>
            <a:r>
              <a:rPr lang="en-US" b="1" i="1" dirty="0"/>
              <a:t>{BEFORE | AFTER | INSTEAD OF }</a:t>
            </a:r>
            <a:r>
              <a:rPr lang="en-US" i="1" dirty="0"/>
              <a:t> </a:t>
            </a:r>
            <a:r>
              <a:rPr lang="en-US" dirty="0"/>
              <a:t>- This clause indicates at what time the trigger should get fired. i.e. for example: before or after updating a table. INSTEAD OF is used to create a trigger on a view. Before and after cannot be used to create a trigger on a view.</a:t>
            </a:r>
          </a:p>
          <a:p>
            <a:pPr lvl="0">
              <a:buNone/>
            </a:pPr>
            <a:r>
              <a:rPr lang="en-US" b="1" i="1" dirty="0"/>
              <a:t>{INSERT [OR] | UPDATE [OR] | DELETE}</a:t>
            </a:r>
            <a:r>
              <a:rPr lang="en-US" dirty="0"/>
              <a:t> - This clause determines the triggering event. More than one triggering events can be used together separated by OR keyword. The trigger gets fired at all the specified triggering event. </a:t>
            </a:r>
          </a:p>
          <a:p>
            <a:pPr lvl="0">
              <a:buNone/>
            </a:pPr>
            <a:r>
              <a:rPr lang="en-US" b="1" i="1" dirty="0"/>
              <a:t>[OF </a:t>
            </a:r>
            <a:r>
              <a:rPr lang="en-US" b="1" i="1" dirty="0" err="1"/>
              <a:t>col_name</a:t>
            </a:r>
            <a:r>
              <a:rPr lang="en-US" b="1" i="1" dirty="0"/>
              <a:t>]</a:t>
            </a:r>
            <a:r>
              <a:rPr lang="en-US" i="1" dirty="0"/>
              <a:t> </a:t>
            </a:r>
            <a:r>
              <a:rPr lang="en-US" dirty="0"/>
              <a:t>- This clause is used with update triggers. This clause is used when you want to trigger an event only when a specific column is updated. </a:t>
            </a:r>
          </a:p>
          <a:p>
            <a:pPr lvl="0">
              <a:buNone/>
            </a:pPr>
            <a:r>
              <a:rPr lang="en-US" b="1" i="1" dirty="0"/>
              <a:t>CREATE [OR REPLACE] TRIGGER </a:t>
            </a:r>
            <a:r>
              <a:rPr lang="en-US" b="1" i="1" dirty="0" err="1"/>
              <a:t>trigger_name</a:t>
            </a:r>
            <a:r>
              <a:rPr lang="en-US" i="1" dirty="0"/>
              <a:t> </a:t>
            </a:r>
            <a:r>
              <a:rPr lang="en-US" dirty="0"/>
              <a:t>- This clause creates a trigger with the given name or overwrites an existing trigger with the same name. </a:t>
            </a:r>
          </a:p>
          <a:p>
            <a:pPr lvl="0">
              <a:buNone/>
            </a:pPr>
            <a:r>
              <a:rPr lang="en-US" b="1" i="1" dirty="0"/>
              <a:t>[ON </a:t>
            </a:r>
            <a:r>
              <a:rPr lang="en-US" b="1" i="1" dirty="0" err="1"/>
              <a:t>table_name</a:t>
            </a:r>
            <a:r>
              <a:rPr lang="en-US" b="1" i="1" dirty="0"/>
              <a:t>]</a:t>
            </a:r>
            <a:r>
              <a:rPr lang="en-US" i="1" dirty="0"/>
              <a:t> </a:t>
            </a:r>
            <a:r>
              <a:rPr lang="en-US" dirty="0"/>
              <a:t>- This clause identifies the name of the table or view to which the trigger is associated.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762000"/>
            <a:ext cx="8229600" cy="5364163"/>
          </a:xfrm>
        </p:spPr>
        <p:txBody>
          <a:bodyPr>
            <a:normAutofit fontScale="70000" lnSpcReduction="20000"/>
          </a:bodyPr>
          <a:lstStyle/>
          <a:p>
            <a:pPr lvl="0" algn="just">
              <a:buNone/>
            </a:pPr>
            <a:r>
              <a:rPr lang="en-US" b="1" i="1" dirty="0"/>
              <a:t>[REFERENCING OLD AS o NEW AS n]</a:t>
            </a:r>
            <a:r>
              <a:rPr lang="en-US" i="1" dirty="0"/>
              <a:t> </a:t>
            </a:r>
            <a:r>
              <a:rPr lang="en-US" dirty="0" smtClean="0"/>
              <a:t>– </a:t>
            </a:r>
          </a:p>
          <a:p>
            <a:pPr lvl="0" algn="just">
              <a:buNone/>
            </a:pPr>
            <a:r>
              <a:rPr lang="en-US" dirty="0"/>
              <a:t> </a:t>
            </a:r>
            <a:r>
              <a:rPr lang="en-US" dirty="0" smtClean="0"/>
              <a:t>                                  This </a:t>
            </a:r>
            <a:r>
              <a:rPr lang="en-US" dirty="0"/>
              <a:t>clause is used to reference the old and new values of the data being changed. By default, you reference the values as :</a:t>
            </a:r>
            <a:r>
              <a:rPr lang="en-US" dirty="0" err="1"/>
              <a:t>old.column_name</a:t>
            </a:r>
            <a:r>
              <a:rPr lang="en-US" dirty="0"/>
              <a:t> or :</a:t>
            </a:r>
            <a:r>
              <a:rPr lang="en-US" dirty="0" err="1"/>
              <a:t>new.column_name</a:t>
            </a:r>
            <a:r>
              <a:rPr lang="en-US" dirty="0"/>
              <a:t>. The reference names can also be changed from old (or new) to any other user-defined name. You cannot reference old values when inserting a record, or new values when deleting a record, because they do not exist. </a:t>
            </a:r>
          </a:p>
          <a:p>
            <a:pPr lvl="0" algn="just">
              <a:buNone/>
            </a:pPr>
            <a:r>
              <a:rPr lang="en-US" b="1" i="1" dirty="0"/>
              <a:t>[FOR EACH ROW] </a:t>
            </a:r>
            <a:r>
              <a:rPr lang="en-US" dirty="0" smtClean="0"/>
              <a:t>– </a:t>
            </a:r>
          </a:p>
          <a:p>
            <a:pPr lvl="0" algn="just">
              <a:buNone/>
            </a:pPr>
            <a:r>
              <a:rPr lang="en-US" dirty="0"/>
              <a:t> </a:t>
            </a:r>
            <a:r>
              <a:rPr lang="en-US" dirty="0" smtClean="0"/>
              <a:t>                               This </a:t>
            </a:r>
            <a:r>
              <a:rPr lang="en-US" dirty="0"/>
              <a:t>clause is used to determine whether a trigger must fire when each row gets affected (i.e. a Row Level Trigger) or just once when the entire </a:t>
            </a:r>
            <a:r>
              <a:rPr lang="en-US" dirty="0" err="1"/>
              <a:t>sql</a:t>
            </a:r>
            <a:r>
              <a:rPr lang="en-US" dirty="0"/>
              <a:t> statement is executed (i.e. statement level Trigger). </a:t>
            </a:r>
          </a:p>
          <a:p>
            <a:pPr lvl="0" algn="just">
              <a:buNone/>
            </a:pPr>
            <a:r>
              <a:rPr lang="en-US" b="1" i="1" dirty="0"/>
              <a:t>WHEN (condition)</a:t>
            </a:r>
            <a:r>
              <a:rPr lang="en-US" i="1" dirty="0"/>
              <a:t> </a:t>
            </a:r>
            <a:r>
              <a:rPr lang="en-US" dirty="0"/>
              <a:t>- This clause is valid only for row level triggers. The trigger is fired only for rows that satisfy the condition specified.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lvl="0">
              <a:buNone/>
            </a:pPr>
            <a:r>
              <a:rPr lang="en-IN" b="1" dirty="0"/>
              <a:t>Create a Trigger with name </a:t>
            </a:r>
            <a:r>
              <a:rPr lang="en-IN" b="1" dirty="0" err="1"/>
              <a:t>emp_after_insert</a:t>
            </a:r>
            <a:r>
              <a:rPr lang="en-IN" b="1" dirty="0"/>
              <a:t>.</a:t>
            </a:r>
            <a:endParaRPr lang="en-US" dirty="0"/>
          </a:p>
          <a:p>
            <a:pPr>
              <a:buNone/>
            </a:pPr>
            <a:r>
              <a:rPr lang="en-IN" b="1" dirty="0"/>
              <a:t>---------------------AFTER INSERT-------------------------------</a:t>
            </a:r>
            <a:endParaRPr lang="en-US" dirty="0"/>
          </a:p>
          <a:p>
            <a:pPr>
              <a:buNone/>
            </a:pPr>
            <a:r>
              <a:rPr lang="en-IN" dirty="0"/>
              <a:t>     SQL&gt; create or replace trigger </a:t>
            </a:r>
            <a:r>
              <a:rPr lang="en-IN" dirty="0" err="1"/>
              <a:t>emp_after_insert</a:t>
            </a:r>
            <a:endParaRPr lang="en-US" dirty="0"/>
          </a:p>
          <a:p>
            <a:pPr>
              <a:buNone/>
            </a:pPr>
            <a:r>
              <a:rPr lang="en-IN" dirty="0"/>
              <a:t>         after insert on </a:t>
            </a:r>
            <a:r>
              <a:rPr lang="en-IN" dirty="0" err="1"/>
              <a:t>emp</a:t>
            </a:r>
            <a:endParaRPr lang="en-US" dirty="0"/>
          </a:p>
          <a:p>
            <a:pPr>
              <a:buNone/>
            </a:pPr>
            <a:r>
              <a:rPr lang="en-IN" dirty="0"/>
              <a:t>        for each row</a:t>
            </a:r>
            <a:endParaRPr lang="en-US" dirty="0"/>
          </a:p>
          <a:p>
            <a:pPr>
              <a:buNone/>
            </a:pPr>
            <a:r>
              <a:rPr lang="en-IN" dirty="0"/>
              <a:t>        begin</a:t>
            </a:r>
            <a:endParaRPr lang="en-US" dirty="0"/>
          </a:p>
          <a:p>
            <a:pPr>
              <a:buNone/>
            </a:pPr>
            <a:r>
              <a:rPr lang="en-IN" dirty="0"/>
              <a:t>        insert into </a:t>
            </a:r>
            <a:r>
              <a:rPr lang="en-IN" dirty="0" err="1"/>
              <a:t>emp_backup</a:t>
            </a:r>
            <a:r>
              <a:rPr lang="en-IN" dirty="0"/>
              <a:t> values(:</a:t>
            </a:r>
            <a:r>
              <a:rPr lang="en-IN" dirty="0" err="1"/>
              <a:t>new.eid,:new.f_name,:new.l_name</a:t>
            </a:r>
            <a:r>
              <a:rPr lang="en-IN" dirty="0"/>
              <a:t>);</a:t>
            </a:r>
            <a:endParaRPr lang="en-US" dirty="0"/>
          </a:p>
          <a:p>
            <a:pPr>
              <a:buNone/>
            </a:pPr>
            <a:r>
              <a:rPr lang="en-IN" dirty="0"/>
              <a:t>        </a:t>
            </a:r>
            <a:r>
              <a:rPr lang="en-IN" dirty="0" err="1"/>
              <a:t>dbms_output.put_line</a:t>
            </a:r>
            <a:r>
              <a:rPr lang="en-IN" dirty="0"/>
              <a:t>('Record successfully inserted into </a:t>
            </a:r>
            <a:r>
              <a:rPr lang="en-IN" dirty="0" err="1"/>
              <a:t>emp_backup</a:t>
            </a:r>
            <a:r>
              <a:rPr lang="en-IN" dirty="0"/>
              <a:t> table');</a:t>
            </a:r>
            <a:endParaRPr lang="en-US" dirty="0"/>
          </a:p>
          <a:p>
            <a:pPr>
              <a:buNone/>
            </a:pPr>
            <a:r>
              <a:rPr lang="en-IN" dirty="0"/>
              <a:t>       end;</a:t>
            </a:r>
            <a:endParaRPr lang="en-US" dirty="0"/>
          </a:p>
          <a:p>
            <a:pPr>
              <a:buNone/>
            </a:pPr>
            <a:r>
              <a:rPr lang="en-IN" dirty="0"/>
              <a:t>         /</a:t>
            </a:r>
            <a:endParaRPr lang="en-US" dirty="0"/>
          </a:p>
          <a:p>
            <a:pPr>
              <a:buNone/>
            </a:pPr>
            <a:r>
              <a:rPr lang="en-IN" dirty="0"/>
              <a:t> </a:t>
            </a:r>
            <a:endParaRPr lang="en-US" dirty="0"/>
          </a:p>
          <a:p>
            <a:pPr>
              <a:buNone/>
            </a:pPr>
            <a:r>
              <a:rPr lang="en-IN" dirty="0"/>
              <a:t>Trigger created.</a:t>
            </a:r>
            <a:endParaRPr lang="en-US" dirty="0"/>
          </a:p>
          <a:p>
            <a:pPr>
              <a:buNone/>
            </a:pPr>
            <a:r>
              <a:rPr lang="en-IN" dirty="0"/>
              <a:t> </a:t>
            </a:r>
            <a:endParaRPr lang="en-US" dirty="0"/>
          </a:p>
          <a:p>
            <a:pPr>
              <a:buNone/>
            </a:pPr>
            <a:r>
              <a:rPr lang="en-IN" dirty="0"/>
              <a:t>SQL&gt; set </a:t>
            </a:r>
            <a:r>
              <a:rPr lang="en-IN" dirty="0" err="1"/>
              <a:t>serveroutput</a:t>
            </a:r>
            <a:r>
              <a:rPr lang="en-IN" dirty="0"/>
              <a:t> on;</a:t>
            </a:r>
            <a:endParaRPr lang="en-US"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lvl="0">
              <a:buNone/>
            </a:pPr>
            <a:r>
              <a:rPr lang="en-IN" b="1" dirty="0"/>
              <a:t>Create a Trigger with name </a:t>
            </a:r>
            <a:r>
              <a:rPr lang="en-IN" b="1" dirty="0" err="1"/>
              <a:t>emp_after_update</a:t>
            </a:r>
            <a:r>
              <a:rPr lang="en-IN" b="1" dirty="0"/>
              <a:t>.</a:t>
            </a:r>
            <a:endParaRPr lang="en-US" dirty="0"/>
          </a:p>
          <a:p>
            <a:pPr>
              <a:buNone/>
            </a:pPr>
            <a:r>
              <a:rPr lang="en-IN" b="1" dirty="0"/>
              <a:t>       ------------------AFTER UPDATE-------------------------------</a:t>
            </a:r>
            <a:endParaRPr lang="en-US" dirty="0"/>
          </a:p>
          <a:p>
            <a:pPr>
              <a:buNone/>
            </a:pPr>
            <a:r>
              <a:rPr lang="en-IN" dirty="0"/>
              <a:t>SQL&gt; create or replace trigger </a:t>
            </a:r>
            <a:r>
              <a:rPr lang="en-IN" dirty="0" err="1"/>
              <a:t>emp_after_update</a:t>
            </a:r>
            <a:endParaRPr lang="en-US" dirty="0"/>
          </a:p>
          <a:p>
            <a:pPr>
              <a:buNone/>
            </a:pPr>
            <a:r>
              <a:rPr lang="en-IN" dirty="0"/>
              <a:t>        after update on </a:t>
            </a:r>
            <a:r>
              <a:rPr lang="en-IN" dirty="0" err="1"/>
              <a:t>emp</a:t>
            </a:r>
            <a:endParaRPr lang="en-US" dirty="0"/>
          </a:p>
          <a:p>
            <a:pPr>
              <a:buNone/>
            </a:pPr>
            <a:r>
              <a:rPr lang="en-IN" dirty="0"/>
              <a:t>        for each row</a:t>
            </a:r>
            <a:endParaRPr lang="en-US" dirty="0"/>
          </a:p>
          <a:p>
            <a:pPr>
              <a:buNone/>
            </a:pPr>
            <a:r>
              <a:rPr lang="en-IN" dirty="0"/>
              <a:t>        begin</a:t>
            </a:r>
            <a:endParaRPr lang="en-US" dirty="0"/>
          </a:p>
          <a:p>
            <a:pPr>
              <a:buNone/>
            </a:pPr>
            <a:r>
              <a:rPr lang="en-IN" dirty="0"/>
              <a:t>        update </a:t>
            </a:r>
            <a:r>
              <a:rPr lang="en-IN" dirty="0" err="1"/>
              <a:t>emp_backup</a:t>
            </a:r>
            <a:r>
              <a:rPr lang="en-IN" dirty="0"/>
              <a:t> set </a:t>
            </a:r>
            <a:r>
              <a:rPr lang="en-IN" dirty="0" err="1"/>
              <a:t>f_name</a:t>
            </a:r>
            <a:r>
              <a:rPr lang="en-IN" dirty="0"/>
              <a:t>=:</a:t>
            </a:r>
            <a:r>
              <a:rPr lang="en-IN" dirty="0" err="1"/>
              <a:t>new.f_name</a:t>
            </a:r>
            <a:r>
              <a:rPr lang="en-IN" dirty="0"/>
              <a:t> where </a:t>
            </a:r>
            <a:r>
              <a:rPr lang="en-IN" dirty="0" err="1"/>
              <a:t>f_name</a:t>
            </a:r>
            <a:r>
              <a:rPr lang="en-IN" dirty="0"/>
              <a:t>=:</a:t>
            </a:r>
            <a:r>
              <a:rPr lang="en-IN" dirty="0" err="1"/>
              <a:t>old.f_name</a:t>
            </a:r>
            <a:r>
              <a:rPr lang="en-IN" dirty="0"/>
              <a:t>;</a:t>
            </a:r>
            <a:endParaRPr lang="en-US" dirty="0"/>
          </a:p>
          <a:p>
            <a:pPr>
              <a:buNone/>
            </a:pPr>
            <a:r>
              <a:rPr lang="en-IN" dirty="0"/>
              <a:t>        </a:t>
            </a:r>
            <a:r>
              <a:rPr lang="en-IN" dirty="0" err="1"/>
              <a:t>dbms_output.put_line</a:t>
            </a:r>
            <a:r>
              <a:rPr lang="en-IN" dirty="0"/>
              <a:t>('Record successfully updated into </a:t>
            </a:r>
            <a:r>
              <a:rPr lang="en-IN" dirty="0" err="1"/>
              <a:t>emp_backup</a:t>
            </a:r>
            <a:r>
              <a:rPr lang="en-IN" dirty="0"/>
              <a:t> table');</a:t>
            </a:r>
            <a:endParaRPr lang="en-US" dirty="0"/>
          </a:p>
          <a:p>
            <a:pPr>
              <a:buNone/>
            </a:pPr>
            <a:r>
              <a:rPr lang="en-IN" dirty="0"/>
              <a:t>    end;</a:t>
            </a:r>
            <a:endParaRPr lang="en-US" dirty="0"/>
          </a:p>
          <a:p>
            <a:pPr>
              <a:buNone/>
            </a:pPr>
            <a:r>
              <a:rPr lang="en-IN" dirty="0"/>
              <a:t>    /</a:t>
            </a:r>
            <a:endParaRPr lang="en-US" dirty="0"/>
          </a:p>
          <a:p>
            <a:pPr>
              <a:buNone/>
            </a:pPr>
            <a:r>
              <a:rPr lang="en-IN" dirty="0"/>
              <a:t> </a:t>
            </a:r>
            <a:endParaRPr lang="en-US" dirty="0"/>
          </a:p>
          <a:p>
            <a:pPr>
              <a:buNone/>
            </a:pPr>
            <a:r>
              <a:rPr lang="en-IN" dirty="0"/>
              <a:t>Trigger created.</a:t>
            </a:r>
            <a:endParaRPr lang="en-US" dirty="0"/>
          </a:p>
          <a:p>
            <a:pPr>
              <a:buNone/>
            </a:pPr>
            <a:r>
              <a:rPr lang="en-IN" dirty="0"/>
              <a:t> </a:t>
            </a:r>
            <a:endParaRPr lang="en-US" dirty="0"/>
          </a:p>
          <a:p>
            <a:pPr>
              <a:buNone/>
            </a:pPr>
            <a:r>
              <a:rPr lang="en-IN" dirty="0"/>
              <a:t>SQL&gt; set </a:t>
            </a:r>
            <a:r>
              <a:rPr lang="en-IN" dirty="0" err="1"/>
              <a:t>serveroutput</a:t>
            </a:r>
            <a:r>
              <a:rPr lang="en-IN" dirty="0"/>
              <a:t> on;</a:t>
            </a:r>
            <a:endParaRPr lang="en-US" dirty="0"/>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lvl="0">
              <a:buNone/>
            </a:pPr>
            <a:r>
              <a:rPr lang="en-IN" b="1" dirty="0"/>
              <a:t>Create a Trigger with name </a:t>
            </a:r>
            <a:r>
              <a:rPr lang="en-IN" b="1" dirty="0" err="1"/>
              <a:t>emp_after_delete</a:t>
            </a:r>
            <a:r>
              <a:rPr lang="en-IN" b="1" dirty="0"/>
              <a:t>.</a:t>
            </a:r>
            <a:endParaRPr lang="en-US" dirty="0"/>
          </a:p>
          <a:p>
            <a:pPr>
              <a:buNone/>
            </a:pPr>
            <a:r>
              <a:rPr lang="en-IN" b="1" dirty="0"/>
              <a:t>         --------------------AFTER DELETE-------------------------------</a:t>
            </a:r>
            <a:endParaRPr lang="en-US" dirty="0"/>
          </a:p>
          <a:p>
            <a:pPr>
              <a:buNone/>
            </a:pPr>
            <a:r>
              <a:rPr lang="en-IN" dirty="0"/>
              <a:t>SQL&gt; create or replace trigger </a:t>
            </a:r>
            <a:r>
              <a:rPr lang="en-IN" dirty="0" err="1"/>
              <a:t>emp_after_delete</a:t>
            </a:r>
            <a:endParaRPr lang="en-US" dirty="0"/>
          </a:p>
          <a:p>
            <a:pPr>
              <a:buNone/>
            </a:pPr>
            <a:r>
              <a:rPr lang="en-IN" dirty="0"/>
              <a:t>        after delete on </a:t>
            </a:r>
            <a:r>
              <a:rPr lang="en-IN" dirty="0" err="1"/>
              <a:t>emp</a:t>
            </a:r>
            <a:endParaRPr lang="en-US" dirty="0"/>
          </a:p>
          <a:p>
            <a:pPr>
              <a:buNone/>
            </a:pPr>
            <a:r>
              <a:rPr lang="en-IN" dirty="0"/>
              <a:t>        for each row</a:t>
            </a:r>
            <a:endParaRPr lang="en-US" dirty="0"/>
          </a:p>
          <a:p>
            <a:pPr>
              <a:buNone/>
            </a:pPr>
            <a:r>
              <a:rPr lang="en-IN" dirty="0"/>
              <a:t>        declare</a:t>
            </a:r>
            <a:endParaRPr lang="en-US" dirty="0"/>
          </a:p>
          <a:p>
            <a:pPr>
              <a:buNone/>
            </a:pPr>
            <a:r>
              <a:rPr lang="en-IN" dirty="0"/>
              <a:t>        begin</a:t>
            </a:r>
            <a:endParaRPr lang="en-US" dirty="0"/>
          </a:p>
          <a:p>
            <a:pPr>
              <a:buNone/>
            </a:pPr>
            <a:r>
              <a:rPr lang="en-IN" dirty="0"/>
              <a:t>        delete </a:t>
            </a:r>
            <a:r>
              <a:rPr lang="en-IN" dirty="0" err="1"/>
              <a:t>emp_backup</a:t>
            </a:r>
            <a:r>
              <a:rPr lang="en-IN" dirty="0"/>
              <a:t> where </a:t>
            </a:r>
            <a:r>
              <a:rPr lang="en-IN" dirty="0" err="1"/>
              <a:t>eid</a:t>
            </a:r>
            <a:r>
              <a:rPr lang="en-IN" dirty="0"/>
              <a:t>=:old.eid;</a:t>
            </a:r>
            <a:endParaRPr lang="en-US" dirty="0"/>
          </a:p>
          <a:p>
            <a:pPr>
              <a:buNone/>
            </a:pPr>
            <a:r>
              <a:rPr lang="en-IN" dirty="0"/>
              <a:t>      </a:t>
            </a:r>
            <a:r>
              <a:rPr lang="en-IN" dirty="0" err="1"/>
              <a:t>dbms_output.put_line</a:t>
            </a:r>
            <a:r>
              <a:rPr lang="en-IN" dirty="0"/>
              <a:t>('Record successfully deleted into </a:t>
            </a:r>
            <a:r>
              <a:rPr lang="en-IN" dirty="0" err="1"/>
              <a:t>emp_backup</a:t>
            </a:r>
            <a:r>
              <a:rPr lang="en-IN" dirty="0"/>
              <a:t> table');</a:t>
            </a:r>
            <a:endParaRPr lang="en-US" dirty="0"/>
          </a:p>
          <a:p>
            <a:pPr>
              <a:buNone/>
            </a:pPr>
            <a:r>
              <a:rPr lang="en-IN" dirty="0"/>
              <a:t>       end;</a:t>
            </a:r>
            <a:endParaRPr lang="en-US" dirty="0"/>
          </a:p>
          <a:p>
            <a:pPr>
              <a:buNone/>
            </a:pPr>
            <a:r>
              <a:rPr lang="en-IN" dirty="0"/>
              <a:t>       /</a:t>
            </a:r>
            <a:endParaRPr lang="en-US" dirty="0"/>
          </a:p>
          <a:p>
            <a:pPr>
              <a:buNone/>
            </a:pPr>
            <a:r>
              <a:rPr lang="en-IN" dirty="0"/>
              <a:t> </a:t>
            </a:r>
            <a:endParaRPr lang="en-US" dirty="0"/>
          </a:p>
          <a:p>
            <a:pPr>
              <a:buNone/>
            </a:pPr>
            <a:r>
              <a:rPr lang="en-IN" dirty="0"/>
              <a:t>Trigger created.</a:t>
            </a:r>
            <a:endParaRPr lang="en-US" dirty="0"/>
          </a:p>
          <a:p>
            <a:pPr>
              <a:buNone/>
            </a:pPr>
            <a:r>
              <a:rPr lang="en-IN" dirty="0"/>
              <a:t> </a:t>
            </a:r>
            <a:endParaRPr lang="en-US" dirty="0"/>
          </a:p>
          <a:p>
            <a:pPr>
              <a:buNone/>
            </a:pPr>
            <a:r>
              <a:rPr lang="en-IN" dirty="0"/>
              <a:t>SQL&gt; set </a:t>
            </a:r>
            <a:r>
              <a:rPr lang="en-IN" dirty="0" err="1"/>
              <a:t>serveroutput</a:t>
            </a:r>
            <a:r>
              <a:rPr lang="en-IN" dirty="0"/>
              <a:t> on;</a:t>
            </a:r>
            <a:endParaRPr lang="en-US"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normAutofit fontScale="70000" lnSpcReduction="20000"/>
          </a:bodyPr>
          <a:lstStyle/>
          <a:p>
            <a:pPr lvl="0">
              <a:buNone/>
            </a:pPr>
            <a:r>
              <a:rPr lang="en-IN" b="1" dirty="0"/>
              <a:t>Create a Trigger with name </a:t>
            </a:r>
            <a:r>
              <a:rPr lang="en-IN" b="1" dirty="0" err="1"/>
              <a:t>emp_before_insert</a:t>
            </a:r>
            <a:r>
              <a:rPr lang="en-IN" b="1" dirty="0"/>
              <a:t>.</a:t>
            </a:r>
            <a:endParaRPr lang="en-US" dirty="0"/>
          </a:p>
          <a:p>
            <a:pPr>
              <a:buNone/>
            </a:pPr>
            <a:r>
              <a:rPr lang="en-IN" b="1" dirty="0"/>
              <a:t>        --------------------BEFORE INSERT-------------------------------</a:t>
            </a:r>
            <a:endParaRPr lang="en-US" dirty="0"/>
          </a:p>
          <a:p>
            <a:pPr>
              <a:buNone/>
            </a:pPr>
            <a:r>
              <a:rPr lang="en-IN" dirty="0"/>
              <a:t>SQL&gt; create or replace trigger </a:t>
            </a:r>
            <a:r>
              <a:rPr lang="en-IN" dirty="0" err="1"/>
              <a:t>emp_before_insert</a:t>
            </a:r>
            <a:endParaRPr lang="en-US" dirty="0"/>
          </a:p>
          <a:p>
            <a:pPr>
              <a:buNone/>
            </a:pPr>
            <a:r>
              <a:rPr lang="en-IN" dirty="0"/>
              <a:t>        before insert on </a:t>
            </a:r>
            <a:r>
              <a:rPr lang="en-IN" dirty="0" err="1"/>
              <a:t>emp</a:t>
            </a:r>
            <a:endParaRPr lang="en-US" dirty="0"/>
          </a:p>
          <a:p>
            <a:pPr>
              <a:buNone/>
            </a:pPr>
            <a:r>
              <a:rPr lang="en-IN" dirty="0"/>
              <a:t>        for each row</a:t>
            </a:r>
            <a:endParaRPr lang="en-US" dirty="0"/>
          </a:p>
          <a:p>
            <a:pPr>
              <a:buNone/>
            </a:pPr>
            <a:r>
              <a:rPr lang="en-IN" dirty="0"/>
              <a:t>        begin</a:t>
            </a:r>
            <a:endParaRPr lang="en-US" dirty="0"/>
          </a:p>
          <a:p>
            <a:pPr>
              <a:buNone/>
            </a:pPr>
            <a:r>
              <a:rPr lang="en-IN" dirty="0"/>
              <a:t>        </a:t>
            </a:r>
            <a:r>
              <a:rPr lang="en-IN" dirty="0" err="1"/>
              <a:t>if:new.eid</a:t>
            </a:r>
            <a:r>
              <a:rPr lang="en-IN" dirty="0"/>
              <a:t>&lt;0 then</a:t>
            </a:r>
            <a:endParaRPr lang="en-US" dirty="0"/>
          </a:p>
          <a:p>
            <a:pPr>
              <a:buNone/>
            </a:pPr>
            <a:r>
              <a:rPr lang="en-IN" dirty="0"/>
              <a:t>        </a:t>
            </a:r>
            <a:r>
              <a:rPr lang="en-IN" dirty="0" err="1"/>
              <a:t>raise_application_error</a:t>
            </a:r>
            <a:r>
              <a:rPr lang="en-IN" dirty="0"/>
              <a:t>(-20017,'Only you can enter positive value for </a:t>
            </a:r>
            <a:r>
              <a:rPr lang="en-IN" dirty="0" err="1"/>
              <a:t>eid</a:t>
            </a:r>
            <a:r>
              <a:rPr lang="en-IN" dirty="0"/>
              <a:t>');</a:t>
            </a:r>
            <a:endParaRPr lang="en-US" dirty="0"/>
          </a:p>
          <a:p>
            <a:pPr>
              <a:buNone/>
            </a:pPr>
            <a:r>
              <a:rPr lang="en-IN" dirty="0"/>
              <a:t>        end if;</a:t>
            </a:r>
            <a:endParaRPr lang="en-US" dirty="0"/>
          </a:p>
          <a:p>
            <a:pPr>
              <a:buNone/>
            </a:pPr>
            <a:r>
              <a:rPr lang="en-IN" dirty="0"/>
              <a:t>         end;</a:t>
            </a:r>
            <a:endParaRPr lang="en-US" dirty="0"/>
          </a:p>
          <a:p>
            <a:pPr>
              <a:buNone/>
            </a:pPr>
            <a:r>
              <a:rPr lang="en-IN" dirty="0"/>
              <a:t>         /</a:t>
            </a:r>
            <a:endParaRPr lang="en-US" dirty="0"/>
          </a:p>
          <a:p>
            <a:pPr>
              <a:buNone/>
            </a:pPr>
            <a:r>
              <a:rPr lang="en-IN" dirty="0"/>
              <a:t> </a:t>
            </a:r>
            <a:endParaRPr lang="en-US" dirty="0"/>
          </a:p>
          <a:p>
            <a:pPr>
              <a:buNone/>
            </a:pPr>
            <a:r>
              <a:rPr lang="en-IN" dirty="0"/>
              <a:t>Trigger created.</a:t>
            </a:r>
            <a:endParaRPr lang="en-US" dirty="0"/>
          </a:p>
          <a:p>
            <a:pPr>
              <a:buNone/>
            </a:pPr>
            <a:r>
              <a:rPr lang="en-IN" dirty="0"/>
              <a:t> </a:t>
            </a:r>
            <a:endParaRPr lang="en-US" dirty="0"/>
          </a:p>
          <a:p>
            <a:pPr>
              <a:buNone/>
            </a:pPr>
            <a:r>
              <a:rPr lang="en-IN" dirty="0"/>
              <a:t>SQL&gt; set </a:t>
            </a:r>
            <a:r>
              <a:rPr lang="en-IN" dirty="0" err="1"/>
              <a:t>serveroutput</a:t>
            </a:r>
            <a:r>
              <a:rPr lang="en-IN" dirty="0"/>
              <a:t> on;</a:t>
            </a:r>
            <a:endParaRPr lang="en-US" dirty="0"/>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85800"/>
            <a:ext cx="8229600" cy="5440363"/>
          </a:xfrm>
        </p:spPr>
        <p:txBody>
          <a:bodyPr>
            <a:normAutofit fontScale="77500" lnSpcReduction="20000"/>
          </a:bodyPr>
          <a:lstStyle/>
          <a:p>
            <a:pPr>
              <a:buNone/>
            </a:pPr>
            <a:r>
              <a:rPr lang="en-US" dirty="0" smtClean="0"/>
              <a:t>Create a Trigger with name </a:t>
            </a:r>
            <a:r>
              <a:rPr lang="en-US" dirty="0" err="1" smtClean="0"/>
              <a:t>emp_before_update</a:t>
            </a:r>
            <a:endParaRPr lang="en-US" dirty="0" smtClean="0"/>
          </a:p>
          <a:p>
            <a:pPr>
              <a:buNone/>
            </a:pPr>
            <a:r>
              <a:rPr lang="en-US" dirty="0" smtClean="0"/>
              <a:t>--------------------BEFORE UPDATE-------------------------------</a:t>
            </a:r>
          </a:p>
          <a:p>
            <a:pPr>
              <a:buNone/>
            </a:pPr>
            <a:r>
              <a:rPr lang="en-US" dirty="0" smtClean="0"/>
              <a:t>SQL&gt; create or replace trigger </a:t>
            </a:r>
            <a:r>
              <a:rPr lang="en-US" dirty="0" err="1" smtClean="0"/>
              <a:t>emp_before_update</a:t>
            </a:r>
            <a:endParaRPr lang="en-US" dirty="0" smtClean="0"/>
          </a:p>
          <a:p>
            <a:pPr>
              <a:buNone/>
            </a:pPr>
            <a:r>
              <a:rPr lang="en-US" dirty="0" smtClean="0"/>
              <a:t>         before update on </a:t>
            </a:r>
            <a:r>
              <a:rPr lang="en-US" dirty="0" err="1" smtClean="0"/>
              <a:t>emp</a:t>
            </a:r>
            <a:endParaRPr lang="en-US" dirty="0" smtClean="0"/>
          </a:p>
          <a:p>
            <a:pPr>
              <a:buNone/>
            </a:pPr>
            <a:r>
              <a:rPr lang="en-US" dirty="0" smtClean="0"/>
              <a:t>        for each row</a:t>
            </a:r>
          </a:p>
          <a:p>
            <a:pPr>
              <a:buNone/>
            </a:pPr>
            <a:r>
              <a:rPr lang="en-US" dirty="0" smtClean="0"/>
              <a:t>        begin</a:t>
            </a:r>
          </a:p>
          <a:p>
            <a:pPr>
              <a:buNone/>
            </a:pPr>
            <a:r>
              <a:rPr lang="en-US" dirty="0" smtClean="0"/>
              <a:t>        </a:t>
            </a:r>
            <a:r>
              <a:rPr lang="en-US" dirty="0" err="1" smtClean="0"/>
              <a:t>dbms_output.put_line</a:t>
            </a:r>
            <a:r>
              <a:rPr lang="en-US" dirty="0" smtClean="0"/>
              <a:t>('First name'|| :</a:t>
            </a:r>
            <a:r>
              <a:rPr lang="en-US" dirty="0" err="1" smtClean="0"/>
              <a:t>old.f_name</a:t>
            </a:r>
            <a:r>
              <a:rPr lang="en-US" dirty="0" smtClean="0"/>
              <a:t>||'has changed to'||:</a:t>
            </a:r>
            <a:r>
              <a:rPr lang="en-US" dirty="0" err="1" smtClean="0"/>
              <a:t>new.f_name</a:t>
            </a:r>
            <a:r>
              <a:rPr lang="en-US" dirty="0" smtClean="0"/>
              <a:t>);</a:t>
            </a:r>
          </a:p>
          <a:p>
            <a:pPr>
              <a:buNone/>
            </a:pPr>
            <a:r>
              <a:rPr lang="en-US" dirty="0" smtClean="0"/>
              <a:t>         end;</a:t>
            </a:r>
          </a:p>
          <a:p>
            <a:pPr>
              <a:buNone/>
            </a:pPr>
            <a:r>
              <a:rPr lang="en-US" dirty="0" smtClean="0"/>
              <a:t>         /</a:t>
            </a:r>
          </a:p>
          <a:p>
            <a:pPr>
              <a:buNone/>
            </a:pPr>
            <a:r>
              <a:rPr lang="en-US" dirty="0" smtClean="0"/>
              <a:t> </a:t>
            </a:r>
          </a:p>
          <a:p>
            <a:pPr>
              <a:buNone/>
            </a:pPr>
            <a:r>
              <a:rPr lang="en-US" dirty="0" smtClean="0"/>
              <a:t>Trigger created.</a:t>
            </a:r>
          </a:p>
          <a:p>
            <a:pPr>
              <a:buNone/>
            </a:pPr>
            <a:r>
              <a:rPr lang="en-US" dirty="0" smtClean="0"/>
              <a:t> </a:t>
            </a:r>
          </a:p>
          <a:p>
            <a:pPr>
              <a:buNone/>
            </a:pPr>
            <a:r>
              <a:rPr lang="en-US" dirty="0" smtClean="0"/>
              <a:t>SQL&gt; set </a:t>
            </a:r>
            <a:r>
              <a:rPr lang="en-US" dirty="0" err="1" smtClean="0"/>
              <a:t>serveroutput</a:t>
            </a:r>
            <a:r>
              <a:rPr lang="en-US" dirty="0" smtClean="0"/>
              <a:t> on;</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smtClean="0"/>
              <a:t>Create a Trigger with name before delete</a:t>
            </a:r>
          </a:p>
          <a:p>
            <a:pPr>
              <a:buNone/>
            </a:pPr>
            <a:r>
              <a:rPr lang="en-US" dirty="0" smtClean="0"/>
              <a:t>--------------------BEFORE DELETE-------------------------------</a:t>
            </a:r>
          </a:p>
          <a:p>
            <a:pPr>
              <a:buNone/>
            </a:pPr>
            <a:r>
              <a:rPr lang="en-US" dirty="0" smtClean="0"/>
              <a:t>SQL&gt; create or replace trigger </a:t>
            </a:r>
            <a:r>
              <a:rPr lang="en-US" dirty="0" err="1" smtClean="0"/>
              <a:t>emp_before_delete</a:t>
            </a:r>
            <a:endParaRPr lang="en-US" dirty="0" smtClean="0"/>
          </a:p>
          <a:p>
            <a:pPr>
              <a:buNone/>
            </a:pPr>
            <a:r>
              <a:rPr lang="en-US" dirty="0" smtClean="0"/>
              <a:t>        before delete on </a:t>
            </a:r>
            <a:r>
              <a:rPr lang="en-US" dirty="0" err="1" smtClean="0"/>
              <a:t>emp</a:t>
            </a:r>
            <a:endParaRPr lang="en-US" dirty="0" smtClean="0"/>
          </a:p>
          <a:p>
            <a:pPr>
              <a:buNone/>
            </a:pPr>
            <a:r>
              <a:rPr lang="en-US" dirty="0" smtClean="0"/>
              <a:t>        for each row</a:t>
            </a:r>
          </a:p>
          <a:p>
            <a:pPr>
              <a:buNone/>
            </a:pPr>
            <a:r>
              <a:rPr lang="en-US" dirty="0" smtClean="0"/>
              <a:t>        begin</a:t>
            </a:r>
          </a:p>
          <a:p>
            <a:pPr>
              <a:buNone/>
            </a:pPr>
            <a:r>
              <a:rPr lang="en-US" dirty="0" smtClean="0"/>
              <a:t>        insert into </a:t>
            </a:r>
            <a:r>
              <a:rPr lang="en-US" dirty="0" err="1" smtClean="0"/>
              <a:t>emp_newbackup</a:t>
            </a:r>
            <a:r>
              <a:rPr lang="en-US" dirty="0" smtClean="0"/>
              <a:t> values(:</a:t>
            </a:r>
            <a:r>
              <a:rPr lang="en-US" dirty="0" err="1" smtClean="0"/>
              <a:t>old.eid,:old.f_name,:old.l_name</a:t>
            </a:r>
            <a:r>
              <a:rPr lang="en-US" dirty="0" smtClean="0"/>
              <a:t>);</a:t>
            </a:r>
          </a:p>
          <a:p>
            <a:pPr>
              <a:buNone/>
            </a:pPr>
            <a:r>
              <a:rPr lang="en-US" dirty="0" smtClean="0"/>
              <a:t>       </a:t>
            </a:r>
            <a:r>
              <a:rPr lang="en-US" dirty="0" err="1" smtClean="0"/>
              <a:t>dbms_output.put_line</a:t>
            </a:r>
            <a:r>
              <a:rPr lang="en-US" dirty="0" smtClean="0"/>
              <a:t>('Record successfully deleted and saved on </a:t>
            </a:r>
            <a:r>
              <a:rPr lang="en-US" dirty="0" err="1" smtClean="0"/>
              <a:t>emp_newbackup</a:t>
            </a:r>
            <a:r>
              <a:rPr lang="en-US" dirty="0" smtClean="0"/>
              <a:t>');</a:t>
            </a:r>
          </a:p>
          <a:p>
            <a:pPr>
              <a:buNone/>
            </a:pPr>
            <a:r>
              <a:rPr lang="en-US" dirty="0" smtClean="0"/>
              <a:t>         end;</a:t>
            </a:r>
          </a:p>
          <a:p>
            <a:pPr>
              <a:buNone/>
            </a:pPr>
            <a:r>
              <a:rPr lang="en-US" dirty="0" smtClean="0"/>
              <a:t>         /</a:t>
            </a:r>
          </a:p>
          <a:p>
            <a:pPr>
              <a:buNone/>
            </a:pPr>
            <a:r>
              <a:rPr lang="en-US" dirty="0" smtClean="0"/>
              <a:t> </a:t>
            </a:r>
          </a:p>
          <a:p>
            <a:pPr>
              <a:buNone/>
            </a:pPr>
            <a:r>
              <a:rPr lang="en-US" dirty="0" smtClean="0"/>
              <a:t>Trigger created.</a:t>
            </a:r>
          </a:p>
          <a:p>
            <a:pPr>
              <a:buNone/>
            </a:pPr>
            <a:r>
              <a:rPr lang="en-US" dirty="0" smtClean="0"/>
              <a:t> </a:t>
            </a:r>
          </a:p>
          <a:p>
            <a:pPr>
              <a:buNone/>
            </a:pPr>
            <a:r>
              <a:rPr lang="en-US" dirty="0" smtClean="0"/>
              <a:t>SQL&gt; set </a:t>
            </a:r>
            <a:r>
              <a:rPr lang="en-US" dirty="0" err="1" smtClean="0"/>
              <a:t>serveroutput</a:t>
            </a:r>
            <a:r>
              <a:rPr lang="en-US" dirty="0" smtClean="0"/>
              <a:t> on;</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229600" cy="5592763"/>
          </a:xfrm>
        </p:spPr>
        <p:txBody>
          <a:bodyPr>
            <a:normAutofit fontScale="25000" lnSpcReduction="20000"/>
          </a:bodyPr>
          <a:lstStyle/>
          <a:p>
            <a:pPr>
              <a:buNone/>
            </a:pPr>
            <a:r>
              <a:rPr lang="en-US" sz="6400" dirty="0" smtClean="0"/>
              <a:t>Multiple operations in one trigger(after):</a:t>
            </a:r>
          </a:p>
          <a:p>
            <a:pPr>
              <a:buNone/>
            </a:pPr>
            <a:r>
              <a:rPr lang="en-US" sz="6400" dirty="0" smtClean="0"/>
              <a:t> </a:t>
            </a:r>
          </a:p>
          <a:p>
            <a:pPr>
              <a:buNone/>
            </a:pPr>
            <a:r>
              <a:rPr lang="en-US" sz="6400" dirty="0" smtClean="0"/>
              <a:t>  CREATE OR REPLACE TRIGGER </a:t>
            </a:r>
            <a:r>
              <a:rPr lang="en-US" sz="6400" dirty="0" err="1" smtClean="0"/>
              <a:t>emp_after_changes</a:t>
            </a:r>
            <a:endParaRPr lang="en-US" sz="6400" dirty="0" smtClean="0"/>
          </a:p>
          <a:p>
            <a:pPr>
              <a:buNone/>
            </a:pPr>
            <a:r>
              <a:rPr lang="en-US" sz="6400" dirty="0" smtClean="0"/>
              <a:t>  AFTER INSERT OR DELETE OR UPDATE ON </a:t>
            </a:r>
            <a:r>
              <a:rPr lang="en-US" sz="6400" dirty="0" err="1" smtClean="0"/>
              <a:t>emp</a:t>
            </a:r>
            <a:endParaRPr lang="en-US" sz="6400" dirty="0" smtClean="0"/>
          </a:p>
          <a:p>
            <a:pPr>
              <a:buNone/>
            </a:pPr>
            <a:r>
              <a:rPr lang="en-US" sz="6400" dirty="0" smtClean="0"/>
              <a:t>  FOR EACH ROW</a:t>
            </a:r>
          </a:p>
          <a:p>
            <a:pPr>
              <a:buNone/>
            </a:pPr>
            <a:r>
              <a:rPr lang="en-US" sz="6400" dirty="0" smtClean="0"/>
              <a:t>  DECLARE</a:t>
            </a:r>
          </a:p>
          <a:p>
            <a:pPr>
              <a:buNone/>
            </a:pPr>
            <a:r>
              <a:rPr lang="en-US" sz="6400" dirty="0" smtClean="0"/>
              <a:t>  BEGIN</a:t>
            </a:r>
          </a:p>
          <a:p>
            <a:pPr>
              <a:buNone/>
            </a:pPr>
            <a:r>
              <a:rPr lang="en-US" sz="6400" dirty="0" smtClean="0"/>
              <a:t>   IF INSERTING THEN</a:t>
            </a:r>
          </a:p>
          <a:p>
            <a:pPr>
              <a:buNone/>
            </a:pPr>
            <a:r>
              <a:rPr lang="en-US" sz="6400" dirty="0" smtClean="0"/>
              <a:t>	insert into </a:t>
            </a:r>
            <a:r>
              <a:rPr lang="en-US" sz="6400" dirty="0" err="1" smtClean="0"/>
              <a:t>emp_backup</a:t>
            </a:r>
            <a:r>
              <a:rPr lang="en-US" sz="6400" dirty="0" smtClean="0"/>
              <a:t> values(:</a:t>
            </a:r>
            <a:r>
              <a:rPr lang="en-US" sz="6400" dirty="0" err="1" smtClean="0"/>
              <a:t>new.eid,:new.f_name,:new.l_name</a:t>
            </a:r>
            <a:r>
              <a:rPr lang="en-US" sz="6400" dirty="0" smtClean="0"/>
              <a:t>);</a:t>
            </a:r>
          </a:p>
          <a:p>
            <a:pPr>
              <a:buNone/>
            </a:pPr>
            <a:r>
              <a:rPr lang="en-US" sz="6400" dirty="0" smtClean="0"/>
              <a:t>	</a:t>
            </a:r>
            <a:r>
              <a:rPr lang="en-US" sz="6400" dirty="0" err="1" smtClean="0"/>
              <a:t>dbms_output.put_line</a:t>
            </a:r>
            <a:r>
              <a:rPr lang="en-US" sz="6400" dirty="0" smtClean="0"/>
              <a:t> ('Record successfully inserted on </a:t>
            </a:r>
            <a:r>
              <a:rPr lang="en-US" sz="6400" dirty="0" err="1" smtClean="0"/>
              <a:t>emp_backup</a:t>
            </a:r>
            <a:r>
              <a:rPr lang="en-US" sz="6400" dirty="0" smtClean="0"/>
              <a:t> file-----EX1');</a:t>
            </a:r>
          </a:p>
          <a:p>
            <a:pPr>
              <a:buNone/>
            </a:pPr>
            <a:r>
              <a:rPr lang="en-US" sz="6400" dirty="0" smtClean="0"/>
              <a:t>        </a:t>
            </a:r>
          </a:p>
          <a:p>
            <a:pPr>
              <a:buNone/>
            </a:pPr>
            <a:r>
              <a:rPr lang="en-US" sz="6400" dirty="0" smtClean="0"/>
              <a:t>     ELSIF UPDATING THEN</a:t>
            </a:r>
          </a:p>
          <a:p>
            <a:pPr>
              <a:buNone/>
            </a:pPr>
            <a:r>
              <a:rPr lang="en-US" sz="6400" dirty="0" smtClean="0"/>
              <a:t>	update </a:t>
            </a:r>
            <a:r>
              <a:rPr lang="en-US" sz="6400" dirty="0" err="1" smtClean="0"/>
              <a:t>emp_backup</a:t>
            </a:r>
            <a:r>
              <a:rPr lang="en-US" sz="6400" dirty="0" smtClean="0"/>
              <a:t> set </a:t>
            </a:r>
            <a:r>
              <a:rPr lang="en-US" sz="6400" dirty="0" err="1" smtClean="0"/>
              <a:t>eid</a:t>
            </a:r>
            <a:r>
              <a:rPr lang="en-US" sz="6400" dirty="0" smtClean="0"/>
              <a:t>=:new.eid where </a:t>
            </a:r>
            <a:r>
              <a:rPr lang="en-US" sz="6400" dirty="0" err="1" smtClean="0"/>
              <a:t>eid</a:t>
            </a:r>
            <a:r>
              <a:rPr lang="en-US" sz="6400" dirty="0" smtClean="0"/>
              <a:t>=:old.eid;</a:t>
            </a:r>
          </a:p>
          <a:p>
            <a:pPr>
              <a:buNone/>
            </a:pPr>
            <a:r>
              <a:rPr lang="en-US" sz="6400" dirty="0" smtClean="0"/>
              <a:t>	</a:t>
            </a:r>
            <a:r>
              <a:rPr lang="en-US" sz="6400" dirty="0" err="1" smtClean="0"/>
              <a:t>dbms_output.put_line</a:t>
            </a:r>
            <a:r>
              <a:rPr lang="en-US" sz="6400" dirty="0" smtClean="0"/>
              <a:t> ('Record successfully updated on </a:t>
            </a:r>
            <a:r>
              <a:rPr lang="en-US" sz="6400" dirty="0" err="1" smtClean="0"/>
              <a:t>emp_backup</a:t>
            </a:r>
            <a:r>
              <a:rPr lang="en-US" sz="6400" dirty="0" smtClean="0"/>
              <a:t> file-----EX1');</a:t>
            </a:r>
          </a:p>
          <a:p>
            <a:pPr>
              <a:buNone/>
            </a:pPr>
            <a:r>
              <a:rPr lang="en-US" sz="6400" dirty="0" smtClean="0"/>
              <a:t>       </a:t>
            </a:r>
          </a:p>
          <a:p>
            <a:pPr>
              <a:buNone/>
            </a:pPr>
            <a:r>
              <a:rPr lang="en-US" sz="6400" dirty="0" smtClean="0"/>
              <a:t>     ELSE</a:t>
            </a:r>
          </a:p>
          <a:p>
            <a:pPr>
              <a:buNone/>
            </a:pPr>
            <a:r>
              <a:rPr lang="en-US" sz="6400" dirty="0" smtClean="0"/>
              <a:t>	delete </a:t>
            </a:r>
            <a:r>
              <a:rPr lang="en-US" sz="6400" dirty="0" err="1" smtClean="0"/>
              <a:t>emp_backup</a:t>
            </a:r>
            <a:r>
              <a:rPr lang="en-US" sz="6400" dirty="0" smtClean="0"/>
              <a:t> where </a:t>
            </a:r>
            <a:r>
              <a:rPr lang="en-US" sz="6400" dirty="0" err="1" smtClean="0"/>
              <a:t>eid</a:t>
            </a:r>
            <a:r>
              <a:rPr lang="en-US" sz="6400" dirty="0" smtClean="0"/>
              <a:t>=:old.eid;</a:t>
            </a:r>
          </a:p>
          <a:p>
            <a:pPr>
              <a:buNone/>
            </a:pPr>
            <a:r>
              <a:rPr lang="en-US" sz="6400" dirty="0" smtClean="0"/>
              <a:t>	</a:t>
            </a:r>
            <a:r>
              <a:rPr lang="en-US" sz="6400" dirty="0" err="1" smtClean="0"/>
              <a:t>dbms_output.put_line</a:t>
            </a:r>
            <a:r>
              <a:rPr lang="en-US" sz="6400" dirty="0" smtClean="0"/>
              <a:t>('Record successfully deleted in </a:t>
            </a:r>
            <a:r>
              <a:rPr lang="en-US" sz="6400" dirty="0" err="1" smtClean="0"/>
              <a:t>emp_backup</a:t>
            </a:r>
            <a:r>
              <a:rPr lang="en-US" sz="6400" dirty="0" smtClean="0"/>
              <a:t> file-----EX1');</a:t>
            </a:r>
          </a:p>
          <a:p>
            <a:pPr>
              <a:buNone/>
            </a:pPr>
            <a:r>
              <a:rPr lang="en-US" sz="6400" dirty="0" smtClean="0"/>
              <a:t>            END IF;</a:t>
            </a:r>
          </a:p>
          <a:p>
            <a:pPr>
              <a:buNone/>
            </a:pPr>
            <a:r>
              <a:rPr lang="en-US" sz="6400" dirty="0" smtClean="0"/>
              <a:t>  END </a:t>
            </a:r>
            <a:r>
              <a:rPr lang="en-US" sz="6400" dirty="0" err="1" smtClean="0"/>
              <a:t>emp_after_changes</a:t>
            </a:r>
            <a:r>
              <a:rPr lang="en-US" sz="6400" dirty="0" smtClean="0"/>
              <a:t>;</a:t>
            </a:r>
          </a:p>
          <a:p>
            <a:pPr>
              <a:buNone/>
            </a:pPr>
            <a:r>
              <a:rPr lang="en-US" sz="6400" dirty="0" smtClean="0"/>
              <a:t>  /</a:t>
            </a:r>
          </a:p>
          <a:p>
            <a:pPr>
              <a:buNone/>
            </a:pPr>
            <a:r>
              <a:rPr lang="en-US" dirty="0" smtClean="0"/>
              <a:t> </a:t>
            </a:r>
          </a:p>
          <a:p>
            <a:pPr>
              <a:buNone/>
            </a:pPr>
            <a:r>
              <a:rPr lang="en-US" dirty="0" smtClean="0"/>
              <a:t> </a:t>
            </a:r>
          </a:p>
          <a:p>
            <a:pPr>
              <a:buNone/>
            </a:pPr>
            <a:r>
              <a:rPr lang="en-US" dirty="0" smtClean="0"/>
              <a:t> </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533400"/>
            <a:ext cx="8153400" cy="5638799"/>
          </a:xfrm>
        </p:spPr>
        <p:txBody>
          <a:bodyPr>
            <a:normAutofit fontScale="47500" lnSpcReduction="20000"/>
          </a:bodyPr>
          <a:lstStyle/>
          <a:p>
            <a:pPr>
              <a:buNone/>
            </a:pPr>
            <a:r>
              <a:rPr lang="en-US" dirty="0" smtClean="0"/>
              <a:t>Multiple operations in one trigger(before):</a:t>
            </a:r>
          </a:p>
          <a:p>
            <a:pPr>
              <a:buNone/>
            </a:pPr>
            <a:r>
              <a:rPr lang="en-US" dirty="0" smtClean="0"/>
              <a:t> </a:t>
            </a:r>
          </a:p>
          <a:p>
            <a:pPr>
              <a:buNone/>
            </a:pPr>
            <a:r>
              <a:rPr lang="en-US" dirty="0" smtClean="0"/>
              <a:t>CREATE OR REPLACE TRIGGER </a:t>
            </a:r>
            <a:r>
              <a:rPr lang="en-US" dirty="0" err="1" smtClean="0"/>
              <a:t>emp_before_changes</a:t>
            </a:r>
            <a:endParaRPr lang="en-US" dirty="0" smtClean="0"/>
          </a:p>
          <a:p>
            <a:pPr>
              <a:buNone/>
            </a:pPr>
            <a:r>
              <a:rPr lang="en-US" dirty="0" smtClean="0"/>
              <a:t>  AFTER INSERT OR DELETE OR UPDATE ON </a:t>
            </a:r>
            <a:r>
              <a:rPr lang="en-US" dirty="0" err="1" smtClean="0"/>
              <a:t>emp</a:t>
            </a:r>
            <a:endParaRPr lang="en-US" dirty="0" smtClean="0"/>
          </a:p>
          <a:p>
            <a:pPr>
              <a:buNone/>
            </a:pPr>
            <a:r>
              <a:rPr lang="en-US" dirty="0" smtClean="0"/>
              <a:t>  FOR EACH ROW</a:t>
            </a:r>
          </a:p>
          <a:p>
            <a:pPr>
              <a:buNone/>
            </a:pPr>
            <a:r>
              <a:rPr lang="en-US" dirty="0" smtClean="0"/>
              <a:t>  DECLARE</a:t>
            </a:r>
          </a:p>
          <a:p>
            <a:pPr>
              <a:buNone/>
            </a:pPr>
            <a:r>
              <a:rPr lang="en-US" dirty="0" smtClean="0"/>
              <a:t>  BEGIN</a:t>
            </a:r>
          </a:p>
          <a:p>
            <a:pPr>
              <a:buNone/>
            </a:pPr>
            <a:r>
              <a:rPr lang="en-US" dirty="0" smtClean="0"/>
              <a:t>   IF INSERTING THEN</a:t>
            </a:r>
          </a:p>
          <a:p>
            <a:pPr>
              <a:buNone/>
            </a:pPr>
            <a:r>
              <a:rPr lang="en-US" dirty="0" smtClean="0"/>
              <a:t>	if :new.eid&lt;0 then</a:t>
            </a:r>
          </a:p>
          <a:p>
            <a:pPr>
              <a:buNone/>
            </a:pPr>
            <a:r>
              <a:rPr lang="en-US" dirty="0" smtClean="0"/>
              <a:t>	RAISE_APPLICATION_ERROR(-20090, 'Please insert a positive value');</a:t>
            </a:r>
          </a:p>
          <a:p>
            <a:pPr>
              <a:buNone/>
            </a:pPr>
            <a:r>
              <a:rPr lang="en-US" dirty="0" smtClean="0"/>
              <a:t>	end if;        </a:t>
            </a:r>
          </a:p>
          <a:p>
            <a:pPr>
              <a:buNone/>
            </a:pPr>
            <a:r>
              <a:rPr lang="en-US" dirty="0" smtClean="0"/>
              <a:t>	</a:t>
            </a:r>
          </a:p>
          <a:p>
            <a:pPr>
              <a:buNone/>
            </a:pPr>
            <a:r>
              <a:rPr lang="en-US" dirty="0" smtClean="0"/>
              <a:t>   ELSIF UPDATING THEN</a:t>
            </a:r>
          </a:p>
          <a:p>
            <a:pPr>
              <a:buNone/>
            </a:pPr>
            <a:r>
              <a:rPr lang="en-US" dirty="0" smtClean="0"/>
              <a:t>	</a:t>
            </a:r>
            <a:r>
              <a:rPr lang="en-US" dirty="0" err="1" smtClean="0"/>
              <a:t>dbms_output.put_line</a:t>
            </a:r>
            <a:r>
              <a:rPr lang="en-US" dirty="0" smtClean="0"/>
              <a:t>('First Name '||:</a:t>
            </a:r>
            <a:r>
              <a:rPr lang="en-US" dirty="0" err="1" smtClean="0"/>
              <a:t>OLD.f_name</a:t>
            </a:r>
            <a:r>
              <a:rPr lang="en-US" dirty="0" smtClean="0"/>
              <a:t>||' has change to '||:</a:t>
            </a:r>
            <a:r>
              <a:rPr lang="en-US" dirty="0" err="1" smtClean="0"/>
              <a:t>NEW.f_name</a:t>
            </a:r>
            <a:r>
              <a:rPr lang="en-US" dirty="0" smtClean="0"/>
              <a:t>);</a:t>
            </a:r>
          </a:p>
          <a:p>
            <a:pPr>
              <a:buNone/>
            </a:pPr>
            <a:r>
              <a:rPr lang="en-US" dirty="0" smtClean="0"/>
              <a:t>       </a:t>
            </a:r>
          </a:p>
          <a:p>
            <a:pPr>
              <a:buNone/>
            </a:pPr>
            <a:r>
              <a:rPr lang="en-US" dirty="0" smtClean="0"/>
              <a:t>     ELSE</a:t>
            </a:r>
          </a:p>
          <a:p>
            <a:pPr>
              <a:buNone/>
            </a:pPr>
            <a:r>
              <a:rPr lang="en-US" dirty="0" smtClean="0"/>
              <a:t>	insert into </a:t>
            </a:r>
            <a:r>
              <a:rPr lang="en-US" dirty="0" err="1" smtClean="0"/>
              <a:t>emp_newbackup</a:t>
            </a:r>
            <a:r>
              <a:rPr lang="en-US" dirty="0" smtClean="0"/>
              <a:t> values(:</a:t>
            </a:r>
            <a:r>
              <a:rPr lang="en-US" dirty="0" err="1" smtClean="0"/>
              <a:t>old.eid,:old.f_name,:old.l_name</a:t>
            </a:r>
            <a:r>
              <a:rPr lang="en-US" dirty="0" smtClean="0"/>
              <a:t>);</a:t>
            </a:r>
          </a:p>
          <a:p>
            <a:pPr>
              <a:buNone/>
            </a:pPr>
            <a:r>
              <a:rPr lang="en-US" dirty="0" smtClean="0"/>
              <a:t>	</a:t>
            </a:r>
            <a:r>
              <a:rPr lang="en-US" dirty="0" err="1" smtClean="0"/>
              <a:t>dbms_output.put_line</a:t>
            </a:r>
            <a:r>
              <a:rPr lang="en-US" dirty="0" smtClean="0"/>
              <a:t>('Record successfully saved on </a:t>
            </a:r>
            <a:r>
              <a:rPr lang="en-US" dirty="0" err="1" smtClean="0"/>
              <a:t>emp_newbackup</a:t>
            </a:r>
            <a:r>
              <a:rPr lang="en-US" dirty="0" smtClean="0"/>
              <a:t> file');</a:t>
            </a:r>
          </a:p>
          <a:p>
            <a:pPr>
              <a:buNone/>
            </a:pPr>
            <a:r>
              <a:rPr lang="en-US" dirty="0" smtClean="0"/>
              <a:t>     END IF;</a:t>
            </a:r>
          </a:p>
          <a:p>
            <a:pPr>
              <a:buNone/>
            </a:pPr>
            <a:r>
              <a:rPr lang="en-US" dirty="0" smtClean="0"/>
              <a:t>  END </a:t>
            </a:r>
            <a:r>
              <a:rPr lang="en-US" dirty="0" err="1" smtClean="0"/>
              <a:t>emp_before_changes</a:t>
            </a:r>
            <a:r>
              <a:rPr lang="en-US" dirty="0" smtClean="0"/>
              <a:t>;</a:t>
            </a:r>
          </a:p>
          <a:p>
            <a:pPr>
              <a:buNone/>
            </a:pPr>
            <a:r>
              <a:rPr lang="en-US" dirty="0" smtClean="0"/>
              <a:t>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normAutofit fontScale="55000" lnSpcReduction="20000"/>
          </a:bodyPr>
          <a:lstStyle/>
          <a:p>
            <a:pPr algn="just">
              <a:buNone/>
            </a:pPr>
            <a:r>
              <a:rPr lang="en-IN" b="1" u="sng" dirty="0"/>
              <a:t>Description:-</a:t>
            </a:r>
            <a:endParaRPr lang="en-US" dirty="0"/>
          </a:p>
          <a:p>
            <a:pPr algn="just">
              <a:buNone/>
            </a:pPr>
            <a:r>
              <a:rPr lang="en-IN" b="1" dirty="0"/>
              <a:t> </a:t>
            </a:r>
            <a:endParaRPr lang="en-US" dirty="0"/>
          </a:p>
          <a:p>
            <a:pPr lvl="0" algn="just">
              <a:buNone/>
            </a:pPr>
            <a:r>
              <a:rPr lang="en-US" b="1" i="1" dirty="0"/>
              <a:t>Declaration Section</a:t>
            </a:r>
            <a:r>
              <a:rPr lang="en-US" b="1" dirty="0"/>
              <a:t>:</a:t>
            </a:r>
            <a:r>
              <a:rPr lang="en-US" dirty="0"/>
              <a:t> This section is </a:t>
            </a:r>
            <a:r>
              <a:rPr lang="en-US" b="1" dirty="0"/>
              <a:t>optional </a:t>
            </a:r>
            <a:r>
              <a:rPr lang="en-US" dirty="0"/>
              <a:t>and is used to declare any placeholders like variables, constants, records and cursors, which are used to manipulate data in the execution section. </a:t>
            </a:r>
          </a:p>
          <a:p>
            <a:pPr lvl="0" algn="just">
              <a:buNone/>
            </a:pPr>
            <a:r>
              <a:rPr lang="en-US" b="1" i="1" dirty="0"/>
              <a:t>Execution Section</a:t>
            </a:r>
            <a:r>
              <a:rPr lang="en-US" b="1" dirty="0"/>
              <a:t>: </a:t>
            </a:r>
            <a:r>
              <a:rPr lang="en-US" dirty="0"/>
              <a:t>The Execution section of a PL/SQL Block starts with the reserved keyword BEGIN and ends with END. This is a </a:t>
            </a:r>
            <a:r>
              <a:rPr lang="en-US" b="1" dirty="0"/>
              <a:t>mandatory </a:t>
            </a:r>
            <a:r>
              <a:rPr lang="en-US" dirty="0"/>
              <a:t>section and is the section where the program logic is written to perform any task. The programmatic constructs like loops, conditional statement and SQL statements from the part of execution section. </a:t>
            </a:r>
          </a:p>
          <a:p>
            <a:pPr lvl="0" algn="just">
              <a:buNone/>
            </a:pPr>
            <a:r>
              <a:rPr lang="en-US" b="1" i="1" dirty="0"/>
              <a:t>Exception Section</a:t>
            </a:r>
            <a:r>
              <a:rPr lang="en-US" b="1" dirty="0"/>
              <a:t>: </a:t>
            </a:r>
            <a:r>
              <a:rPr lang="en-US" dirty="0"/>
              <a:t>This section is </a:t>
            </a:r>
            <a:r>
              <a:rPr lang="en-US" b="1" dirty="0"/>
              <a:t>optional</a:t>
            </a:r>
            <a:r>
              <a:rPr lang="en-US" dirty="0"/>
              <a:t>. Any errors in the program can be handled in this section, so that the PL/SQL Blocks terminates gracefully. If the PL/SQL Block contains exceptions that cannot be handled, the Block terminates abruptly with errors. </a:t>
            </a:r>
          </a:p>
          <a:p>
            <a:pPr algn="just">
              <a:buNone/>
            </a:pPr>
            <a:r>
              <a:rPr lang="en-US" dirty="0"/>
              <a:t>Whenever you start Oracle SQL (PL/SQL) at that time you must have to write the </a:t>
            </a:r>
            <a:r>
              <a:rPr lang="en-US" b="1" dirty="0"/>
              <a:t>"SET </a:t>
            </a:r>
            <a:r>
              <a:rPr lang="en-US" b="1" dirty="0" err="1"/>
              <a:t>Serveroutput</a:t>
            </a:r>
            <a:r>
              <a:rPr lang="en-US" b="1" dirty="0"/>
              <a:t> ON"</a:t>
            </a:r>
            <a:r>
              <a:rPr lang="en-US" dirty="0"/>
              <a:t> command.PL/SQL program execution into Oracle engine so we always required to get </a:t>
            </a:r>
            <a:r>
              <a:rPr lang="en-US" dirty="0" err="1"/>
              <a:t>serveroutput</a:t>
            </a:r>
            <a:r>
              <a:rPr lang="en-US" dirty="0"/>
              <a:t> result and display into the screen otherwise result can't be display.</a:t>
            </a:r>
          </a:p>
          <a:p>
            <a:pPr algn="just">
              <a:buNone/>
            </a:pPr>
            <a:r>
              <a:rPr lang="en-US" b="1" u="sng" dirty="0"/>
              <a:t>Syntax:</a:t>
            </a:r>
            <a:endParaRPr lang="en-US" dirty="0"/>
          </a:p>
          <a:p>
            <a:pPr algn="just">
              <a:buNone/>
            </a:pPr>
            <a:r>
              <a:rPr lang="en-US" b="1" dirty="0"/>
              <a:t> </a:t>
            </a:r>
            <a:endParaRPr lang="en-US" dirty="0"/>
          </a:p>
          <a:p>
            <a:pPr algn="just">
              <a:buNone/>
            </a:pPr>
            <a:r>
              <a:rPr lang="en-US" dirty="0"/>
              <a:t>SQL&gt; set </a:t>
            </a:r>
            <a:r>
              <a:rPr lang="en-US" dirty="0" err="1"/>
              <a:t>serveroutput</a:t>
            </a:r>
            <a:r>
              <a:rPr lang="en-US" dirty="0"/>
              <a:t> on; </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685800" y="304800"/>
            <a:ext cx="8153399" cy="6096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81000" y="762000"/>
            <a:ext cx="8229600" cy="5486400"/>
          </a:xfrm>
        </p:spPr>
        <p:txBody>
          <a:bodyPr>
            <a:normAutofit fontScale="92500" lnSpcReduction="20000"/>
          </a:bodyPr>
          <a:lstStyle/>
          <a:p>
            <a:pPr marL="514350" indent="-514350">
              <a:buAutoNum type="arabicPeriod"/>
            </a:pPr>
            <a:r>
              <a:rPr lang="en-US" dirty="0" smtClean="0"/>
              <a:t>Write a PL/SQL program to find the given number is even or odd.</a:t>
            </a:r>
          </a:p>
          <a:p>
            <a:pPr marL="514350" indent="-514350">
              <a:buNone/>
            </a:pPr>
            <a:r>
              <a:rPr lang="en-US" dirty="0" smtClean="0"/>
              <a:t>SQL&gt; declare</a:t>
            </a:r>
          </a:p>
          <a:p>
            <a:pPr>
              <a:buNone/>
            </a:pPr>
            <a:r>
              <a:rPr lang="en-US" dirty="0" smtClean="0"/>
              <a:t>           n number:=&amp;n;</a:t>
            </a:r>
          </a:p>
          <a:p>
            <a:pPr>
              <a:buNone/>
            </a:pPr>
            <a:r>
              <a:rPr lang="en-US" dirty="0" smtClean="0"/>
              <a:t>           begin</a:t>
            </a:r>
          </a:p>
          <a:p>
            <a:pPr>
              <a:buNone/>
            </a:pPr>
            <a:r>
              <a:rPr lang="en-US" dirty="0" smtClean="0"/>
              <a:t>           if mod(n,2)=0 then</a:t>
            </a:r>
          </a:p>
          <a:p>
            <a:pPr>
              <a:buNone/>
            </a:pPr>
            <a:r>
              <a:rPr lang="en-US" dirty="0" smtClean="0"/>
              <a:t>                  </a:t>
            </a:r>
            <a:r>
              <a:rPr lang="en-US" dirty="0" err="1" smtClean="0"/>
              <a:t>dbms_output.put_line</a:t>
            </a:r>
            <a:r>
              <a:rPr lang="en-US" dirty="0" smtClean="0"/>
              <a:t>(n||'is even no');</a:t>
            </a:r>
          </a:p>
          <a:p>
            <a:pPr>
              <a:buNone/>
            </a:pPr>
            <a:r>
              <a:rPr lang="en-US" dirty="0" smtClean="0"/>
              <a:t>           else</a:t>
            </a:r>
          </a:p>
          <a:p>
            <a:pPr>
              <a:buNone/>
            </a:pPr>
            <a:r>
              <a:rPr lang="en-US" dirty="0" smtClean="0"/>
              <a:t>                  </a:t>
            </a:r>
            <a:r>
              <a:rPr lang="en-US" dirty="0" err="1" smtClean="0"/>
              <a:t>dbms_output.put_line</a:t>
            </a:r>
            <a:r>
              <a:rPr lang="en-US" dirty="0" smtClean="0"/>
              <a:t>(n||'is odd no');</a:t>
            </a:r>
          </a:p>
          <a:p>
            <a:pPr>
              <a:buNone/>
            </a:pPr>
            <a:r>
              <a:rPr lang="en-US" dirty="0" smtClean="0"/>
              <a:t>           end if;</a:t>
            </a:r>
          </a:p>
          <a:p>
            <a:pPr>
              <a:buNone/>
            </a:pPr>
            <a:r>
              <a:rPr lang="en-US" dirty="0" smtClean="0"/>
              <a:t>           end;</a:t>
            </a:r>
          </a:p>
          <a:p>
            <a:pPr>
              <a:buNone/>
            </a:pPr>
            <a:r>
              <a:rPr lang="en-US" dirty="0" smtClean="0"/>
              <a:t>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04800" y="762000"/>
            <a:ext cx="8839200" cy="5638800"/>
          </a:xfrm>
        </p:spPr>
        <p:txBody>
          <a:bodyPr>
            <a:normAutofit fontScale="62500" lnSpcReduction="20000"/>
          </a:bodyPr>
          <a:lstStyle/>
          <a:p>
            <a:pPr>
              <a:buNone/>
            </a:pPr>
            <a:r>
              <a:rPr lang="en-US" dirty="0" smtClean="0"/>
              <a:t>OUTPUT:-</a:t>
            </a:r>
          </a:p>
          <a:p>
            <a:pPr>
              <a:buNone/>
            </a:pPr>
            <a:r>
              <a:rPr lang="en-US" dirty="0" smtClean="0"/>
              <a:t> </a:t>
            </a:r>
          </a:p>
          <a:p>
            <a:pPr>
              <a:buNone/>
            </a:pPr>
            <a:r>
              <a:rPr lang="en-US" dirty="0" smtClean="0"/>
              <a:t>Enter value for n: 5</a:t>
            </a:r>
          </a:p>
          <a:p>
            <a:pPr>
              <a:buNone/>
            </a:pPr>
            <a:r>
              <a:rPr lang="en-US" dirty="0" smtClean="0"/>
              <a:t>old   2:        n number:=&amp;n;</a:t>
            </a:r>
          </a:p>
          <a:p>
            <a:pPr>
              <a:buNone/>
            </a:pPr>
            <a:r>
              <a:rPr lang="en-US" dirty="0" smtClean="0"/>
              <a:t>new   2:        n number:=5;</a:t>
            </a:r>
          </a:p>
          <a:p>
            <a:pPr>
              <a:buNone/>
            </a:pPr>
            <a:r>
              <a:rPr lang="en-US" dirty="0" smtClean="0"/>
              <a:t>5is odd no</a:t>
            </a:r>
          </a:p>
          <a:p>
            <a:pPr>
              <a:buNone/>
            </a:pPr>
            <a:r>
              <a:rPr lang="en-US" dirty="0" smtClean="0"/>
              <a:t> </a:t>
            </a:r>
          </a:p>
          <a:p>
            <a:pPr>
              <a:buNone/>
            </a:pPr>
            <a:r>
              <a:rPr lang="en-US" dirty="0" smtClean="0"/>
              <a:t>PL/SQL procedure successfully completed.</a:t>
            </a:r>
          </a:p>
          <a:p>
            <a:pPr>
              <a:buNone/>
            </a:pPr>
            <a:r>
              <a:rPr lang="en-US" dirty="0" smtClean="0"/>
              <a:t> </a:t>
            </a:r>
          </a:p>
          <a:p>
            <a:pPr>
              <a:buNone/>
            </a:pPr>
            <a:r>
              <a:rPr lang="en-US" dirty="0" smtClean="0"/>
              <a:t>SQL&gt; /</a:t>
            </a:r>
          </a:p>
          <a:p>
            <a:pPr>
              <a:buNone/>
            </a:pPr>
            <a:r>
              <a:rPr lang="en-US" dirty="0" smtClean="0"/>
              <a:t>Enter value for n: 8</a:t>
            </a:r>
          </a:p>
          <a:p>
            <a:pPr>
              <a:buNone/>
            </a:pPr>
            <a:r>
              <a:rPr lang="en-US" dirty="0" smtClean="0"/>
              <a:t>old   2:        n number:=&amp;n;</a:t>
            </a:r>
          </a:p>
          <a:p>
            <a:pPr>
              <a:buNone/>
            </a:pPr>
            <a:r>
              <a:rPr lang="en-US" dirty="0" smtClean="0"/>
              <a:t>new   2:        n number:=8;</a:t>
            </a:r>
          </a:p>
          <a:p>
            <a:pPr>
              <a:buNone/>
            </a:pPr>
            <a:r>
              <a:rPr lang="en-US" dirty="0" smtClean="0"/>
              <a:t>8is even no</a:t>
            </a:r>
          </a:p>
          <a:p>
            <a:pPr>
              <a:buNone/>
            </a:pPr>
            <a:r>
              <a:rPr lang="en-US" dirty="0" smtClean="0"/>
              <a:t> </a:t>
            </a:r>
          </a:p>
          <a:p>
            <a:pPr>
              <a:buNone/>
            </a:pPr>
            <a:r>
              <a:rPr lang="en-US" dirty="0" smtClean="0"/>
              <a:t>PL/SQL procedure successfully completed.</a:t>
            </a:r>
          </a:p>
          <a:p>
            <a:pPr>
              <a:buNone/>
            </a:pPr>
            <a:r>
              <a:rPr lang="en-US" dirty="0" smtClean="0"/>
              <a:t>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457200"/>
            <a:ext cx="8229600" cy="5668963"/>
          </a:xfrm>
        </p:spPr>
        <p:txBody>
          <a:bodyPr>
            <a:normAutofit fontScale="77500" lnSpcReduction="20000"/>
          </a:bodyPr>
          <a:lstStyle/>
          <a:p>
            <a:pPr>
              <a:buNone/>
            </a:pPr>
            <a:r>
              <a:rPr lang="en-US" dirty="0" smtClean="0"/>
              <a:t>Write a PL/SQL program to find Factorial of a given number.</a:t>
            </a:r>
          </a:p>
          <a:p>
            <a:pPr>
              <a:buNone/>
            </a:pPr>
            <a:r>
              <a:rPr lang="en-US" dirty="0" smtClean="0"/>
              <a:t>SQL&gt; declare</a:t>
            </a:r>
          </a:p>
          <a:p>
            <a:pPr>
              <a:buNone/>
            </a:pPr>
            <a:r>
              <a:rPr lang="en-US" dirty="0" smtClean="0"/>
              <a:t>          </a:t>
            </a:r>
            <a:r>
              <a:rPr lang="en-US" dirty="0" err="1" smtClean="0"/>
              <a:t>i</a:t>
            </a:r>
            <a:r>
              <a:rPr lang="en-US" dirty="0" smtClean="0"/>
              <a:t> number:=1;</a:t>
            </a:r>
          </a:p>
          <a:p>
            <a:pPr>
              <a:buNone/>
            </a:pPr>
            <a:r>
              <a:rPr lang="en-US" dirty="0" smtClean="0"/>
              <a:t>           f number:=1;</a:t>
            </a:r>
          </a:p>
          <a:p>
            <a:pPr>
              <a:buNone/>
            </a:pPr>
            <a:r>
              <a:rPr lang="en-US" dirty="0" smtClean="0"/>
              <a:t>           n number:=&amp;n;</a:t>
            </a:r>
          </a:p>
          <a:p>
            <a:pPr>
              <a:buNone/>
            </a:pPr>
            <a:r>
              <a:rPr lang="en-US" dirty="0" smtClean="0"/>
              <a:t>        begin</a:t>
            </a:r>
          </a:p>
          <a:p>
            <a:pPr>
              <a:buNone/>
            </a:pPr>
            <a:r>
              <a:rPr lang="en-US" dirty="0" smtClean="0"/>
              <a:t>           for </a:t>
            </a:r>
            <a:r>
              <a:rPr lang="en-US" dirty="0" err="1" smtClean="0"/>
              <a:t>i</a:t>
            </a:r>
            <a:r>
              <a:rPr lang="en-US" dirty="0" smtClean="0"/>
              <a:t> in 1..n</a:t>
            </a:r>
          </a:p>
          <a:p>
            <a:pPr>
              <a:buNone/>
            </a:pPr>
            <a:r>
              <a:rPr lang="en-US" dirty="0" smtClean="0"/>
              <a:t>           loop</a:t>
            </a:r>
          </a:p>
          <a:p>
            <a:pPr>
              <a:buNone/>
            </a:pPr>
            <a:r>
              <a:rPr lang="en-US" dirty="0" smtClean="0"/>
              <a:t>                   f:=f*</a:t>
            </a:r>
            <a:r>
              <a:rPr lang="en-US" dirty="0" err="1" smtClean="0"/>
              <a:t>i</a:t>
            </a:r>
            <a:r>
              <a:rPr lang="en-US" dirty="0" smtClean="0"/>
              <a:t>;</a:t>
            </a:r>
          </a:p>
          <a:p>
            <a:pPr>
              <a:buNone/>
            </a:pPr>
            <a:r>
              <a:rPr lang="en-US" dirty="0" smtClean="0"/>
              <a:t>           end loop;</a:t>
            </a:r>
          </a:p>
          <a:p>
            <a:pPr>
              <a:buNone/>
            </a:pPr>
            <a:r>
              <a:rPr lang="en-US" dirty="0" smtClean="0"/>
              <a:t>         </a:t>
            </a:r>
            <a:r>
              <a:rPr lang="en-US" dirty="0" err="1" smtClean="0"/>
              <a:t>dbms_output.put_line</a:t>
            </a:r>
            <a:r>
              <a:rPr lang="en-US" dirty="0" smtClean="0"/>
              <a:t>('The factorial of' ||n|| 'is: '||f);</a:t>
            </a:r>
          </a:p>
          <a:p>
            <a:pPr>
              <a:buNone/>
            </a:pPr>
            <a:r>
              <a:rPr lang="en-US" dirty="0" smtClean="0"/>
              <a:t>      end;</a:t>
            </a:r>
          </a:p>
          <a:p>
            <a:pPr>
              <a:buNone/>
            </a:pPr>
            <a:r>
              <a:rPr lang="en-US" dirty="0" smtClean="0"/>
              <a:t>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09600"/>
            <a:ext cx="8229600" cy="5516563"/>
          </a:xfrm>
        </p:spPr>
        <p:txBody>
          <a:bodyPr/>
          <a:lstStyle/>
          <a:p>
            <a:pPr>
              <a:buNone/>
            </a:pPr>
            <a:r>
              <a:rPr lang="en-US" dirty="0" smtClean="0"/>
              <a:t>OUTPUT :-</a:t>
            </a:r>
          </a:p>
          <a:p>
            <a:pPr>
              <a:buNone/>
            </a:pPr>
            <a:r>
              <a:rPr lang="en-US" dirty="0" smtClean="0"/>
              <a:t>Enter value for n: 5</a:t>
            </a:r>
          </a:p>
          <a:p>
            <a:pPr>
              <a:buNone/>
            </a:pPr>
            <a:r>
              <a:rPr lang="en-US" dirty="0" smtClean="0"/>
              <a:t>old   4:        n number:=&amp;n;</a:t>
            </a:r>
          </a:p>
          <a:p>
            <a:pPr>
              <a:buNone/>
            </a:pPr>
            <a:r>
              <a:rPr lang="en-US" dirty="0" smtClean="0"/>
              <a:t>new   4:        n number:=5;</a:t>
            </a:r>
          </a:p>
          <a:p>
            <a:pPr>
              <a:buNone/>
            </a:pPr>
            <a:r>
              <a:rPr lang="en-US" dirty="0" smtClean="0"/>
              <a:t>The factorial of5is: 120</a:t>
            </a:r>
          </a:p>
          <a:p>
            <a:pPr>
              <a:buNone/>
            </a:pPr>
            <a:r>
              <a:rPr lang="en-US" dirty="0" smtClean="0"/>
              <a:t> </a:t>
            </a:r>
          </a:p>
          <a:p>
            <a:pPr>
              <a:buNone/>
            </a:pPr>
            <a:r>
              <a:rPr lang="en-US" dirty="0" smtClean="0"/>
              <a:t>PL/SQL procedure successfully completed.</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914400"/>
          </a:xfrm>
        </p:spPr>
        <p:txBody>
          <a:bodyPr/>
          <a:lstStyle/>
          <a:p>
            <a:r>
              <a:rPr lang="en-US" dirty="0" smtClean="0"/>
              <a:t>Triggers </a:t>
            </a:r>
            <a:r>
              <a:rPr lang="en-US" dirty="0"/>
              <a:t>in PL/SQL</a:t>
            </a:r>
          </a:p>
        </p:txBody>
      </p:sp>
      <p:sp>
        <p:nvSpPr>
          <p:cNvPr id="3" name="Subtitle 2"/>
          <p:cNvSpPr>
            <a:spLocks noGrp="1"/>
          </p:cNvSpPr>
          <p:nvPr>
            <p:ph type="subTitle" idx="1"/>
          </p:nvPr>
        </p:nvSpPr>
        <p:spPr/>
        <p:txBody>
          <a:bodyPr/>
          <a:lstStyle/>
          <a:p>
            <a:r>
              <a:rPr lang="en-US" dirty="0" smtClean="0"/>
              <a:t>  </a:t>
            </a:r>
            <a:endParaRPr lang="en-US" dirty="0"/>
          </a:p>
        </p:txBody>
      </p:sp>
      <p:sp>
        <p:nvSpPr>
          <p:cNvPr id="1025" name="Rectangle 1"/>
          <p:cNvSpPr>
            <a:spLocks noChangeArrowheads="1"/>
          </p:cNvSpPr>
          <p:nvPr/>
        </p:nvSpPr>
        <p:spPr bwMode="auto">
          <a:xfrm>
            <a:off x="533400" y="897523"/>
            <a:ext cx="83058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1" i="0" u="sng" strike="noStrike" cap="none" normalizeH="0" baseline="0" dirty="0" smtClean="0">
                <a:ln>
                  <a:noFill/>
                </a:ln>
                <a:solidFill>
                  <a:schemeClr val="tx1"/>
                </a:solidFill>
                <a:effectLst/>
                <a:latin typeface="+mj-lt"/>
                <a:ea typeface="Times New Roman" pitchFamily="18" charset="0"/>
                <a:cs typeface="Calibri" pitchFamily="34" charset="0"/>
              </a:rPr>
              <a:t>Definition</a:t>
            </a:r>
            <a:r>
              <a:rPr kumimoji="0" lang="en-US" sz="2200" b="1" i="0" u="none" strike="noStrike" cap="none" normalizeH="0" baseline="0" dirty="0" smtClean="0">
                <a:ln>
                  <a:noFill/>
                </a:ln>
                <a:solidFill>
                  <a:schemeClr val="tx1"/>
                </a:solidFill>
                <a:effectLst/>
                <a:latin typeface="+mj-lt"/>
                <a:ea typeface="Times New Roman" pitchFamily="18" charset="0"/>
                <a:cs typeface="Calibri" pitchFamily="34" charset="0"/>
              </a:rPr>
              <a:t>:-</a:t>
            </a:r>
            <a:r>
              <a:rPr kumimoji="0" lang="en-US" sz="2200" b="0" i="0" u="none" strike="noStrike" cap="none" normalizeH="0" baseline="0" dirty="0" smtClean="0">
                <a:ln>
                  <a:noFill/>
                </a:ln>
                <a:solidFill>
                  <a:schemeClr val="tx1"/>
                </a:solidFill>
                <a:effectLst/>
                <a:latin typeface="+mj-lt"/>
                <a:ea typeface="Times New Roman" pitchFamily="18" charset="0"/>
                <a:cs typeface="Calibri" pitchFamily="34" charset="0"/>
              </a:rPr>
              <a:t>A trigger is an event or a procedure that is automatically invoked by the database management system in response to the specified changes in the database.</a:t>
            </a:r>
          </a:p>
          <a:p>
            <a:pPr marL="0" marR="0" lvl="0" indent="0" algn="ctr" defTabSz="914400" rtl="0" eaLnBrk="1" fontAlgn="base" latinLnBrk="0" hangingPunct="1">
              <a:lnSpc>
                <a:spcPct val="100000"/>
              </a:lnSpc>
              <a:spcBef>
                <a:spcPct val="0"/>
              </a:spcBef>
              <a:spcAft>
                <a:spcPct val="0"/>
              </a:spcAft>
              <a:buClrTx/>
              <a:buSzTx/>
              <a:buFontTx/>
              <a:buNone/>
              <a:tabLst/>
            </a:pPr>
            <a:r>
              <a:rPr lang="en-US" sz="2200" dirty="0" smtClean="0">
                <a:latin typeface="+mj-lt"/>
                <a:ea typeface="Times New Roman" pitchFamily="18" charset="0"/>
                <a:cs typeface="Calibri" pitchFamily="34" charset="0"/>
              </a:rPr>
              <a:t>(Or)</a:t>
            </a:r>
            <a:endParaRPr kumimoji="0" lang="en-US" sz="2200" b="0" i="0" u="none" strike="noStrike" cap="none" normalizeH="0" baseline="0" dirty="0" smtClean="0">
              <a:ln>
                <a:noFill/>
              </a:ln>
              <a:solidFill>
                <a:schemeClr val="tx1"/>
              </a:solidFill>
              <a:effectLst/>
              <a:latin typeface="+mj-lt"/>
              <a:ea typeface="Times New Roman" pitchFamily="18" charset="0"/>
              <a:cs typeface="Calibri" pitchFamily="34" charset="0"/>
            </a:endParaRPr>
          </a:p>
          <a:p>
            <a:pPr lvl="0" algn="just" fontAlgn="base">
              <a:spcBef>
                <a:spcPct val="0"/>
              </a:spcBef>
              <a:spcAft>
                <a:spcPct val="0"/>
              </a:spcAft>
            </a:pPr>
            <a:r>
              <a:rPr lang="en-US" sz="2200" dirty="0" smtClean="0">
                <a:latin typeface="+mj-lt"/>
              </a:rPr>
              <a:t>                     Triggers </a:t>
            </a:r>
            <a:r>
              <a:rPr lang="en-US" sz="2200" dirty="0">
                <a:latin typeface="+mj-lt"/>
              </a:rPr>
              <a:t>are stored programs, which are automatically executed or fired when some events occur. Triggers are, in fact, written to be executed in response to any of the following events </a:t>
            </a:r>
            <a:endParaRPr lang="en-US" sz="2200" dirty="0" smtClean="0">
              <a:latin typeface="+mj-lt"/>
            </a:endParaRPr>
          </a:p>
          <a:p>
            <a:r>
              <a:rPr lang="en-US" sz="2400" dirty="0"/>
              <a:t>A </a:t>
            </a:r>
            <a:r>
              <a:rPr lang="en-US" sz="2400" b="1" dirty="0"/>
              <a:t>database manipulation (DML)</a:t>
            </a:r>
            <a:r>
              <a:rPr lang="en-US" sz="2400" dirty="0"/>
              <a:t> statement (DELETE, INSERT, or UPDATE)</a:t>
            </a:r>
          </a:p>
          <a:p>
            <a:r>
              <a:rPr lang="en-US" sz="2400" dirty="0"/>
              <a:t>A </a:t>
            </a:r>
            <a:r>
              <a:rPr lang="en-US" sz="2400" b="1" dirty="0"/>
              <a:t>database definition (DDL)</a:t>
            </a:r>
            <a:r>
              <a:rPr lang="en-US" sz="2400" dirty="0"/>
              <a:t> statement (CREATE, ALTER, or DROP).</a:t>
            </a:r>
          </a:p>
          <a:p>
            <a:r>
              <a:rPr lang="en-US" sz="2400" dirty="0"/>
              <a:t>A </a:t>
            </a:r>
            <a:r>
              <a:rPr lang="en-US" sz="2400" b="1" dirty="0"/>
              <a:t>database operation</a:t>
            </a:r>
            <a:r>
              <a:rPr lang="en-US" sz="2400" dirty="0"/>
              <a:t> (SERVERERROR, LOGON, LOGOFF, STARTUP, or SHUTDOWN).</a:t>
            </a:r>
          </a:p>
          <a:p>
            <a:pPr lvl="0" algn="just" fontAlgn="base">
              <a:spcBef>
                <a:spcPct val="0"/>
              </a:spcBef>
              <a:spcAft>
                <a:spcPct val="0"/>
              </a:spcAft>
            </a:pPr>
            <a:endParaRPr kumimoji="0" lang="en-US" sz="22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dirty="0" smtClean="0"/>
              <a:t>Benefits of Triggers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Generating </a:t>
            </a:r>
            <a:r>
              <a:rPr lang="en-US" dirty="0"/>
              <a:t>some derived column values automatically</a:t>
            </a:r>
          </a:p>
          <a:p>
            <a:r>
              <a:rPr lang="en-US" dirty="0"/>
              <a:t>Enforcing referential integrity</a:t>
            </a:r>
          </a:p>
          <a:p>
            <a:r>
              <a:rPr lang="en-US" dirty="0"/>
              <a:t>Event logging and storing information on table access</a:t>
            </a:r>
          </a:p>
          <a:p>
            <a:r>
              <a:rPr lang="en-US" dirty="0"/>
              <a:t>Auditing</a:t>
            </a:r>
          </a:p>
          <a:p>
            <a:r>
              <a:rPr lang="en-US" dirty="0"/>
              <a:t>Synchronous replication of tables</a:t>
            </a:r>
          </a:p>
          <a:p>
            <a:r>
              <a:rPr lang="en-US" dirty="0"/>
              <a:t>Imposing security authorizations</a:t>
            </a:r>
          </a:p>
          <a:p>
            <a:r>
              <a:rPr lang="en-US" dirty="0"/>
              <a:t>Preventing invalid transactions</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457200" y="685800"/>
            <a:ext cx="8229600" cy="5440363"/>
          </a:xfrm>
        </p:spPr>
        <p:txBody>
          <a:bodyPr>
            <a:normAutofit fontScale="55000" lnSpcReduction="20000"/>
          </a:bodyPr>
          <a:lstStyle/>
          <a:p>
            <a:pPr>
              <a:buNone/>
            </a:pPr>
            <a:r>
              <a:rPr lang="en-IN" b="1" u="sng" dirty="0"/>
              <a:t>Syntax</a:t>
            </a:r>
            <a:r>
              <a:rPr lang="en-IN" dirty="0"/>
              <a:t>:-</a:t>
            </a:r>
            <a:endParaRPr lang="en-US" dirty="0"/>
          </a:p>
          <a:p>
            <a:pPr>
              <a:buNone/>
            </a:pPr>
            <a:r>
              <a:rPr lang="en-IN" dirty="0"/>
              <a:t> </a:t>
            </a:r>
            <a:endParaRPr lang="en-US" dirty="0"/>
          </a:p>
          <a:p>
            <a:pPr>
              <a:buNone/>
            </a:pPr>
            <a:r>
              <a:rPr lang="en-IN" dirty="0"/>
              <a:t> </a:t>
            </a:r>
            <a:r>
              <a:rPr lang="en-US" dirty="0"/>
              <a:t>CREATE [OR REPLACE] TRIGGER </a:t>
            </a:r>
            <a:r>
              <a:rPr lang="en-US" dirty="0" err="1"/>
              <a:t>trigger_name</a:t>
            </a:r>
            <a:r>
              <a:rPr lang="en-US" dirty="0"/>
              <a:t> </a:t>
            </a:r>
          </a:p>
          <a:p>
            <a:pPr>
              <a:buNone/>
            </a:pPr>
            <a:r>
              <a:rPr lang="en-US" dirty="0"/>
              <a:t> {BEFORE | AFTER | INSTEAD OF} </a:t>
            </a:r>
          </a:p>
          <a:p>
            <a:pPr>
              <a:buNone/>
            </a:pPr>
            <a:r>
              <a:rPr lang="en-US" dirty="0"/>
              <a:t> {INSERT [OR] | UPDATE [OR] | DELETE} </a:t>
            </a:r>
          </a:p>
          <a:p>
            <a:pPr>
              <a:buNone/>
            </a:pPr>
            <a:r>
              <a:rPr lang="en-US" dirty="0"/>
              <a:t> [OF </a:t>
            </a:r>
            <a:r>
              <a:rPr lang="en-US" dirty="0" err="1"/>
              <a:t>col_name</a:t>
            </a:r>
            <a:r>
              <a:rPr lang="en-US" dirty="0"/>
              <a:t>] </a:t>
            </a:r>
          </a:p>
          <a:p>
            <a:pPr>
              <a:buNone/>
            </a:pPr>
            <a:r>
              <a:rPr lang="en-US" dirty="0"/>
              <a:t> ON </a:t>
            </a:r>
            <a:r>
              <a:rPr lang="en-US" dirty="0" err="1"/>
              <a:t>table_name</a:t>
            </a:r>
            <a:r>
              <a:rPr lang="en-US" dirty="0"/>
              <a:t> </a:t>
            </a:r>
          </a:p>
          <a:p>
            <a:pPr>
              <a:buNone/>
            </a:pPr>
            <a:r>
              <a:rPr lang="en-US" dirty="0"/>
              <a:t> [REFERENCING OLD AS o NEW AS n] </a:t>
            </a:r>
          </a:p>
          <a:p>
            <a:pPr>
              <a:buNone/>
            </a:pPr>
            <a:r>
              <a:rPr lang="en-US" dirty="0"/>
              <a:t> [FOR EACH ROW] </a:t>
            </a:r>
          </a:p>
          <a:p>
            <a:pPr>
              <a:buNone/>
            </a:pPr>
            <a:r>
              <a:rPr lang="en-US" dirty="0"/>
              <a:t> WHEN (condition)  </a:t>
            </a:r>
          </a:p>
          <a:p>
            <a:pPr>
              <a:buNone/>
            </a:pPr>
            <a:r>
              <a:rPr lang="en-US" dirty="0"/>
              <a:t> DECLARE </a:t>
            </a:r>
          </a:p>
          <a:p>
            <a:pPr>
              <a:buNone/>
            </a:pPr>
            <a:r>
              <a:rPr lang="en-US" dirty="0"/>
              <a:t>    	Declaration-statements </a:t>
            </a:r>
          </a:p>
          <a:p>
            <a:pPr>
              <a:buNone/>
            </a:pPr>
            <a:r>
              <a:rPr lang="en-US" dirty="0"/>
              <a:t> BEGIN  </a:t>
            </a:r>
          </a:p>
          <a:p>
            <a:pPr>
              <a:buNone/>
            </a:pPr>
            <a:r>
              <a:rPr lang="en-US" dirty="0"/>
              <a:t>    	Executable-statements </a:t>
            </a:r>
          </a:p>
          <a:p>
            <a:pPr>
              <a:buNone/>
            </a:pPr>
            <a:r>
              <a:rPr lang="en-US" dirty="0"/>
              <a:t> EXCEPTION </a:t>
            </a:r>
          </a:p>
          <a:p>
            <a:pPr>
              <a:buNone/>
            </a:pPr>
            <a:r>
              <a:rPr lang="en-US" dirty="0"/>
              <a:t>    	Exception-handling-statements </a:t>
            </a:r>
          </a:p>
          <a:p>
            <a:pPr>
              <a:buNone/>
            </a:pPr>
            <a:r>
              <a:rPr lang="en-US" dirty="0"/>
              <a:t>END; </a:t>
            </a:r>
          </a:p>
          <a:p>
            <a:pPr>
              <a:buNone/>
            </a:pPr>
            <a:r>
              <a:rPr lang="en-IN" dirty="0"/>
              <a:t>/</a:t>
            </a:r>
            <a:endParaRPr lang="en-US" dirty="0"/>
          </a:p>
          <a:p>
            <a:pPr>
              <a:buNone/>
            </a:pPr>
            <a:r>
              <a:rPr lang="en-IN" dirty="0"/>
              <a:t> </a:t>
            </a:r>
            <a:endParaRPr lang="en-US" dirty="0"/>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883</Words>
  <Application>Microsoft Office PowerPoint</Application>
  <PresentationFormat>On-screen Show (4:3)</PresentationFormat>
  <Paragraphs>266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vt:lpstr>
      <vt:lpstr>  </vt:lpstr>
      <vt:lpstr>  </vt:lpstr>
      <vt:lpstr>  </vt:lpstr>
      <vt:lpstr>  </vt:lpstr>
      <vt:lpstr> </vt:lpstr>
      <vt:lpstr>Triggers in PL/SQL</vt:lpstr>
      <vt:lpstr>Benefits of Triggers </vt:lpstr>
      <vt:lpstr>  </vt:lpstr>
      <vt:lpstr>  </vt:lpstr>
      <vt:lpstr>  </vt:lpstr>
      <vt:lpstr>  </vt:lpstr>
      <vt:lpstr>  </vt:lpstr>
      <vt:lpstr>  </vt:lpstr>
      <vt:lpstr>  </vt:lpstr>
      <vt:lpstr> </vt:lpstr>
      <vt:lpstr>Slide 17</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dc:title>
  <dc:creator>iare10309</dc:creator>
  <cp:lastModifiedBy>iare10309</cp:lastModifiedBy>
  <cp:revision>7</cp:revision>
  <dcterms:created xsi:type="dcterms:W3CDTF">2019-03-05T06:03:53Z</dcterms:created>
  <dcterms:modified xsi:type="dcterms:W3CDTF">2019-03-05T07:02:34Z</dcterms:modified>
</cp:coreProperties>
</file>