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6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2BB9-6EAC-4B7A-8282-A07BA58DF94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99A5-02E4-4F24-91F1-4A80BC6F5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IN" b="1" dirty="0" smtClean="0"/>
              <a:t>PL/SQL Procedures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</a:t>
            </a:r>
            <a:r>
              <a:rPr lang="en-IN" dirty="0" smtClean="0"/>
              <a:t>A </a:t>
            </a:r>
            <a:r>
              <a:rPr lang="en-IN" dirty="0"/>
              <a:t>stored procedure is a set of Structured Query Language (SQL) statements with an assigned name, which are stored in a relational database management system as a group, so it can be reused and shared by multiple programs.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b="1" u="sng" dirty="0"/>
              <a:t>Syntax</a:t>
            </a:r>
            <a:r>
              <a:rPr lang="en-IN" dirty="0"/>
              <a:t>:-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CREATE [OR REPLACE] PROCEDURE </a:t>
            </a:r>
            <a:r>
              <a:rPr lang="en-US" dirty="0" err="1"/>
              <a:t>procedure_name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[(</a:t>
            </a:r>
            <a:r>
              <a:rPr lang="en-US" dirty="0" err="1"/>
              <a:t>parameter_name</a:t>
            </a:r>
            <a:r>
              <a:rPr lang="en-US" dirty="0"/>
              <a:t> [IN | OUT | IN OUT] type [, ...])] </a:t>
            </a:r>
          </a:p>
          <a:p>
            <a:pPr>
              <a:buNone/>
            </a:pPr>
            <a:r>
              <a:rPr lang="en-US" dirty="0"/>
              <a:t>{IS | AS} </a:t>
            </a:r>
          </a:p>
          <a:p>
            <a:pPr>
              <a:buNone/>
            </a:pPr>
            <a:r>
              <a:rPr lang="en-US" dirty="0"/>
              <a:t>BEGIN </a:t>
            </a:r>
          </a:p>
          <a:p>
            <a:pPr>
              <a:buNone/>
            </a:pPr>
            <a:r>
              <a:rPr lang="en-US" dirty="0"/>
              <a:t>  &lt; </a:t>
            </a:r>
            <a:r>
              <a:rPr lang="en-US" dirty="0" err="1"/>
              <a:t>procedure_body</a:t>
            </a:r>
            <a:r>
              <a:rPr lang="en-US" dirty="0"/>
              <a:t> &gt; </a:t>
            </a:r>
          </a:p>
          <a:p>
            <a:pPr>
              <a:buNone/>
            </a:pPr>
            <a:r>
              <a:rPr lang="en-US" dirty="0"/>
              <a:t>END </a:t>
            </a:r>
            <a:r>
              <a:rPr lang="en-US" dirty="0" err="1"/>
              <a:t>procedure_name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IN" sz="3800" b="1" u="sng" dirty="0">
                <a:latin typeface="+mj-lt"/>
              </a:rPr>
              <a:t>DESCRIPTION:</a:t>
            </a:r>
            <a:endParaRPr lang="en-US" sz="3800" dirty="0">
              <a:latin typeface="+mj-lt"/>
            </a:endParaRPr>
          </a:p>
          <a:p>
            <a:pPr algn="just">
              <a:buNone/>
            </a:pPr>
            <a:r>
              <a:rPr lang="en-IN" sz="3800" b="1" dirty="0">
                <a:latin typeface="+mj-lt"/>
              </a:rPr>
              <a:t> </a:t>
            </a:r>
            <a:endParaRPr lang="en-US" sz="3800" dirty="0">
              <a:latin typeface="+mj-lt"/>
            </a:endParaRPr>
          </a:p>
          <a:p>
            <a:pPr lvl="0" algn="just">
              <a:buNone/>
            </a:pPr>
            <a:r>
              <a:rPr lang="en-US" sz="3800" b="1" i="1" dirty="0">
                <a:latin typeface="+mj-lt"/>
              </a:rPr>
              <a:t>[OR REPLACE]</a:t>
            </a:r>
            <a:r>
              <a:rPr lang="en-US" sz="3800" dirty="0">
                <a:latin typeface="+mj-lt"/>
              </a:rPr>
              <a:t> option allows the modification of an existing function.</a:t>
            </a:r>
          </a:p>
          <a:p>
            <a:pPr lvl="0" algn="just">
              <a:buNone/>
            </a:pPr>
            <a:r>
              <a:rPr lang="en-US" sz="3800" b="1" i="1" dirty="0">
                <a:latin typeface="+mj-lt"/>
              </a:rPr>
              <a:t>function-name</a:t>
            </a:r>
            <a:r>
              <a:rPr lang="en-US" sz="3800" dirty="0">
                <a:latin typeface="+mj-lt"/>
              </a:rPr>
              <a:t> specifies the name of the function.</a:t>
            </a:r>
          </a:p>
          <a:p>
            <a:pPr lvl="0" algn="just">
              <a:buNone/>
            </a:pPr>
            <a:r>
              <a:rPr lang="en-US" sz="3800" dirty="0">
                <a:latin typeface="+mj-lt"/>
              </a:rPr>
              <a:t>The optional parameter list contains name, mode and types of the parameters. </a:t>
            </a:r>
          </a:p>
          <a:p>
            <a:pPr lvl="1" algn="just">
              <a:buNone/>
            </a:pPr>
            <a:r>
              <a:rPr lang="en-IN" sz="3800" b="1" i="1" dirty="0">
                <a:latin typeface="+mj-lt"/>
              </a:rPr>
              <a:t>IN type parameter:</a:t>
            </a:r>
            <a:r>
              <a:rPr lang="en-IN" sz="3800" dirty="0">
                <a:latin typeface="+mj-lt"/>
              </a:rPr>
              <a:t> These types of parameters are used to send values to stored functions. </a:t>
            </a:r>
            <a:endParaRPr lang="en-US" sz="3800" dirty="0">
              <a:latin typeface="+mj-lt"/>
            </a:endParaRPr>
          </a:p>
          <a:p>
            <a:pPr lvl="1" algn="just">
              <a:buNone/>
            </a:pPr>
            <a:r>
              <a:rPr lang="en-IN" sz="3800" b="1" i="1" dirty="0">
                <a:latin typeface="+mj-lt"/>
              </a:rPr>
              <a:t>OUT type parameter:</a:t>
            </a:r>
            <a:r>
              <a:rPr lang="en-IN" sz="3800" dirty="0">
                <a:latin typeface="+mj-lt"/>
              </a:rPr>
              <a:t> These types of parameters are used to get values from stored functions.</a:t>
            </a:r>
            <a:endParaRPr lang="en-US" sz="3800" dirty="0">
              <a:latin typeface="+mj-lt"/>
            </a:endParaRPr>
          </a:p>
          <a:p>
            <a:pPr lvl="1" algn="just">
              <a:buNone/>
            </a:pPr>
            <a:r>
              <a:rPr lang="en-IN" sz="3800" b="1" i="1" dirty="0">
                <a:latin typeface="+mj-lt"/>
              </a:rPr>
              <a:t>IN OUT parameter:</a:t>
            </a:r>
            <a:r>
              <a:rPr lang="en-IN" sz="3800" b="1" dirty="0">
                <a:latin typeface="+mj-lt"/>
              </a:rPr>
              <a:t> </a:t>
            </a:r>
            <a:r>
              <a:rPr lang="en-IN" sz="3800" dirty="0">
                <a:latin typeface="+mj-lt"/>
              </a:rPr>
              <a:t>These types of parameters are used to send values and get values from stored functions.</a:t>
            </a:r>
            <a:endParaRPr lang="en-US" sz="3800" dirty="0">
              <a:latin typeface="+mj-lt"/>
            </a:endParaRPr>
          </a:p>
          <a:p>
            <a:pPr lvl="0" algn="just">
              <a:buNone/>
            </a:pPr>
            <a:r>
              <a:rPr lang="en-US" sz="3800" b="1" i="1" dirty="0">
                <a:latin typeface="+mj-lt"/>
              </a:rPr>
              <a:t>RETURN </a:t>
            </a:r>
            <a:r>
              <a:rPr lang="en-US" sz="3800" dirty="0">
                <a:latin typeface="+mj-lt"/>
              </a:rPr>
              <a:t>clause specifies the data type you are going to return from the function.</a:t>
            </a:r>
          </a:p>
          <a:p>
            <a:pPr lvl="0" algn="just">
              <a:buNone/>
            </a:pPr>
            <a:r>
              <a:rPr lang="en-IN" sz="3800" b="1" i="1" dirty="0">
                <a:latin typeface="+mj-lt"/>
              </a:rPr>
              <a:t>IS </a:t>
            </a:r>
            <a:r>
              <a:rPr lang="en-IN" sz="3800" dirty="0">
                <a:latin typeface="+mj-lt"/>
              </a:rPr>
              <a:t>specifies the beginning of the body of the function and is similar to </a:t>
            </a:r>
            <a:r>
              <a:rPr lang="en-IN" sz="3800" b="1" i="1" dirty="0">
                <a:latin typeface="+mj-lt"/>
              </a:rPr>
              <a:t>DECLARE </a:t>
            </a:r>
            <a:r>
              <a:rPr lang="en-IN" sz="3800" dirty="0">
                <a:latin typeface="+mj-lt"/>
              </a:rPr>
              <a:t>in anonymous PL/SQL Blocks. The code between </a:t>
            </a:r>
            <a:r>
              <a:rPr lang="en-IN" sz="3800" b="1" i="1" dirty="0">
                <a:latin typeface="+mj-lt"/>
              </a:rPr>
              <a:t>IS</a:t>
            </a:r>
            <a:r>
              <a:rPr lang="en-IN" sz="3800" dirty="0">
                <a:latin typeface="+mj-lt"/>
              </a:rPr>
              <a:t> and </a:t>
            </a:r>
            <a:r>
              <a:rPr lang="en-IN" sz="3800" b="1" i="1" dirty="0">
                <a:latin typeface="+mj-lt"/>
              </a:rPr>
              <a:t>BEGIN</a:t>
            </a:r>
            <a:r>
              <a:rPr lang="en-IN" sz="3800" dirty="0">
                <a:latin typeface="+mj-lt"/>
              </a:rPr>
              <a:t> forms the Declaration section. </a:t>
            </a:r>
            <a:r>
              <a:rPr lang="en-US" sz="3800" b="1" i="1" dirty="0">
                <a:latin typeface="+mj-lt"/>
              </a:rPr>
              <a:t>AS </a:t>
            </a:r>
            <a:r>
              <a:rPr lang="en-US" sz="3800" dirty="0">
                <a:latin typeface="+mj-lt"/>
              </a:rPr>
              <a:t>keyword is used instead of the </a:t>
            </a:r>
            <a:r>
              <a:rPr lang="en-US" sz="3800" b="1" i="1" dirty="0">
                <a:latin typeface="+mj-lt"/>
              </a:rPr>
              <a:t>IS</a:t>
            </a:r>
            <a:r>
              <a:rPr lang="en-US" sz="3800" dirty="0">
                <a:latin typeface="+mj-lt"/>
              </a:rPr>
              <a:t> keyword for creating a standalone </a:t>
            </a:r>
            <a:r>
              <a:rPr lang="en-IN" sz="3800" dirty="0">
                <a:latin typeface="+mj-lt"/>
              </a:rPr>
              <a:t>function</a:t>
            </a:r>
            <a:r>
              <a:rPr lang="en-US" sz="3800" dirty="0">
                <a:latin typeface="+mj-lt"/>
              </a:rPr>
              <a:t>.</a:t>
            </a:r>
          </a:p>
          <a:p>
            <a:pPr lvl="0" algn="just">
              <a:buNone/>
            </a:pPr>
            <a:r>
              <a:rPr lang="en-US" sz="3800" b="1" i="1" dirty="0">
                <a:latin typeface="+mj-lt"/>
              </a:rPr>
              <a:t>function-body</a:t>
            </a:r>
            <a:r>
              <a:rPr lang="en-US" sz="3800" dirty="0">
                <a:latin typeface="+mj-lt"/>
              </a:rPr>
              <a:t> contains the executable part.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1. Write a PL/SQL program to print a welcome message using function.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SQL&gt; Create or replace function </a:t>
            </a:r>
            <a:r>
              <a:rPr lang="en-IN" dirty="0" err="1"/>
              <a:t>welcome_msg_func</a:t>
            </a:r>
            <a:r>
              <a:rPr lang="en-IN" dirty="0"/>
              <a:t>(</a:t>
            </a:r>
            <a:r>
              <a:rPr lang="en-IN" dirty="0" err="1"/>
              <a:t>exmsg</a:t>
            </a:r>
            <a:r>
              <a:rPr lang="en-IN" dirty="0"/>
              <a:t>  in varchar2)</a:t>
            </a:r>
            <a:endParaRPr lang="en-US" dirty="0"/>
          </a:p>
          <a:p>
            <a:pPr>
              <a:buNone/>
            </a:pPr>
            <a:r>
              <a:rPr lang="en-IN" dirty="0"/>
              <a:t>        return varchar2</a:t>
            </a:r>
            <a:endParaRPr lang="en-US" dirty="0"/>
          </a:p>
          <a:p>
            <a:pPr>
              <a:buNone/>
            </a:pPr>
            <a:r>
              <a:rPr lang="en-IN" dirty="0"/>
              <a:t>        is</a:t>
            </a:r>
            <a:endParaRPr lang="en-US" dirty="0"/>
          </a:p>
          <a:p>
            <a:pPr>
              <a:buNone/>
            </a:pPr>
            <a:r>
              <a:rPr lang="en-IN" dirty="0"/>
              <a:t>       Begin</a:t>
            </a:r>
            <a:endParaRPr lang="en-US" dirty="0"/>
          </a:p>
          <a:p>
            <a:pPr>
              <a:buNone/>
            </a:pPr>
            <a:r>
              <a:rPr lang="en-IN" dirty="0"/>
              <a:t>        return('Welcome To'||</a:t>
            </a:r>
            <a:r>
              <a:rPr lang="en-IN" dirty="0" err="1"/>
              <a:t>exmsg</a:t>
            </a:r>
            <a:r>
              <a:rPr lang="en-IN" dirty="0"/>
              <a:t>);</a:t>
            </a:r>
            <a:endParaRPr lang="en-US" dirty="0"/>
          </a:p>
          <a:p>
            <a:pPr>
              <a:buNone/>
            </a:pPr>
            <a:r>
              <a:rPr lang="en-IN" dirty="0"/>
              <a:t>        end;</a:t>
            </a:r>
            <a:endParaRPr lang="en-US" dirty="0"/>
          </a:p>
          <a:p>
            <a:pPr>
              <a:buNone/>
            </a:pPr>
            <a:r>
              <a:rPr lang="en-IN" dirty="0"/>
              <a:t>        /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Function created.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i="1" dirty="0"/>
              <a:t>/*Here the function can be called within the PL/SQL block*/</a:t>
            </a:r>
            <a:endParaRPr lang="en-US" dirty="0"/>
          </a:p>
          <a:p>
            <a:pPr>
              <a:buNone/>
            </a:pPr>
            <a:r>
              <a:rPr lang="en-IN" b="1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SQL&gt; declare</a:t>
            </a:r>
            <a:endParaRPr lang="en-US" dirty="0"/>
          </a:p>
          <a:p>
            <a:pPr>
              <a:buNone/>
            </a:pPr>
            <a:r>
              <a:rPr lang="en-IN" dirty="0"/>
              <a:t>        s varchar2(50);</a:t>
            </a:r>
            <a:endParaRPr lang="en-US" dirty="0"/>
          </a:p>
          <a:p>
            <a:pPr>
              <a:buNone/>
            </a:pPr>
            <a:r>
              <a:rPr lang="en-IN" dirty="0"/>
              <a:t>        begin</a:t>
            </a:r>
            <a:endParaRPr lang="en-US" dirty="0"/>
          </a:p>
          <a:p>
            <a:pPr>
              <a:buNone/>
            </a:pPr>
            <a:r>
              <a:rPr lang="en-IN" dirty="0"/>
              <a:t>        s:=</a:t>
            </a:r>
            <a:r>
              <a:rPr lang="en-IN" dirty="0" err="1"/>
              <a:t>welcome_msg_func</a:t>
            </a:r>
            <a:r>
              <a:rPr lang="en-IN" dirty="0"/>
              <a:t>('CSE');</a:t>
            </a:r>
            <a:endParaRPr lang="en-US" dirty="0"/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dbms_output.put_line</a:t>
            </a:r>
            <a:r>
              <a:rPr lang="en-IN" dirty="0"/>
              <a:t>(s);</a:t>
            </a:r>
            <a:endParaRPr lang="en-US" dirty="0"/>
          </a:p>
          <a:p>
            <a:pPr>
              <a:buNone/>
            </a:pPr>
            <a:r>
              <a:rPr lang="en-IN" dirty="0"/>
              <a:t>        end;</a:t>
            </a:r>
            <a:endParaRPr lang="en-US" dirty="0"/>
          </a:p>
          <a:p>
            <a:pPr>
              <a:buNone/>
            </a:pPr>
            <a:r>
              <a:rPr lang="en-IN" dirty="0"/>
              <a:t>        /</a:t>
            </a:r>
            <a:endParaRPr lang="en-US" dirty="0"/>
          </a:p>
          <a:p>
            <a:pPr>
              <a:buNone/>
            </a:pPr>
            <a:r>
              <a:rPr lang="en-IN" b="1" u="sng" dirty="0"/>
              <a:t>OUTPUT</a:t>
            </a:r>
            <a:r>
              <a:rPr lang="en-IN" dirty="0"/>
              <a:t>:-</a:t>
            </a:r>
            <a:endParaRPr lang="en-US" dirty="0"/>
          </a:p>
          <a:p>
            <a:pPr>
              <a:buNone/>
            </a:pPr>
            <a:r>
              <a:rPr lang="en-IN" dirty="0"/>
              <a:t>Welcome To CSE</a:t>
            </a:r>
            <a:endParaRPr lang="en-US" dirty="0"/>
          </a:p>
          <a:p>
            <a:pPr>
              <a:buNone/>
            </a:pPr>
            <a:r>
              <a:rPr lang="en-IN" dirty="0"/>
              <a:t>PL/SQL procedure successfully completed</a:t>
            </a:r>
            <a:r>
              <a:rPr lang="en-IN" dirty="0" smtClean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2. Write a PL/SQL program to print the given number is even or odd using function.</a:t>
            </a:r>
            <a:endParaRPr lang="en-US" dirty="0"/>
          </a:p>
          <a:p>
            <a:pPr>
              <a:buNone/>
            </a:pPr>
            <a:r>
              <a:rPr lang="en-IN" b="1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   SQL&gt; create or replace function </a:t>
            </a:r>
            <a:r>
              <a:rPr lang="en-IN" dirty="0" err="1"/>
              <a:t>is_even</a:t>
            </a:r>
            <a:r>
              <a:rPr lang="en-IN" dirty="0"/>
              <a:t>(</a:t>
            </a:r>
            <a:r>
              <a:rPr lang="en-IN" dirty="0" err="1"/>
              <a:t>num_in</a:t>
            </a:r>
            <a:r>
              <a:rPr lang="en-IN" dirty="0"/>
              <a:t> number)</a:t>
            </a:r>
            <a:endParaRPr lang="en-US" dirty="0"/>
          </a:p>
          <a:p>
            <a:pPr>
              <a:buNone/>
            </a:pPr>
            <a:r>
              <a:rPr lang="en-IN" dirty="0"/>
              <a:t>    return varchar2</a:t>
            </a:r>
            <a:endParaRPr lang="en-US" dirty="0"/>
          </a:p>
          <a:p>
            <a:pPr>
              <a:buNone/>
            </a:pPr>
            <a:r>
              <a:rPr lang="en-IN" dirty="0"/>
              <a:t>     is</a:t>
            </a:r>
            <a:endParaRPr lang="en-US" dirty="0"/>
          </a:p>
          <a:p>
            <a:pPr>
              <a:buNone/>
            </a:pPr>
            <a:r>
              <a:rPr lang="en-IN" dirty="0"/>
              <a:t>    begin</a:t>
            </a:r>
            <a:endParaRPr lang="en-US" dirty="0"/>
          </a:p>
          <a:p>
            <a:pPr>
              <a:buNone/>
            </a:pPr>
            <a:r>
              <a:rPr lang="en-IN" dirty="0"/>
              <a:t>      if mod(</a:t>
            </a:r>
            <a:r>
              <a:rPr lang="en-IN" dirty="0" err="1"/>
              <a:t>num_in</a:t>
            </a:r>
            <a:r>
              <a:rPr lang="en-IN" dirty="0"/>
              <a:t>, 2) = 0 then</a:t>
            </a:r>
            <a:endParaRPr lang="en-US" dirty="0"/>
          </a:p>
          <a:p>
            <a:pPr>
              <a:buNone/>
            </a:pPr>
            <a:r>
              <a:rPr lang="en-IN" dirty="0"/>
              <a:t>        return 'true';</a:t>
            </a:r>
            <a:endParaRPr lang="en-US" dirty="0"/>
          </a:p>
          <a:p>
            <a:pPr>
              <a:buNone/>
            </a:pPr>
            <a:r>
              <a:rPr lang="en-IN" dirty="0"/>
              <a:t>    else</a:t>
            </a:r>
            <a:endParaRPr lang="en-US" dirty="0"/>
          </a:p>
          <a:p>
            <a:pPr>
              <a:buNone/>
            </a:pPr>
            <a:r>
              <a:rPr lang="en-IN" dirty="0"/>
              <a:t>        return 'false';</a:t>
            </a:r>
            <a:endParaRPr lang="en-US" dirty="0"/>
          </a:p>
          <a:p>
            <a:pPr>
              <a:buNone/>
            </a:pPr>
            <a:r>
              <a:rPr lang="en-IN" dirty="0"/>
              <a:t>      end if;</a:t>
            </a:r>
            <a:endParaRPr lang="en-US" dirty="0"/>
          </a:p>
          <a:p>
            <a:pPr>
              <a:buNone/>
            </a:pPr>
            <a:r>
              <a:rPr lang="en-IN" dirty="0"/>
              <a:t>   end </a:t>
            </a:r>
            <a:r>
              <a:rPr lang="en-IN" dirty="0" err="1"/>
              <a:t>is_even</a:t>
            </a:r>
            <a:r>
              <a:rPr lang="en-IN" dirty="0"/>
              <a:t>;</a:t>
            </a:r>
            <a:endParaRPr lang="en-US" dirty="0"/>
          </a:p>
          <a:p>
            <a:pPr>
              <a:buNone/>
            </a:pPr>
            <a:r>
              <a:rPr lang="en-IN" dirty="0"/>
              <a:t>   /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Function created.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i="1" dirty="0" smtClean="0"/>
              <a:t>/*Here the function can be called by using SQL Select Statement*/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SQL&gt; select </a:t>
            </a:r>
            <a:r>
              <a:rPr lang="en-IN" dirty="0" err="1" smtClean="0"/>
              <a:t>is_even</a:t>
            </a:r>
            <a:r>
              <a:rPr lang="en-IN" dirty="0" smtClean="0"/>
              <a:t>(5) from dual;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b="1" u="sng" dirty="0" smtClean="0"/>
              <a:t>OUTPUT</a:t>
            </a:r>
            <a:r>
              <a:rPr lang="en-IN" dirty="0" smtClean="0"/>
              <a:t>:-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IS_EVEN(5)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--------------------------------------------------------------------------------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false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SQL&gt; select </a:t>
            </a:r>
            <a:r>
              <a:rPr lang="en-IN" dirty="0" err="1" smtClean="0"/>
              <a:t>is_even</a:t>
            </a:r>
            <a:r>
              <a:rPr lang="en-IN" dirty="0" smtClean="0"/>
              <a:t>(2) from dual;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IS_EVEN(2)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--------------------------------------------------------------------------------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True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000" b="1" dirty="0"/>
              <a:t>3. Write a PL/SQL program to calculate multiplication of two numbers using function.</a:t>
            </a:r>
            <a:endParaRPr lang="en-US" sz="2000" dirty="0"/>
          </a:p>
          <a:p>
            <a:pPr>
              <a:buNone/>
            </a:pPr>
            <a:r>
              <a:rPr lang="en-IN" sz="2000" b="1" dirty="0"/>
              <a:t> </a:t>
            </a:r>
            <a:endParaRPr lang="en-US" sz="2000" dirty="0"/>
          </a:p>
          <a:p>
            <a:pPr>
              <a:buNone/>
            </a:pPr>
            <a:r>
              <a:rPr lang="en-IN" sz="2000" b="1" dirty="0"/>
              <a:t>   </a:t>
            </a:r>
            <a:r>
              <a:rPr lang="en-IN" sz="2000" dirty="0"/>
              <a:t>SQL&gt; create or replace function </a:t>
            </a:r>
            <a:r>
              <a:rPr lang="en-IN" sz="2000" dirty="0" err="1"/>
              <a:t>getMultiple</a:t>
            </a:r>
            <a:r>
              <a:rPr lang="en-IN" sz="2000" dirty="0"/>
              <a:t>(num1 in number, num2 in number)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return number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is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num3 number;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begin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num3 :=num1*num2;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return num3;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end;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/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 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Function created.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 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SQL&gt; select </a:t>
            </a:r>
            <a:r>
              <a:rPr lang="en-IN" sz="2000" dirty="0" err="1"/>
              <a:t>getMultiple</a:t>
            </a:r>
            <a:r>
              <a:rPr lang="en-IN" sz="2000" dirty="0"/>
              <a:t>(4,4) from dual;</a:t>
            </a:r>
            <a:endParaRPr lang="en-US" sz="2000" dirty="0"/>
          </a:p>
          <a:p>
            <a:pPr>
              <a:buNone/>
            </a:pPr>
            <a:r>
              <a:rPr lang="en-IN" sz="2000" b="1" dirty="0"/>
              <a:t> </a:t>
            </a:r>
            <a:endParaRPr lang="en-US" sz="2000" dirty="0"/>
          </a:p>
          <a:p>
            <a:pPr>
              <a:buNone/>
            </a:pPr>
            <a:r>
              <a:rPr lang="en-IN" sz="2000" b="1" u="sng" dirty="0"/>
              <a:t>OUTPUT</a:t>
            </a:r>
            <a:r>
              <a:rPr lang="en-IN" sz="2000" dirty="0"/>
              <a:t>:-</a:t>
            </a:r>
            <a:r>
              <a:rPr lang="en-IN" sz="2000" b="1" dirty="0"/>
              <a:t> 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 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GETMULTIPLE(4,4)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----------------</a:t>
            </a:r>
            <a:endParaRPr lang="en-US" sz="2000" dirty="0"/>
          </a:p>
          <a:p>
            <a:pPr>
              <a:buNone/>
            </a:pPr>
            <a:r>
              <a:rPr lang="en-IN" sz="2000" dirty="0"/>
              <a:t>              16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6200" b="1" dirty="0"/>
              <a:t>4. Write a PL/SQL program to find factorial of a number using function.</a:t>
            </a:r>
            <a:endParaRPr lang="en-US" sz="6200" dirty="0"/>
          </a:p>
          <a:p>
            <a:pPr>
              <a:buNone/>
            </a:pPr>
            <a:r>
              <a:rPr lang="en-IN" sz="6200" b="1" dirty="0"/>
              <a:t> 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SQL&gt; create or replace function factorial(a number) return number is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2  fact number:=1;	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3  b number;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4  begin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5  b:=a;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6  while b&gt;0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7  loop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8  fact:=fact*b;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9  b:=b-1;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10  end loop;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11  return(fact);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12  end;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13  /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 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Function created.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 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SQL&gt; select factorial(5) from dual;</a:t>
            </a:r>
            <a:endParaRPr lang="en-US" sz="6200" dirty="0"/>
          </a:p>
          <a:p>
            <a:pPr>
              <a:buNone/>
            </a:pPr>
            <a:r>
              <a:rPr lang="en-IN" sz="6200" b="1" dirty="0"/>
              <a:t> </a:t>
            </a:r>
            <a:endParaRPr lang="en-US" sz="6200" dirty="0"/>
          </a:p>
          <a:p>
            <a:pPr>
              <a:buNone/>
            </a:pPr>
            <a:r>
              <a:rPr lang="en-IN" sz="6200" b="1" u="sng" dirty="0"/>
              <a:t>OUTPUT</a:t>
            </a:r>
            <a:r>
              <a:rPr lang="en-IN" sz="6200" dirty="0"/>
              <a:t>:-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FACTORIAL(5)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-----------------</a:t>
            </a:r>
            <a:endParaRPr lang="en-US" sz="6200" dirty="0"/>
          </a:p>
          <a:p>
            <a:pPr>
              <a:buNone/>
            </a:pPr>
            <a:r>
              <a:rPr lang="en-IN" sz="6200" dirty="0"/>
              <a:t>       120</a:t>
            </a:r>
            <a:endParaRPr lang="en-US" sz="62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sz="5000" b="1" dirty="0"/>
              <a:t>5</a:t>
            </a:r>
            <a:r>
              <a:rPr lang="en-IN" sz="5000" dirty="0"/>
              <a:t>. </a:t>
            </a:r>
            <a:r>
              <a:rPr lang="en-IN" sz="5000" b="1" dirty="0"/>
              <a:t>Write a PL/SQL function called POW that takes two numbers as argument and return the value of the first number raised to the power of the second.</a:t>
            </a:r>
            <a:endParaRPr lang="en-US" sz="5000" dirty="0"/>
          </a:p>
          <a:p>
            <a:pPr>
              <a:buNone/>
            </a:pPr>
            <a:r>
              <a:rPr lang="en-IN" sz="5000" b="1" dirty="0"/>
              <a:t> </a:t>
            </a:r>
            <a:endParaRPr lang="en-US" sz="5000" dirty="0"/>
          </a:p>
          <a:p>
            <a:pPr>
              <a:buNone/>
            </a:pPr>
            <a:r>
              <a:rPr lang="en-IN" sz="5000" b="1" dirty="0"/>
              <a:t> </a:t>
            </a:r>
            <a:r>
              <a:rPr lang="en-IN" sz="5000" dirty="0"/>
              <a:t>SQL&gt; create or replace function </a:t>
            </a:r>
            <a:r>
              <a:rPr lang="en-IN" sz="5000" dirty="0" err="1"/>
              <a:t>power_fun</a:t>
            </a:r>
            <a:r>
              <a:rPr lang="en-IN" sz="5000" dirty="0"/>
              <a:t> (n1 number, n2 number) return number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is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 res number;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begin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select power ( n1, n2) into res  from dual;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return res;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end;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/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 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Function created.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 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SQL&gt;  select </a:t>
            </a:r>
            <a:r>
              <a:rPr lang="en-IN" sz="5000" dirty="0" err="1"/>
              <a:t>power_fun</a:t>
            </a:r>
            <a:r>
              <a:rPr lang="en-IN" sz="5000" dirty="0"/>
              <a:t>(6,2) from dual;</a:t>
            </a:r>
            <a:endParaRPr lang="en-US" sz="5000" dirty="0"/>
          </a:p>
          <a:p>
            <a:pPr>
              <a:buNone/>
            </a:pPr>
            <a:r>
              <a:rPr lang="en-IN" sz="5000" b="1" dirty="0"/>
              <a:t> </a:t>
            </a:r>
            <a:endParaRPr lang="en-US" sz="5000" dirty="0"/>
          </a:p>
          <a:p>
            <a:pPr>
              <a:buNone/>
            </a:pPr>
            <a:r>
              <a:rPr lang="en-IN" sz="5000" b="1" u="sng" dirty="0"/>
              <a:t>OUTPUT</a:t>
            </a:r>
            <a:r>
              <a:rPr lang="en-IN" sz="5000" dirty="0"/>
              <a:t>:-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POWER_FUN(6,2)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-----------------------</a:t>
            </a:r>
            <a:endParaRPr lang="en-US" sz="5000" dirty="0"/>
          </a:p>
          <a:p>
            <a:pPr>
              <a:buNone/>
            </a:pPr>
            <a:r>
              <a:rPr lang="en-IN" sz="5000" dirty="0"/>
              <a:t>            36</a:t>
            </a:r>
            <a:endParaRPr lang="en-US" sz="5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Differences between Procedures and Functions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9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35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Procedure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350" b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4984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procedures are normally used for executing business logic. </a:t>
                      </a:r>
                      <a:endParaRPr lang="en-US" sz="1100" dirty="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5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Used mainly to perform some </a:t>
                      </a:r>
                      <a:r>
                        <a:rPr lang="en-US" sz="135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calculation </a:t>
                      </a:r>
                      <a:r>
                        <a:rPr lang="en-US" sz="135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or computation</a:t>
                      </a:r>
                      <a:endParaRPr lang="en-US" sz="110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79087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Cannot call in SELECT statement</a:t>
                      </a:r>
                      <a:endParaRPr lang="en-US" sz="1100" dirty="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3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Function that contains no DML statements can be called in SELECT statement</a:t>
                      </a:r>
                      <a:endParaRPr lang="en-US" sz="110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4984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 OUT parameter to return the value</a:t>
                      </a:r>
                      <a:endParaRPr lang="en-US" sz="110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 RETURN to return the value</a:t>
                      </a:r>
                      <a:endParaRPr lang="en-US" sz="1100" dirty="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4984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is not mandatory to return the value</a:t>
                      </a:r>
                      <a:endParaRPr lang="en-US" sz="1100" dirty="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is mandatory to return the value</a:t>
                      </a:r>
                      <a:endParaRPr lang="en-US" sz="1100" dirty="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79087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 will simply exit the control from subprogram.</a:t>
                      </a:r>
                      <a:endParaRPr lang="en-US" sz="110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 will exit the control from subprogram and also returns the value</a:t>
                      </a:r>
                      <a:endParaRPr lang="en-US" sz="110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79087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 datatype will not be specified at the time of creation</a:t>
                      </a:r>
                      <a:endParaRPr lang="en-US" sz="110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5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 </a:t>
                      </a:r>
                      <a:r>
                        <a:rPr lang="en-US" sz="1350" dirty="0" err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datatype</a:t>
                      </a:r>
                      <a:r>
                        <a:rPr lang="en-US" sz="135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is mandatory at the time of creation</a:t>
                      </a:r>
                      <a:endParaRPr lang="en-US" sz="1100" dirty="0">
                        <a:solidFill>
                          <a:srgbClr val="22222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u="sng" dirty="0"/>
              <a:t>Description:-</a:t>
            </a:r>
            <a:endParaRPr lang="en-US" sz="2800" dirty="0"/>
          </a:p>
          <a:p>
            <a:pPr>
              <a:buNone/>
            </a:pPr>
            <a:r>
              <a:rPr lang="en-IN" b="1" dirty="0"/>
              <a:t> </a:t>
            </a:r>
            <a:endParaRPr lang="en-US" sz="2800" dirty="0"/>
          </a:p>
          <a:p>
            <a:pPr lvl="0">
              <a:buNone/>
            </a:pPr>
            <a:r>
              <a:rPr lang="en-US" b="1" i="1" dirty="0"/>
              <a:t>[OR REPLACE]</a:t>
            </a:r>
            <a:r>
              <a:rPr lang="en-US" dirty="0"/>
              <a:t> option allows the modification of an existing procedure.</a:t>
            </a:r>
            <a:endParaRPr lang="en-US" sz="2800" dirty="0"/>
          </a:p>
          <a:p>
            <a:pPr lvl="0">
              <a:buNone/>
            </a:pPr>
            <a:r>
              <a:rPr lang="en-US" b="1" i="1" dirty="0"/>
              <a:t>Procedure-name</a:t>
            </a:r>
            <a:r>
              <a:rPr lang="en-US" dirty="0"/>
              <a:t> specifies the name of the procedure.</a:t>
            </a:r>
            <a:endParaRPr lang="en-US" sz="2800" dirty="0"/>
          </a:p>
          <a:p>
            <a:pPr lvl="0">
              <a:buNone/>
            </a:pPr>
            <a:r>
              <a:rPr lang="en-US" dirty="0"/>
              <a:t>The optional parameter list contains name, mode and types of the parameters. </a:t>
            </a:r>
            <a:endParaRPr lang="en-US" sz="2800" dirty="0"/>
          </a:p>
          <a:p>
            <a:pPr lvl="1">
              <a:buNone/>
            </a:pPr>
            <a:r>
              <a:rPr lang="en-IN" b="1" i="1" dirty="0"/>
              <a:t>IN type parameter:</a:t>
            </a:r>
            <a:r>
              <a:rPr lang="en-IN" dirty="0"/>
              <a:t> These types of parameters are used to send values to stored procedures. </a:t>
            </a:r>
            <a:endParaRPr lang="en-US" sz="2400" dirty="0"/>
          </a:p>
          <a:p>
            <a:pPr lvl="1">
              <a:buNone/>
            </a:pPr>
            <a:r>
              <a:rPr lang="en-IN" b="1" i="1" dirty="0"/>
              <a:t>OUT type parameter:</a:t>
            </a:r>
            <a:r>
              <a:rPr lang="en-IN" dirty="0"/>
              <a:t> These types of parameters are used to get values from stored procedures. This is similar to a return type in functions.</a:t>
            </a:r>
            <a:endParaRPr lang="en-US" sz="2400" dirty="0"/>
          </a:p>
          <a:p>
            <a:pPr lvl="1">
              <a:buNone/>
            </a:pPr>
            <a:r>
              <a:rPr lang="en-IN" b="1" i="1" dirty="0"/>
              <a:t>IN OUT parameter:</a:t>
            </a:r>
            <a:r>
              <a:rPr lang="en-IN" b="1" dirty="0"/>
              <a:t> </a:t>
            </a:r>
            <a:r>
              <a:rPr lang="en-IN" dirty="0"/>
              <a:t>These types of parameters are used to send values and get values from stored procedures.</a:t>
            </a:r>
            <a:endParaRPr lang="en-US" sz="2400" dirty="0"/>
          </a:p>
          <a:p>
            <a:pPr lvl="0">
              <a:buNone/>
            </a:pPr>
            <a:r>
              <a:rPr lang="en-IN" b="1" i="1" dirty="0"/>
              <a:t>IS </a:t>
            </a:r>
            <a:r>
              <a:rPr lang="en-IN" dirty="0"/>
              <a:t>specifies the beginning of the body of the procedure and is similar to </a:t>
            </a:r>
            <a:r>
              <a:rPr lang="en-IN" b="1" i="1" dirty="0"/>
              <a:t>DECLARE </a:t>
            </a:r>
            <a:r>
              <a:rPr lang="en-IN" dirty="0"/>
              <a:t>in anonymous PL/SQL Blocks. The code between </a:t>
            </a:r>
            <a:r>
              <a:rPr lang="en-IN" b="1" i="1" dirty="0"/>
              <a:t>IS</a:t>
            </a:r>
            <a:r>
              <a:rPr lang="en-IN" dirty="0"/>
              <a:t> and </a:t>
            </a:r>
            <a:r>
              <a:rPr lang="en-IN" b="1" i="1" dirty="0"/>
              <a:t>BEGIN</a:t>
            </a:r>
            <a:r>
              <a:rPr lang="en-IN" dirty="0"/>
              <a:t> forms the Declaration section.</a:t>
            </a:r>
            <a:r>
              <a:rPr lang="en-IN" sz="3600" dirty="0"/>
              <a:t> </a:t>
            </a:r>
            <a:r>
              <a:rPr lang="en-US" sz="3600" b="1" i="1" dirty="0"/>
              <a:t>AS </a:t>
            </a:r>
            <a:r>
              <a:rPr lang="en-US" sz="3600" dirty="0"/>
              <a:t>keyword is used instead of the </a:t>
            </a:r>
            <a:r>
              <a:rPr lang="en-US" sz="3600" b="1" i="1" dirty="0"/>
              <a:t>IS</a:t>
            </a:r>
            <a:r>
              <a:rPr lang="en-US" sz="3600" dirty="0"/>
              <a:t> keyword for creating a standalone procedure.</a:t>
            </a:r>
            <a:endParaRPr lang="en-US" dirty="0"/>
          </a:p>
          <a:p>
            <a:pPr lvl="0">
              <a:buNone/>
            </a:pPr>
            <a:r>
              <a:rPr lang="en-US" b="1" i="1" dirty="0"/>
              <a:t>Procedure-body</a:t>
            </a:r>
            <a:r>
              <a:rPr lang="en-US" dirty="0"/>
              <a:t> contains the executable part.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1. Write a PL/SQL Program to create standalone procedure.</a:t>
            </a:r>
            <a:endParaRPr lang="en-US" dirty="0"/>
          </a:p>
          <a:p>
            <a:pPr>
              <a:buNone/>
            </a:pPr>
            <a:r>
              <a:rPr lang="en-IN" dirty="0"/>
              <a:t>SQL&gt; create or replace procedure wishes</a:t>
            </a:r>
            <a:endParaRPr lang="en-US" dirty="0"/>
          </a:p>
          <a:p>
            <a:pPr>
              <a:buNone/>
            </a:pPr>
            <a:r>
              <a:rPr lang="en-IN" dirty="0"/>
              <a:t>        AS</a:t>
            </a:r>
            <a:endParaRPr lang="en-US" dirty="0"/>
          </a:p>
          <a:p>
            <a:pPr>
              <a:buNone/>
            </a:pPr>
            <a:r>
              <a:rPr lang="en-IN" dirty="0"/>
              <a:t>        Begin</a:t>
            </a:r>
            <a:endParaRPr lang="en-US" dirty="0"/>
          </a:p>
          <a:p>
            <a:pPr>
              <a:buNone/>
            </a:pPr>
            <a:r>
              <a:rPr lang="en-IN" dirty="0"/>
              <a:t>           </a:t>
            </a:r>
            <a:r>
              <a:rPr lang="en-IN" dirty="0" err="1"/>
              <a:t>dbms_output.put_line</a:t>
            </a:r>
            <a:r>
              <a:rPr lang="en-IN" dirty="0"/>
              <a:t>('welcome to </a:t>
            </a:r>
            <a:r>
              <a:rPr lang="en-IN" dirty="0" err="1"/>
              <a:t>cse</a:t>
            </a:r>
            <a:r>
              <a:rPr lang="en-IN" dirty="0"/>
              <a:t>');</a:t>
            </a:r>
            <a:endParaRPr lang="en-US" dirty="0"/>
          </a:p>
          <a:p>
            <a:pPr>
              <a:buNone/>
            </a:pPr>
            <a:r>
              <a:rPr lang="en-IN" dirty="0"/>
              <a:t>        end;</a:t>
            </a:r>
            <a:endParaRPr lang="en-US" dirty="0"/>
          </a:p>
          <a:p>
            <a:pPr>
              <a:buNone/>
            </a:pPr>
            <a:r>
              <a:rPr lang="en-IN" dirty="0"/>
              <a:t>        /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Procedure created.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b="1" dirty="0"/>
              <a:t>SQL&gt; exec wishes;           // Execution of standalone procedure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b="1" u="sng" dirty="0"/>
              <a:t>OUTPUT</a:t>
            </a:r>
            <a:r>
              <a:rPr lang="en-IN" b="1" dirty="0"/>
              <a:t>:-</a:t>
            </a:r>
            <a:endParaRPr lang="en-US" dirty="0"/>
          </a:p>
          <a:p>
            <a:pPr>
              <a:buNone/>
            </a:pPr>
            <a:r>
              <a:rPr lang="en-IN" dirty="0"/>
              <a:t>welcome to </a:t>
            </a:r>
            <a:r>
              <a:rPr lang="en-IN" dirty="0" err="1"/>
              <a:t>cse</a:t>
            </a:r>
            <a:endParaRPr lang="en-US" dirty="0"/>
          </a:p>
          <a:p>
            <a:pPr>
              <a:buNone/>
            </a:pPr>
            <a:r>
              <a:rPr lang="en-IN" dirty="0"/>
              <a:t>PL/SQL procedure successfully completed.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7543800" cy="5257800"/>
          </a:xfrm>
        </p:spPr>
        <p:txBody>
          <a:bodyPr>
            <a:normAutofit fontScale="62500" lnSpcReduction="20000"/>
          </a:bodyPr>
          <a:lstStyle/>
          <a:p>
            <a:pPr algn="just"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ea typeface="Times New Roman"/>
                <a:cs typeface="Calibri"/>
              </a:rPr>
              <a:t>2. Write a PL/SQL Program to find sum of two given numbers using Procedure.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SQL&gt; create or replace procedure sum (n1 IN number,n2 IN number)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2      IS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3        total number;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4      begin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5         total:=n1+n2;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6         </a:t>
            </a:r>
            <a:r>
              <a:rPr lang="en-IN" dirty="0" err="1">
                <a:solidFill>
                  <a:schemeClr val="tx1"/>
                </a:solidFill>
                <a:ea typeface="Times New Roman"/>
                <a:cs typeface="Calibri"/>
              </a:rPr>
              <a:t>dbms_output.put_line</a:t>
            </a: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('sum of' ||n1|| 'and' ||n2|| 'is:' ||total);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7      end;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  8      /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 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Procedure created.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 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ea typeface="Times New Roman"/>
                <a:cs typeface="Calibri"/>
              </a:rPr>
              <a:t>SQL&gt; exec sum(5,5);  		// Execution of parameterized procedure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ea typeface="Times New Roman"/>
                <a:cs typeface="Calibri"/>
              </a:rPr>
              <a:t> 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b="1" u="sng" dirty="0">
                <a:solidFill>
                  <a:schemeClr val="tx1"/>
                </a:solidFill>
                <a:ea typeface="Times New Roman"/>
                <a:cs typeface="Calibri"/>
              </a:rPr>
              <a:t>OUTPUT</a:t>
            </a:r>
            <a:r>
              <a:rPr lang="en-IN" b="1" dirty="0">
                <a:solidFill>
                  <a:schemeClr val="tx1"/>
                </a:solidFill>
                <a:ea typeface="Times New Roman"/>
                <a:cs typeface="Calibri"/>
              </a:rPr>
              <a:t>:-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sum of 5 and 5 is:10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 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tx1"/>
                </a:solidFill>
                <a:ea typeface="Times New Roman"/>
                <a:cs typeface="Calibri"/>
              </a:rPr>
              <a:t>PL/SQL procedure successfully completed.</a:t>
            </a:r>
            <a:endParaRPr lang="en-US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700" b="1" dirty="0"/>
              <a:t>3. Write a PL/SQL program to find Minimum of given two numbers using Procedure.</a:t>
            </a:r>
            <a:endParaRPr lang="en-US" sz="1700" dirty="0"/>
          </a:p>
          <a:p>
            <a:pPr>
              <a:buNone/>
            </a:pPr>
            <a:r>
              <a:rPr lang="en-IN" sz="1700" i="1" dirty="0"/>
              <a:t>/*Here the procedure can be defined within the PL/SQL block*/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SQL&gt; declare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 a number;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 b number;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 c number;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procedure </a:t>
            </a:r>
            <a:r>
              <a:rPr lang="en-IN" sz="1700" dirty="0" err="1"/>
              <a:t>findMin</a:t>
            </a:r>
            <a:r>
              <a:rPr lang="en-IN" sz="1700" dirty="0"/>
              <a:t>(x in </a:t>
            </a:r>
            <a:r>
              <a:rPr lang="en-IN" sz="1700" dirty="0" err="1"/>
              <a:t>number,y</a:t>
            </a:r>
            <a:r>
              <a:rPr lang="en-IN" sz="1700" dirty="0"/>
              <a:t> in </a:t>
            </a:r>
            <a:r>
              <a:rPr lang="en-IN" sz="1700" dirty="0" err="1"/>
              <a:t>number,z</a:t>
            </a:r>
            <a:r>
              <a:rPr lang="en-IN" sz="1700" dirty="0"/>
              <a:t> out number) is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begin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 if x&lt;y then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         z:=x;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else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       z:=y;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end if;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end;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begin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a:=&amp;a;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b:=&amp;b;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</a:t>
            </a:r>
            <a:r>
              <a:rPr lang="en-IN" sz="1700" dirty="0" err="1"/>
              <a:t>findMin</a:t>
            </a:r>
            <a:r>
              <a:rPr lang="en-IN" sz="1700" dirty="0"/>
              <a:t>(</a:t>
            </a:r>
            <a:r>
              <a:rPr lang="en-IN" sz="1700" dirty="0" err="1"/>
              <a:t>a,b,c</a:t>
            </a:r>
            <a:r>
              <a:rPr lang="en-IN" sz="1700" dirty="0"/>
              <a:t>);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   </a:t>
            </a:r>
            <a:r>
              <a:rPr lang="en-IN" sz="1700" dirty="0" err="1"/>
              <a:t>dbms_output.put_line</a:t>
            </a:r>
            <a:r>
              <a:rPr lang="en-IN" sz="1700" dirty="0"/>
              <a:t>('Minimum of a=' ||a|| 'and b=' ||b|| 'is: '||c);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end;</a:t>
            </a:r>
            <a:endParaRPr lang="en-US" sz="1700" dirty="0"/>
          </a:p>
          <a:p>
            <a:pPr>
              <a:buNone/>
            </a:pPr>
            <a:r>
              <a:rPr lang="en-IN" sz="1700" dirty="0"/>
              <a:t>      /</a:t>
            </a:r>
            <a:endParaRPr lang="en-US" sz="17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u="sng" dirty="0"/>
              <a:t>OUTPUT</a:t>
            </a:r>
            <a:r>
              <a:rPr lang="en-IN" b="1" dirty="0"/>
              <a:t>:-</a:t>
            </a:r>
            <a:endParaRPr lang="en-US" dirty="0"/>
          </a:p>
          <a:p>
            <a:pPr>
              <a:buNone/>
            </a:pPr>
            <a:r>
              <a:rPr lang="en-IN" dirty="0"/>
              <a:t>Enter value for a: 5</a:t>
            </a:r>
            <a:endParaRPr lang="en-US" dirty="0"/>
          </a:p>
          <a:p>
            <a:pPr>
              <a:buNone/>
            </a:pPr>
            <a:r>
              <a:rPr lang="en-IN" dirty="0"/>
              <a:t>old  14:       a:=&amp;a;</a:t>
            </a:r>
            <a:endParaRPr lang="en-US" dirty="0"/>
          </a:p>
          <a:p>
            <a:pPr>
              <a:buNone/>
            </a:pPr>
            <a:r>
              <a:rPr lang="en-IN" dirty="0"/>
              <a:t>new  14:       a:=5;</a:t>
            </a:r>
            <a:endParaRPr lang="en-US" dirty="0"/>
          </a:p>
          <a:p>
            <a:pPr>
              <a:buNone/>
            </a:pPr>
            <a:r>
              <a:rPr lang="en-IN" dirty="0"/>
              <a:t>Enter value for b: 8</a:t>
            </a:r>
            <a:endParaRPr lang="en-US" dirty="0"/>
          </a:p>
          <a:p>
            <a:pPr>
              <a:buNone/>
            </a:pPr>
            <a:r>
              <a:rPr lang="en-IN" dirty="0"/>
              <a:t>old  15:       b:=&amp;b;</a:t>
            </a:r>
            <a:endParaRPr lang="en-US" dirty="0"/>
          </a:p>
          <a:p>
            <a:pPr>
              <a:buNone/>
            </a:pPr>
            <a:r>
              <a:rPr lang="en-IN" dirty="0"/>
              <a:t>new  15:       b:=8;</a:t>
            </a:r>
            <a:endParaRPr lang="en-US" dirty="0"/>
          </a:p>
          <a:p>
            <a:pPr>
              <a:buNone/>
            </a:pPr>
            <a:r>
              <a:rPr lang="en-IN" dirty="0"/>
              <a:t>Minimum of a=5and b=8is: 5</a:t>
            </a:r>
            <a:endParaRPr lang="en-US" dirty="0"/>
          </a:p>
          <a:p>
            <a:pPr>
              <a:buNone/>
            </a:pPr>
            <a:r>
              <a:rPr lang="en-IN" dirty="0"/>
              <a:t>PL/SQL procedure successfully completed.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4. Write a PLSQL procedure to find square of numbers. </a:t>
            </a:r>
            <a:endParaRPr lang="en-US" dirty="0"/>
          </a:p>
          <a:p>
            <a:pPr>
              <a:buNone/>
            </a:pPr>
            <a:r>
              <a:rPr lang="en-IN" i="1" dirty="0"/>
              <a:t>/*Here the procedure can be defined within the PL/SQL block*/</a:t>
            </a:r>
            <a:endParaRPr lang="en-US" dirty="0"/>
          </a:p>
          <a:p>
            <a:pPr>
              <a:buNone/>
            </a:pPr>
            <a:r>
              <a:rPr lang="en-IN" dirty="0"/>
              <a:t>SQL&gt; declare</a:t>
            </a:r>
            <a:endParaRPr lang="en-US" dirty="0"/>
          </a:p>
          <a:p>
            <a:pPr>
              <a:buNone/>
            </a:pPr>
            <a:r>
              <a:rPr lang="en-IN" dirty="0"/>
              <a:t>           a number;</a:t>
            </a:r>
            <a:endParaRPr lang="en-US" dirty="0"/>
          </a:p>
          <a:p>
            <a:pPr>
              <a:buNone/>
            </a:pPr>
            <a:r>
              <a:rPr lang="en-IN" dirty="0"/>
              <a:t>           procedure </a:t>
            </a:r>
            <a:r>
              <a:rPr lang="en-IN" dirty="0" err="1"/>
              <a:t>squareNum</a:t>
            </a:r>
            <a:r>
              <a:rPr lang="en-IN" dirty="0"/>
              <a:t>(x IN OUT number) IS</a:t>
            </a:r>
            <a:endParaRPr lang="en-US" dirty="0"/>
          </a:p>
          <a:p>
            <a:pPr>
              <a:buNone/>
            </a:pPr>
            <a:r>
              <a:rPr lang="en-IN" dirty="0"/>
              <a:t>        begin</a:t>
            </a:r>
            <a:endParaRPr lang="en-US" dirty="0"/>
          </a:p>
          <a:p>
            <a:pPr>
              <a:buNone/>
            </a:pPr>
            <a:r>
              <a:rPr lang="en-IN" dirty="0"/>
              <a:t>           x:=x*x;</a:t>
            </a:r>
            <a:endParaRPr lang="en-US" dirty="0"/>
          </a:p>
          <a:p>
            <a:pPr>
              <a:buNone/>
            </a:pPr>
            <a:r>
              <a:rPr lang="en-IN" dirty="0"/>
              <a:t>        end;</a:t>
            </a:r>
            <a:endParaRPr lang="en-US" dirty="0"/>
          </a:p>
          <a:p>
            <a:pPr>
              <a:buNone/>
            </a:pPr>
            <a:r>
              <a:rPr lang="en-IN" dirty="0"/>
              <a:t>        begin</a:t>
            </a:r>
            <a:endParaRPr lang="en-US" dirty="0"/>
          </a:p>
          <a:p>
            <a:pPr>
              <a:buNone/>
            </a:pPr>
            <a:r>
              <a:rPr lang="en-IN" dirty="0"/>
              <a:t>           a:=&amp;a;</a:t>
            </a:r>
            <a:endParaRPr lang="en-US" dirty="0"/>
          </a:p>
          <a:p>
            <a:pPr>
              <a:buNone/>
            </a:pPr>
            <a:r>
              <a:rPr lang="en-IN" dirty="0"/>
              <a:t>           </a:t>
            </a:r>
            <a:r>
              <a:rPr lang="en-IN" dirty="0" err="1"/>
              <a:t>squareNum</a:t>
            </a:r>
            <a:r>
              <a:rPr lang="en-IN" dirty="0"/>
              <a:t>(a);</a:t>
            </a:r>
            <a:endParaRPr lang="en-US" dirty="0"/>
          </a:p>
          <a:p>
            <a:pPr>
              <a:buNone/>
            </a:pPr>
            <a:r>
              <a:rPr lang="en-IN" dirty="0"/>
              <a:t>         </a:t>
            </a:r>
            <a:r>
              <a:rPr lang="en-IN" dirty="0" err="1"/>
              <a:t>dbms_output.put_line</a:t>
            </a:r>
            <a:r>
              <a:rPr lang="en-IN" dirty="0"/>
              <a:t>('square of (a): '||a);</a:t>
            </a:r>
            <a:endParaRPr lang="en-US" dirty="0"/>
          </a:p>
          <a:p>
            <a:pPr>
              <a:buNone/>
            </a:pPr>
            <a:r>
              <a:rPr lang="en-IN" dirty="0"/>
              <a:t>     end;</a:t>
            </a:r>
            <a:endParaRPr lang="en-US" dirty="0"/>
          </a:p>
          <a:p>
            <a:pPr>
              <a:buNone/>
            </a:pPr>
            <a:r>
              <a:rPr lang="en-IN" dirty="0"/>
              <a:t>      /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u="sng" dirty="0"/>
              <a:t>OUTPUT</a:t>
            </a:r>
            <a:r>
              <a:rPr lang="en-IN" b="1" dirty="0"/>
              <a:t>:-</a:t>
            </a:r>
            <a:endParaRPr lang="en-US" dirty="0"/>
          </a:p>
          <a:p>
            <a:pPr>
              <a:buNone/>
            </a:pPr>
            <a:r>
              <a:rPr lang="en-IN" dirty="0"/>
              <a:t>Enter value for a: 5</a:t>
            </a:r>
            <a:endParaRPr lang="en-US" dirty="0"/>
          </a:p>
          <a:p>
            <a:pPr>
              <a:buNone/>
            </a:pPr>
            <a:r>
              <a:rPr lang="en-IN" dirty="0"/>
              <a:t>old   8:        a:=&amp;a;</a:t>
            </a:r>
            <a:endParaRPr lang="en-US" dirty="0"/>
          </a:p>
          <a:p>
            <a:pPr>
              <a:buNone/>
            </a:pPr>
            <a:r>
              <a:rPr lang="en-IN" dirty="0"/>
              <a:t>new   8:        a:=5;</a:t>
            </a:r>
            <a:endParaRPr lang="en-US" dirty="0"/>
          </a:p>
          <a:p>
            <a:pPr>
              <a:buNone/>
            </a:pPr>
            <a:r>
              <a:rPr lang="en-IN" dirty="0"/>
              <a:t>square of (a): 25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dirty="0"/>
              <a:t>PL/SQL procedure successfully completed.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IN" b="1" dirty="0" smtClean="0"/>
              <a:t>PL/SQL Functions</a:t>
            </a:r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IN" dirty="0" smtClean="0"/>
              <a:t>                                         In </a:t>
            </a:r>
            <a:r>
              <a:rPr lang="en-IN" dirty="0"/>
              <a:t>Oracle PL/SQL, a FUNCTION is a named PL/SQL subprogram. A function always returns a single value upon its call. A function's main purpose is to perform a computation based on a given set of logical conditions. </a:t>
            </a: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IN" b="1" u="sng" dirty="0"/>
              <a:t>SYNTAX</a:t>
            </a:r>
            <a:r>
              <a:rPr lang="en-IN" dirty="0"/>
              <a:t>:-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CREATE [OR REPLACE] FUNCTION </a:t>
            </a:r>
            <a:r>
              <a:rPr lang="en-US" dirty="0" err="1"/>
              <a:t>function_name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[(</a:t>
            </a:r>
            <a:r>
              <a:rPr lang="en-US" dirty="0" err="1"/>
              <a:t>parameter_name</a:t>
            </a:r>
            <a:r>
              <a:rPr lang="en-US" dirty="0"/>
              <a:t> [IN | OUT | IN OUT] type [, ...])] </a:t>
            </a:r>
          </a:p>
          <a:p>
            <a:pPr>
              <a:buNone/>
            </a:pPr>
            <a:r>
              <a:rPr lang="en-US" dirty="0"/>
              <a:t>RETURN </a:t>
            </a:r>
            <a:r>
              <a:rPr lang="en-US" dirty="0" err="1"/>
              <a:t>return_datatype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{IS | AS} </a:t>
            </a:r>
          </a:p>
          <a:p>
            <a:pPr>
              <a:buNone/>
            </a:pPr>
            <a:r>
              <a:rPr lang="en-US" dirty="0"/>
              <a:t>BEGIN </a:t>
            </a:r>
          </a:p>
          <a:p>
            <a:pPr>
              <a:buNone/>
            </a:pPr>
            <a:r>
              <a:rPr lang="en-US" dirty="0"/>
              <a:t>   &lt; </a:t>
            </a:r>
            <a:r>
              <a:rPr lang="en-US" dirty="0" err="1"/>
              <a:t>function_body</a:t>
            </a:r>
            <a:r>
              <a:rPr lang="en-US" dirty="0"/>
              <a:t> &gt; </a:t>
            </a:r>
          </a:p>
          <a:p>
            <a:pPr>
              <a:buNone/>
            </a:pPr>
            <a:r>
              <a:rPr lang="en-US" dirty="0"/>
              <a:t>END [</a:t>
            </a:r>
            <a:r>
              <a:rPr lang="en-US" dirty="0" err="1"/>
              <a:t>function_name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687</Words>
  <Application>Microsoft Office PowerPoint</Application>
  <PresentationFormat>On-screen Show (4:3)</PresentationFormat>
  <Paragraphs>283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</vt:lpstr>
      <vt:lpstr>  </vt:lpstr>
      <vt:lpstr>  </vt:lpstr>
      <vt:lpstr>  </vt:lpstr>
      <vt:lpstr>  </vt:lpstr>
      <vt:lpstr>  </vt:lpstr>
      <vt:lpstr>  </vt:lpstr>
      <vt:lpstr>  </vt:lpstr>
      <vt:lpstr> </vt:lpstr>
      <vt:lpstr>  </vt:lpstr>
      <vt:lpstr>  </vt:lpstr>
      <vt:lpstr>  </vt:lpstr>
      <vt:lpstr>  </vt:lpstr>
      <vt:lpstr> </vt:lpstr>
      <vt:lpstr>  </vt:lpstr>
      <vt:lpstr>  </vt:lpstr>
      <vt:lpstr>  </vt:lpstr>
      <vt:lpstr>Differences between Procedures and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iare10309</dc:creator>
  <cp:lastModifiedBy>iare10309</cp:lastModifiedBy>
  <cp:revision>5</cp:revision>
  <dcterms:created xsi:type="dcterms:W3CDTF">2019-03-07T08:19:31Z</dcterms:created>
  <dcterms:modified xsi:type="dcterms:W3CDTF">2019-03-07T08:48:37Z</dcterms:modified>
</cp:coreProperties>
</file>