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0" r:id="rId3"/>
    <p:sldId id="258" r:id="rId4"/>
    <p:sldId id="259" r:id="rId5"/>
    <p:sldId id="271" r:id="rId6"/>
    <p:sldId id="262" r:id="rId7"/>
    <p:sldId id="263" r:id="rId8"/>
    <p:sldId id="264" r:id="rId9"/>
    <p:sldId id="273" r:id="rId10"/>
    <p:sldId id="274" r:id="rId11"/>
    <p:sldId id="265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09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96274-07C5-4AC6-A640-94A0BCDF0B21}" type="datetimeFigureOut">
              <a:rPr lang="en-US" smtClean="0"/>
              <a:pPr/>
              <a:t>5/1/2023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8A5BB-9EC5-4491-9478-F0B86B9FF7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1BAF8-257F-4B86-B522-5B72E46F163D}" type="datetimeFigureOut">
              <a:rPr lang="en-US" smtClean="0"/>
              <a:pPr/>
              <a:t>5/1/2023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103E0-F273-433F-A9F3-A4417F5A26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2547-3A83-4A49-8E5E-329F573F02AC}" type="datetimeFigureOut">
              <a:rPr lang="en-US" smtClean="0"/>
              <a:pPr/>
              <a:t>5/1/2023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9E2BE3C-E88C-4B3B-96B8-A7D6682E4A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2547-3A83-4A49-8E5E-329F573F02AC}" type="datetimeFigureOut">
              <a:rPr lang="en-US" smtClean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BE3C-E88C-4B3B-96B8-A7D6682E4A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2547-3A83-4A49-8E5E-329F573F02AC}" type="datetimeFigureOut">
              <a:rPr lang="en-US" smtClean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BE3C-E88C-4B3B-96B8-A7D6682E4A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2547-3A83-4A49-8E5E-329F573F02AC}" type="datetimeFigureOut">
              <a:rPr lang="en-US" smtClean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BE3C-E88C-4B3B-96B8-A7D6682E4A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2547-3A83-4A49-8E5E-329F573F02AC}" type="datetimeFigureOut">
              <a:rPr lang="en-US" smtClean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9E2BE3C-E88C-4B3B-96B8-A7D6682E4A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2547-3A83-4A49-8E5E-329F573F02AC}" type="datetimeFigureOut">
              <a:rPr lang="en-US" smtClean="0"/>
              <a:pPr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BE3C-E88C-4B3B-96B8-A7D6682E4A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2547-3A83-4A49-8E5E-329F573F02AC}" type="datetimeFigureOut">
              <a:rPr lang="en-US" smtClean="0"/>
              <a:pPr/>
              <a:t>5/1/2023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BE3C-E88C-4B3B-96B8-A7D6682E4A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2547-3A83-4A49-8E5E-329F573F02AC}" type="datetimeFigureOut">
              <a:rPr lang="en-US" smtClean="0"/>
              <a:pPr/>
              <a:t>5/1/2023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BE3C-E88C-4B3B-96B8-A7D6682E4A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2547-3A83-4A49-8E5E-329F573F02AC}" type="datetimeFigureOut">
              <a:rPr lang="en-US" smtClean="0"/>
              <a:pPr/>
              <a:t>5/1/2023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BE3C-E88C-4B3B-96B8-A7D6682E4A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2547-3A83-4A49-8E5E-329F573F02AC}" type="datetimeFigureOut">
              <a:rPr lang="en-US" smtClean="0"/>
              <a:pPr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BE3C-E88C-4B3B-96B8-A7D6682E4A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2547-3A83-4A49-8E5E-329F573F02AC}" type="datetimeFigureOut">
              <a:rPr lang="en-US" smtClean="0"/>
              <a:pPr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9E2BE3C-E88C-4B3B-96B8-A7D6682E4A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600000" scaled="0"/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5BB2547-3A83-4A49-8E5E-329F573F02AC}" type="datetimeFigureOut">
              <a:rPr lang="en-US" smtClean="0"/>
              <a:pPr/>
              <a:t>5/1/2023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9E2BE3C-E88C-4B3B-96B8-A7D6682E4A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815802"/>
          </a:xfrm>
        </p:spPr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Name:Mayuri Vinnayak Padol </a:t>
            </a:r>
          </a:p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From: Maharashtra</a:t>
            </a:r>
          </a:p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Branch: BCA</a:t>
            </a:r>
          </a:p>
          <a:p>
            <a:endPara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357298"/>
            <a:ext cx="8715436" cy="1643074"/>
          </a:xfrm>
        </p:spPr>
        <p:txBody>
          <a:bodyPr/>
          <a:lstStyle/>
          <a:p>
            <a:pPr algn="ctr"/>
            <a:r>
              <a:rPr lang="en-IN" dirty="0" smtClean="0"/>
              <a:t>WELCOME TO Django  </a:t>
            </a:r>
            <a:endParaRPr lang="en-US" dirty="0"/>
          </a:p>
        </p:txBody>
      </p:sp>
    </p:spTree>
  </p:cSld>
  <p:clrMapOvr>
    <a:masterClrMapping/>
  </p:clrMapOvr>
  <p:transition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57" y="182880"/>
            <a:ext cx="8363243" cy="942535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Arial Black" pitchFamily="34" charset="0"/>
              </a:rPr>
              <a:t>MVT,ORM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sz="quarter" idx="1"/>
          </p:nvPr>
        </p:nvSpPr>
        <p:spPr>
          <a:xfrm>
            <a:off x="267286" y="1153551"/>
            <a:ext cx="8419514" cy="570444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Templates</a:t>
            </a:r>
          </a:p>
          <a:p>
            <a:pPr marL="0" indent="0">
              <a:buNone/>
            </a:pPr>
            <a:r>
              <a:rPr lang="en-US" sz="2800" dirty="0" smtClean="0"/>
              <a:t>Templates is a HTML file which is used to write DTL</a:t>
            </a:r>
          </a:p>
          <a:p>
            <a:pPr marL="0" indent="0">
              <a:buNone/>
            </a:pPr>
            <a:r>
              <a:rPr lang="en-US" sz="2800" dirty="0" smtClean="0"/>
              <a:t>We write the presentation code by using DTL</a:t>
            </a:r>
          </a:p>
          <a:p>
            <a:pPr marL="0" indent="0">
              <a:buNone/>
            </a:pPr>
            <a:r>
              <a:rPr lang="en-US" sz="2800" dirty="0" smtClean="0"/>
              <a:t>DTL is almost same as html with minor changes</a:t>
            </a:r>
          </a:p>
          <a:p>
            <a:pPr marL="0" indent="0">
              <a:buNone/>
            </a:pPr>
            <a:r>
              <a:rPr lang="en-US" sz="2800" dirty="0" smtClean="0"/>
              <a:t>Templates folder must be configured in setting,py file</a:t>
            </a:r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IN" sz="4400" b="1" dirty="0" smtClean="0">
                <a:solidFill>
                  <a:schemeClr val="bg1"/>
                </a:solidFill>
                <a:latin typeface="Arial Black" pitchFamily="34" charset="0"/>
              </a:rPr>
              <a:t>Mostly Used Commands</a:t>
            </a:r>
            <a:endParaRPr lang="en-US" sz="44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sz="quarter" idx="1"/>
          </p:nvPr>
        </p:nvSpPr>
        <p:spPr>
          <a:xfrm>
            <a:off x="914400" y="1447799"/>
            <a:ext cx="7772400" cy="4741985"/>
          </a:xfrm>
        </p:spPr>
        <p:txBody>
          <a:bodyPr>
            <a:normAutofit fontScale="32500" lnSpcReduction="20000"/>
          </a:bodyPr>
          <a:lstStyle/>
          <a:p>
            <a:pPr algn="l">
              <a:buNone/>
            </a:pPr>
            <a:r>
              <a:rPr lang="en-US" sz="6200" b="1" dirty="0" smtClean="0"/>
              <a:t>1.Makemigrations</a:t>
            </a:r>
          </a:p>
          <a:p>
            <a:pPr algn="l"/>
            <a:r>
              <a:rPr lang="en-US" sz="6200" dirty="0" smtClean="0"/>
              <a:t> </a:t>
            </a:r>
            <a:r>
              <a:rPr lang="en-US" sz="6200" dirty="0" smtClean="0">
                <a:solidFill>
                  <a:schemeClr val="tx1"/>
                </a:solidFill>
              </a:rPr>
              <a:t>It  </a:t>
            </a:r>
            <a:r>
              <a:rPr lang="en-US" sz="6200" dirty="0" smtClean="0">
                <a:solidFill>
                  <a:schemeClr val="tx1"/>
                </a:solidFill>
              </a:rPr>
              <a:t>will convert the ORM code of models.py file in </a:t>
            </a:r>
            <a:r>
              <a:rPr lang="en-US" sz="6200" dirty="0" err="1" smtClean="0">
                <a:solidFill>
                  <a:schemeClr val="tx1"/>
                </a:solidFill>
              </a:rPr>
              <a:t>sql</a:t>
            </a:r>
            <a:r>
              <a:rPr lang="en-US" sz="6200" dirty="0" smtClean="0">
                <a:solidFill>
                  <a:schemeClr val="tx1"/>
                </a:solidFill>
              </a:rPr>
              <a:t> code and it will save </a:t>
            </a:r>
            <a:r>
              <a:rPr lang="en-US" sz="6200" dirty="0" err="1" smtClean="0">
                <a:solidFill>
                  <a:schemeClr val="tx1"/>
                </a:solidFill>
              </a:rPr>
              <a:t>sql</a:t>
            </a:r>
            <a:r>
              <a:rPr lang="en-US" sz="6200" dirty="0" smtClean="0">
                <a:solidFill>
                  <a:schemeClr val="tx1"/>
                </a:solidFill>
              </a:rPr>
              <a:t> code in one migration file in migration’s  folder</a:t>
            </a:r>
          </a:p>
          <a:p>
            <a:pPr algn="l">
              <a:buNone/>
            </a:pPr>
            <a:r>
              <a:rPr lang="en-US" sz="6200" b="1" dirty="0" smtClean="0"/>
              <a:t>2.Migrate</a:t>
            </a:r>
          </a:p>
          <a:p>
            <a:pPr algn="l"/>
            <a:r>
              <a:rPr lang="en-US" sz="6200" dirty="0" smtClean="0">
                <a:solidFill>
                  <a:schemeClr val="tx1"/>
                </a:solidFill>
              </a:rPr>
              <a:t>It </a:t>
            </a:r>
            <a:r>
              <a:rPr lang="en-US" sz="6200" dirty="0" smtClean="0">
                <a:solidFill>
                  <a:schemeClr val="tx1"/>
                </a:solidFill>
              </a:rPr>
              <a:t>will copy the </a:t>
            </a:r>
            <a:r>
              <a:rPr lang="en-US" sz="6200" dirty="0" err="1" smtClean="0">
                <a:solidFill>
                  <a:schemeClr val="tx1"/>
                </a:solidFill>
              </a:rPr>
              <a:t>sql</a:t>
            </a:r>
            <a:r>
              <a:rPr lang="en-US" sz="6200" dirty="0" smtClean="0">
                <a:solidFill>
                  <a:schemeClr val="tx1"/>
                </a:solidFill>
              </a:rPr>
              <a:t> code of the latest migration file from migrations folder  and executes the same </a:t>
            </a:r>
            <a:r>
              <a:rPr lang="en-US" sz="6200" dirty="0" err="1" smtClean="0">
                <a:solidFill>
                  <a:schemeClr val="tx1"/>
                </a:solidFill>
              </a:rPr>
              <a:t>sql</a:t>
            </a:r>
            <a:r>
              <a:rPr lang="en-US" sz="6200" dirty="0" smtClean="0">
                <a:solidFill>
                  <a:schemeClr val="tx1"/>
                </a:solidFill>
              </a:rPr>
              <a:t> code in database</a:t>
            </a:r>
          </a:p>
          <a:p>
            <a:pPr algn="l">
              <a:buNone/>
            </a:pPr>
            <a:r>
              <a:rPr lang="en-US" sz="6200" b="1" dirty="0" smtClean="0"/>
              <a:t>3.Createsuperuser</a:t>
            </a:r>
          </a:p>
          <a:p>
            <a:pPr algn="l"/>
            <a:r>
              <a:rPr lang="en-US" sz="6200" dirty="0" smtClean="0">
                <a:solidFill>
                  <a:schemeClr val="tx1"/>
                </a:solidFill>
              </a:rPr>
              <a:t>It </a:t>
            </a:r>
            <a:r>
              <a:rPr lang="en-US" sz="6200" dirty="0" smtClean="0">
                <a:solidFill>
                  <a:schemeClr val="tx1"/>
                </a:solidFill>
              </a:rPr>
              <a:t>will used to create admin, email, password.</a:t>
            </a:r>
          </a:p>
          <a:p>
            <a:pPr algn="l">
              <a:buNone/>
            </a:pPr>
            <a:r>
              <a:rPr lang="en-US" sz="6200" b="1" dirty="0" smtClean="0"/>
              <a:t>4.</a:t>
            </a:r>
            <a:r>
              <a:rPr lang="en-IN" sz="6200" b="1" dirty="0" smtClean="0"/>
              <a:t>Change password</a:t>
            </a:r>
            <a:endParaRPr lang="en-IN" sz="6200" b="1" dirty="0" smtClean="0"/>
          </a:p>
          <a:p>
            <a:pPr algn="l"/>
            <a:r>
              <a:rPr lang="en-IN" sz="6200" dirty="0" smtClean="0">
                <a:solidFill>
                  <a:schemeClr val="tx1"/>
                </a:solidFill>
              </a:rPr>
              <a:t>It will </a:t>
            </a:r>
            <a:r>
              <a:rPr lang="en-IN" sz="6200" dirty="0" smtClean="0">
                <a:solidFill>
                  <a:schemeClr val="tx1"/>
                </a:solidFill>
              </a:rPr>
              <a:t>used to </a:t>
            </a:r>
            <a:r>
              <a:rPr lang="en-US" sz="6200" dirty="0" smtClean="0">
                <a:solidFill>
                  <a:schemeClr val="tx1"/>
                </a:solidFill>
              </a:rPr>
              <a:t>already create admin password changing.</a:t>
            </a:r>
            <a:endParaRPr lang="en-IN" sz="6200" dirty="0" smtClean="0">
              <a:solidFill>
                <a:schemeClr val="tx1"/>
              </a:solidFill>
            </a:endParaRPr>
          </a:p>
          <a:p>
            <a:pPr algn="l">
              <a:buNone/>
            </a:pPr>
            <a:r>
              <a:rPr lang="en-IN" sz="6200" dirty="0" smtClean="0">
                <a:latin typeface="Fira Mono" panose="020B0604020202020204" pitchFamily="49" charset="0"/>
              </a:rPr>
              <a:t>5.</a:t>
            </a:r>
            <a:r>
              <a:rPr lang="en-US" sz="6200" b="1" dirty="0" smtClean="0"/>
              <a:t>Run server </a:t>
            </a:r>
            <a:endParaRPr lang="en-US" sz="6200" b="1" dirty="0" smtClean="0"/>
          </a:p>
          <a:p>
            <a:pPr algn="l"/>
            <a:r>
              <a:rPr lang="en-US" sz="6200" dirty="0" smtClean="0">
                <a:solidFill>
                  <a:schemeClr val="tx1"/>
                </a:solidFill>
              </a:rPr>
              <a:t>It </a:t>
            </a:r>
            <a:r>
              <a:rPr lang="en-US" sz="6200" dirty="0" smtClean="0">
                <a:solidFill>
                  <a:schemeClr val="tx1"/>
                </a:solidFill>
              </a:rPr>
              <a:t>will used to start the development server for a Django project. starts the server at the default address http://127.0.0.1:8000/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182880"/>
            <a:ext cx="8258175" cy="858129"/>
          </a:xfrm>
        </p:spPr>
        <p:txBody>
          <a:bodyPr/>
          <a:lstStyle/>
          <a:p>
            <a:pPr algn="ctr"/>
            <a:r>
              <a:rPr lang="en-IN" dirty="0" smtClean="0">
                <a:latin typeface="Arial Black" pitchFamily="34" charset="0"/>
              </a:rPr>
              <a:t>Simple Project 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1354" y="1097280"/>
            <a:ext cx="8405446" cy="576072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Open Main Folder Django and type </a:t>
            </a:r>
            <a:r>
              <a:rPr lang="en-US" sz="2800" dirty="0" smtClean="0"/>
              <a:t> cmd </a:t>
            </a:r>
            <a:r>
              <a:rPr lang="en-US" sz="2800" dirty="0" smtClean="0"/>
              <a:t>in file path and click enter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It will open command prompt  with current location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           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Create a project with name </a:t>
            </a:r>
            <a:r>
              <a:rPr lang="en-US" sz="2800" u="sng" dirty="0" smtClean="0"/>
              <a:t>djangoproject</a:t>
            </a:r>
            <a:r>
              <a:rPr lang="en-US" sz="2800" dirty="0" smtClean="0"/>
              <a:t> by using django-admin file and startproject </a:t>
            </a:r>
            <a:r>
              <a:rPr lang="en-US" sz="2800" dirty="0" smtClean="0"/>
              <a:t>command</a:t>
            </a:r>
            <a:r>
              <a:rPr lang="en-US" sz="2800" dirty="0" smtClean="0"/>
              <a:t>, like below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 </a:t>
            </a:r>
            <a:r>
              <a:rPr lang="en-IN" sz="2800" dirty="0" smtClean="0"/>
              <a:t>       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Change the </a:t>
            </a:r>
            <a:r>
              <a:rPr lang="en-US" sz="2800" dirty="0" smtClean="0"/>
              <a:t>path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         </a:t>
            </a:r>
            <a:endParaRPr lang="en-US" sz="2800" dirty="0" smtClean="0"/>
          </a:p>
          <a:p>
            <a:pPr marL="514350" indent="-514350">
              <a:buNone/>
            </a:pPr>
            <a:r>
              <a:rPr lang="en-IN" sz="2800" dirty="0" smtClean="0"/>
              <a:t> </a:t>
            </a:r>
            <a:r>
              <a:rPr lang="en-IN" sz="2800" dirty="0" smtClean="0"/>
              <a:t>      Create </a:t>
            </a:r>
            <a:r>
              <a:rPr lang="en-IN" sz="2800" dirty="0" smtClean="0"/>
              <a:t>an </a:t>
            </a:r>
            <a:r>
              <a:rPr lang="en-US" sz="2800" dirty="0" smtClean="0"/>
              <a:t>application with name </a:t>
            </a:r>
            <a:r>
              <a:rPr lang="en-US" sz="2800" u="sng" dirty="0" smtClean="0"/>
              <a:t>djangoprojectapp</a:t>
            </a:r>
            <a:r>
              <a:rPr lang="en-US" sz="2800" dirty="0" smtClean="0"/>
              <a:t> by using mana.py file and startapp command, like </a:t>
            </a:r>
            <a:r>
              <a:rPr lang="en-US" sz="2800" dirty="0" smtClean="0"/>
              <a:t>below</a:t>
            </a:r>
          </a:p>
          <a:p>
            <a:pPr marL="514350" indent="-514350">
              <a:buNone/>
            </a:pPr>
            <a:r>
              <a:rPr lang="en-IN" sz="2800" dirty="0" smtClean="0"/>
              <a:t> </a:t>
            </a:r>
            <a:r>
              <a:rPr lang="en-IN" sz="2800" dirty="0" smtClean="0"/>
              <a:t>          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11151" y="1167618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B2273CD-4A98-23CE-601B-0A98BC7487E8}"/>
              </a:ext>
            </a:extLst>
          </p:cNvPr>
          <p:cNvSpPr txBox="1"/>
          <p:nvPr/>
        </p:nvSpPr>
        <p:spPr>
          <a:xfrm>
            <a:off x="1157324" y="2293349"/>
            <a:ext cx="5636785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b="0" cap="none" dirty="0" smtClean="0">
                <a:latin typeface="+mn-lt"/>
              </a:rPr>
              <a:t>:\</a:t>
            </a:r>
            <a:r>
              <a:rPr lang="en-US" sz="2400" dirty="0" smtClean="0"/>
              <a:t>user</a:t>
            </a:r>
            <a:r>
              <a:rPr lang="en-US" sz="2400" b="0" cap="none" dirty="0" smtClean="0">
                <a:latin typeface="+mn-lt"/>
              </a:rPr>
              <a:t>\mayuri\Django</a:t>
            </a:r>
            <a:r>
              <a:rPr lang="en-US" sz="2400" b="0" cap="none" dirty="0">
                <a:latin typeface="+mn-lt"/>
              </a:rPr>
              <a:t>&gt;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B2273CD-4A98-23CE-601B-0A98BC7487E8}"/>
              </a:ext>
            </a:extLst>
          </p:cNvPr>
          <p:cNvSpPr txBox="1"/>
          <p:nvPr/>
        </p:nvSpPr>
        <p:spPr>
          <a:xfrm>
            <a:off x="1213596" y="3671982"/>
            <a:ext cx="5636785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b="0" cap="none" dirty="0" smtClean="0">
                <a:latin typeface="+mn-lt"/>
              </a:rPr>
              <a:t>:\</a:t>
            </a:r>
            <a:r>
              <a:rPr lang="en-US" sz="2400" dirty="0" smtClean="0"/>
              <a:t>user</a:t>
            </a:r>
            <a:r>
              <a:rPr lang="en-US" sz="2400" b="0" cap="none" dirty="0" smtClean="0">
                <a:latin typeface="+mn-lt"/>
              </a:rPr>
              <a:t>\mayuri\Django&gt;django-admin startproject  projectname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B2273CD-4A98-23CE-601B-0A98BC7487E8}"/>
              </a:ext>
            </a:extLst>
          </p:cNvPr>
          <p:cNvSpPr txBox="1"/>
          <p:nvPr/>
        </p:nvSpPr>
        <p:spPr>
          <a:xfrm>
            <a:off x="1199528" y="4895873"/>
            <a:ext cx="5636785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b="0" cap="none" dirty="0" smtClean="0">
                <a:latin typeface="+mn-lt"/>
              </a:rPr>
              <a:t>:\</a:t>
            </a:r>
            <a:r>
              <a:rPr lang="en-US" sz="2400" dirty="0" smtClean="0"/>
              <a:t>user</a:t>
            </a:r>
            <a:r>
              <a:rPr lang="en-US" sz="2400" b="0" cap="none" dirty="0" smtClean="0">
                <a:latin typeface="+mn-lt"/>
              </a:rPr>
              <a:t>\  mayuri\Django&gt; cd  projectname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4F4B9FB-5CCE-D97E-45AB-AF781A1A2891}"/>
              </a:ext>
            </a:extLst>
          </p:cNvPr>
          <p:cNvSpPr txBox="1"/>
          <p:nvPr/>
        </p:nvSpPr>
        <p:spPr>
          <a:xfrm>
            <a:off x="1209822" y="5908432"/>
            <a:ext cx="6091310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b="0" cap="none" dirty="0" smtClean="0">
                <a:latin typeface="+mn-lt"/>
              </a:rPr>
              <a:t>:\</a:t>
            </a:r>
            <a:r>
              <a:rPr lang="en-US" sz="2400" dirty="0" smtClean="0"/>
              <a:t>user</a:t>
            </a:r>
            <a:r>
              <a:rPr lang="en-US" sz="2400" b="0" cap="none" dirty="0" smtClean="0">
                <a:latin typeface="+mn-lt"/>
              </a:rPr>
              <a:t>\mayuri\Django</a:t>
            </a:r>
            <a:r>
              <a:rPr lang="en-US" sz="2400" dirty="0" smtClean="0"/>
              <a:t>\</a:t>
            </a:r>
            <a:r>
              <a:rPr lang="en-US" sz="2400" b="0" cap="none" dirty="0" smtClean="0">
                <a:latin typeface="+mn-lt"/>
              </a:rPr>
              <a:t>djangoproject</a:t>
            </a:r>
            <a:r>
              <a:rPr lang="en-US" sz="2400" b="0" cap="none" dirty="0">
                <a:latin typeface="+mn-lt"/>
              </a:rPr>
              <a:t>&gt; python manage.py </a:t>
            </a:r>
            <a:r>
              <a:rPr lang="en-US" sz="2400" b="0" cap="none" dirty="0" smtClean="0">
                <a:latin typeface="+mn-lt"/>
              </a:rPr>
              <a:t>startapp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85786" y="4786322"/>
            <a:ext cx="2643206" cy="571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Features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214423"/>
            <a:ext cx="8229600" cy="1357322"/>
          </a:xfrm>
        </p:spPr>
        <p:txBody>
          <a:bodyPr/>
          <a:lstStyle/>
          <a:p>
            <a:r>
              <a:rPr lang="en-IN" dirty="0" smtClean="0">
                <a:latin typeface="Arial Black" pitchFamily="34" charset="0"/>
              </a:rPr>
              <a:t>Topics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785786" y="3214686"/>
            <a:ext cx="2643206" cy="571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Introduction</a:t>
            </a:r>
            <a:endParaRPr lang="en-US" sz="2400" dirty="0"/>
          </a:p>
        </p:txBody>
      </p:sp>
      <p:sp>
        <p:nvSpPr>
          <p:cNvPr id="5" name="Pentagon 4"/>
          <p:cNvSpPr/>
          <p:nvPr/>
        </p:nvSpPr>
        <p:spPr>
          <a:xfrm>
            <a:off x="785786" y="4000504"/>
            <a:ext cx="2643206" cy="571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History</a:t>
            </a:r>
            <a:endParaRPr lang="en-US" sz="2400" dirty="0"/>
          </a:p>
        </p:txBody>
      </p:sp>
      <p:sp>
        <p:nvSpPr>
          <p:cNvPr id="7" name="Pentagon 6"/>
          <p:cNvSpPr/>
          <p:nvPr/>
        </p:nvSpPr>
        <p:spPr>
          <a:xfrm>
            <a:off x="785786" y="5500702"/>
            <a:ext cx="2643206" cy="50006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Django Setup</a:t>
            </a:r>
            <a:endParaRPr lang="en-US" sz="2000" b="1" dirty="0"/>
          </a:p>
        </p:txBody>
      </p:sp>
      <p:sp>
        <p:nvSpPr>
          <p:cNvPr id="8" name="Pentagon 7"/>
          <p:cNvSpPr/>
          <p:nvPr/>
        </p:nvSpPr>
        <p:spPr>
          <a:xfrm>
            <a:off x="785786" y="6143644"/>
            <a:ext cx="2643206" cy="50006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Installation</a:t>
            </a:r>
            <a:endParaRPr lang="en-US" sz="2000" b="1" dirty="0"/>
          </a:p>
        </p:txBody>
      </p:sp>
      <p:sp>
        <p:nvSpPr>
          <p:cNvPr id="9" name="Pentagon 8"/>
          <p:cNvSpPr/>
          <p:nvPr/>
        </p:nvSpPr>
        <p:spPr>
          <a:xfrm>
            <a:off x="4572000" y="3214686"/>
            <a:ext cx="2643206" cy="50006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Application</a:t>
            </a:r>
            <a:endParaRPr lang="en-US" sz="2000" b="1" dirty="0"/>
          </a:p>
        </p:txBody>
      </p:sp>
      <p:sp>
        <p:nvSpPr>
          <p:cNvPr id="10" name="Pentagon 9"/>
          <p:cNvSpPr/>
          <p:nvPr/>
        </p:nvSpPr>
        <p:spPr>
          <a:xfrm>
            <a:off x="4572000" y="3929066"/>
            <a:ext cx="2643206" cy="50006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MVT,ORM</a:t>
            </a:r>
            <a:endParaRPr lang="en-US" sz="2000" b="1" dirty="0"/>
          </a:p>
        </p:txBody>
      </p:sp>
      <p:sp>
        <p:nvSpPr>
          <p:cNvPr id="11" name="Pentagon 10"/>
          <p:cNvSpPr/>
          <p:nvPr/>
        </p:nvSpPr>
        <p:spPr>
          <a:xfrm>
            <a:off x="4572000" y="4643446"/>
            <a:ext cx="2714644" cy="571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Models And Database</a:t>
            </a:r>
            <a:endParaRPr lang="en-US" sz="2000" b="1" dirty="0"/>
          </a:p>
        </p:txBody>
      </p:sp>
      <p:sp>
        <p:nvSpPr>
          <p:cNvPr id="12" name="Pentagon 11"/>
          <p:cNvSpPr/>
          <p:nvPr/>
        </p:nvSpPr>
        <p:spPr>
          <a:xfrm>
            <a:off x="4572000" y="5429264"/>
            <a:ext cx="2714644" cy="571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Main Commands</a:t>
            </a:r>
            <a:endParaRPr lang="en-US" sz="2000" b="1" dirty="0"/>
          </a:p>
        </p:txBody>
      </p:sp>
      <p:sp>
        <p:nvSpPr>
          <p:cNvPr id="13" name="Pentagon 12"/>
          <p:cNvSpPr/>
          <p:nvPr/>
        </p:nvSpPr>
        <p:spPr>
          <a:xfrm>
            <a:off x="4572000" y="6143644"/>
            <a:ext cx="2714644" cy="50006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Views And </a:t>
            </a:r>
            <a:r>
              <a:rPr lang="en-IN" sz="2000" b="1" dirty="0" err="1" smtClean="0"/>
              <a:t>Url</a:t>
            </a:r>
            <a:endParaRPr lang="en-US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90550" y="3200400"/>
            <a:ext cx="7486650" cy="3657600"/>
          </a:xfrm>
        </p:spPr>
        <p:txBody>
          <a:bodyPr>
            <a:normAutofit fontScale="92500"/>
          </a:bodyPr>
          <a:lstStyle/>
          <a:p>
            <a:pPr algn="l">
              <a:buFont typeface="Wingdings" pitchFamily="2" charset="2"/>
              <a:buChar char="§"/>
            </a:pPr>
            <a:r>
              <a:rPr lang="en-IN" sz="1700" dirty="0" smtClean="0"/>
              <a:t> Django is Web Application Framework.</a:t>
            </a:r>
            <a:endParaRPr lang="en-US" sz="1700" dirty="0" smtClean="0"/>
          </a:p>
          <a:p>
            <a:pPr algn="l">
              <a:buFont typeface="Wingdings" pitchFamily="2" charset="2"/>
              <a:buChar char="§"/>
            </a:pPr>
            <a:r>
              <a:rPr lang="en-US" sz="1700" dirty="0" smtClean="0"/>
              <a:t>Django is a free, open source web framework written in the Python programming language. </a:t>
            </a:r>
            <a:endParaRPr lang="en-US" sz="1700" dirty="0" smtClean="0"/>
          </a:p>
          <a:p>
            <a:pPr algn="l">
              <a:buFont typeface="Wingdings" pitchFamily="2" charset="2"/>
              <a:buChar char="§"/>
            </a:pPr>
            <a:r>
              <a:rPr lang="en-US" sz="1700" dirty="0" smtClean="0"/>
              <a:t>First released in 2005, Django has been in continuous development since then and today powers many of the largest websites in the world including Instagram, </a:t>
            </a:r>
            <a:r>
              <a:rPr lang="en-US" sz="1700" dirty="0" smtClean="0"/>
              <a:t>Interest, Bit bucket, </a:t>
            </a:r>
            <a:r>
              <a:rPr lang="en-US" sz="1700" dirty="0" smtClean="0"/>
              <a:t>and </a:t>
            </a:r>
            <a:r>
              <a:rPr lang="en-US" sz="1700" dirty="0" smtClean="0"/>
              <a:t>Discuss.</a:t>
            </a:r>
          </a:p>
          <a:p>
            <a:pPr algn="l">
              <a:buFont typeface="Wingdings" pitchFamily="2" charset="2"/>
              <a:buChar char="§"/>
            </a:pPr>
            <a:r>
              <a:rPr lang="en-US" sz="1700" dirty="0" smtClean="0"/>
              <a:t>A “web framework” is a collection of tools that abstract away much of the difficulty–and repetition–inherent in web development.</a:t>
            </a:r>
            <a:r>
              <a:rPr lang="en-IN" sz="1700" dirty="0" smtClean="0"/>
              <a:t> </a:t>
            </a:r>
          </a:p>
          <a:p>
            <a:pPr algn="l">
              <a:buFont typeface="Wingdings" pitchFamily="2" charset="2"/>
              <a:buChar char="§"/>
            </a:pPr>
            <a:r>
              <a:rPr lang="en-IN" sz="1600" dirty="0" smtClean="0"/>
              <a:t> </a:t>
            </a:r>
            <a:r>
              <a:rPr lang="en-US" sz="1600" dirty="0" smtClean="0"/>
              <a:t>Django is a back-end server side web framework</a:t>
            </a:r>
            <a:r>
              <a:rPr lang="en-US" sz="1600" dirty="0" smtClean="0"/>
              <a:t>.</a:t>
            </a:r>
          </a:p>
          <a:p>
            <a:pPr algn="l">
              <a:buFont typeface="Wingdings" pitchFamily="2" charset="2"/>
              <a:buChar char="§"/>
            </a:pPr>
            <a:r>
              <a:rPr lang="en-IN" sz="1600" dirty="0" smtClean="0"/>
              <a:t> </a:t>
            </a:r>
            <a:endParaRPr lang="en-US" sz="1600" dirty="0" smtClean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 smtClean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Arial Black" pitchFamily="34" charset="0"/>
              </a:rPr>
              <a:t>Introduction</a:t>
            </a: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9075" y="3124200"/>
            <a:ext cx="8924925" cy="37338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IN" dirty="0" smtClean="0"/>
              <a:t> Django History: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US" sz="2000" dirty="0" smtClean="0"/>
              <a:t>Django was invented by Lawrence Journal-World in 2003, to meet the short deadlines in </a:t>
            </a:r>
            <a:r>
              <a:rPr lang="en-US" sz="2000" dirty="0" smtClean="0"/>
              <a:t>         the newspaper.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/>
              <a:t> </a:t>
            </a:r>
            <a:r>
              <a:rPr lang="en-US" sz="2000" dirty="0" smtClean="0"/>
              <a:t>A that the</a:t>
            </a:r>
            <a:r>
              <a:rPr lang="en-US" sz="2000" dirty="0" smtClean="0"/>
              <a:t> </a:t>
            </a:r>
            <a:r>
              <a:rPr lang="en-US" sz="2000" dirty="0" smtClean="0"/>
              <a:t>same time meeting the demands of experienced web </a:t>
            </a:r>
            <a:r>
              <a:rPr lang="en-US" sz="2000" dirty="0" smtClean="0"/>
              <a:t>developers.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Initial release to the public was in July 2005.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/>
              <a:t> </a:t>
            </a:r>
            <a:r>
              <a:rPr lang="en-US" sz="2000" dirty="0" smtClean="0"/>
              <a:t>Latest version of Django is 4.0.3 (March 2022).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505931"/>
            <a:ext cx="8229600" cy="1183930"/>
          </a:xfrm>
        </p:spPr>
        <p:txBody>
          <a:bodyPr/>
          <a:lstStyle/>
          <a:p>
            <a:r>
              <a:rPr lang="en-IN" dirty="0" smtClean="0"/>
              <a:t>History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Arial Black" pitchFamily="34" charset="0"/>
              </a:rPr>
              <a:t>Features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marL="514350" indent="-514350" algn="l" fontAlgn="base"/>
            <a:r>
              <a:rPr lang="en-US" sz="8000" dirty="0" smtClean="0"/>
              <a:t>1</a:t>
            </a:r>
            <a:r>
              <a:rPr lang="en-US" sz="8000" dirty="0" smtClean="0"/>
              <a:t>.Python Web-framework :</a:t>
            </a:r>
          </a:p>
          <a:p>
            <a:pPr marL="514350" indent="-514350" algn="l" fontAlgn="base"/>
            <a:r>
              <a:rPr lang="en-US" sz="8000" dirty="0" smtClean="0"/>
              <a:t>Python </a:t>
            </a:r>
            <a:r>
              <a:rPr lang="en-US" sz="8000" dirty="0" smtClean="0"/>
              <a:t>is also one of the main reasons people started learning Django</a:t>
            </a:r>
            <a:r>
              <a:rPr lang="en-US" sz="8000" dirty="0" smtClean="0"/>
              <a:t>.</a:t>
            </a:r>
          </a:p>
          <a:p>
            <a:pPr marL="514350" indent="-514350" algn="l" fontAlgn="base"/>
            <a:r>
              <a:rPr lang="en-US" sz="8000" dirty="0" smtClean="0"/>
              <a:t>It is that one tool which can solve all your problems and in any kind </a:t>
            </a:r>
            <a:r>
              <a:rPr lang="en-US" sz="8000" dirty="0" smtClean="0"/>
              <a:t>of</a:t>
            </a:r>
          </a:p>
          <a:p>
            <a:pPr marL="514350" indent="-514350" algn="l" fontAlgn="base"/>
            <a:r>
              <a:rPr lang="en-US" sz="8000" dirty="0" smtClean="0"/>
              <a:t>operation </a:t>
            </a:r>
            <a:r>
              <a:rPr lang="en-US" sz="8000" dirty="0" smtClean="0"/>
              <a:t>out there, we can use </a:t>
            </a:r>
            <a:r>
              <a:rPr lang="en-US" sz="8000" dirty="0" smtClean="0"/>
              <a:t>it.</a:t>
            </a:r>
          </a:p>
          <a:p>
            <a:pPr marL="514350" indent="-514350" algn="l" fontAlgn="base"/>
            <a:r>
              <a:rPr lang="en-IN" sz="8000" dirty="0" smtClean="0"/>
              <a:t>2.</a:t>
            </a:r>
            <a:r>
              <a:rPr lang="en-US" sz="8000" dirty="0" smtClean="0"/>
              <a:t>  High </a:t>
            </a:r>
            <a:r>
              <a:rPr lang="en-US" sz="8000" dirty="0" smtClean="0"/>
              <a:t>Scalability :</a:t>
            </a:r>
            <a:endParaRPr lang="en-US" sz="8000" dirty="0" smtClean="0"/>
          </a:p>
          <a:p>
            <a:pPr marL="514350" indent="-514350" algn="l" fontAlgn="base"/>
            <a:r>
              <a:rPr lang="en-US" sz="8000" dirty="0" smtClean="0"/>
              <a:t>Scalability means that at what scope or level, our technology gets to implement</a:t>
            </a:r>
            <a:r>
              <a:rPr lang="en-US" sz="8000" dirty="0" smtClean="0"/>
              <a:t>.</a:t>
            </a:r>
          </a:p>
          <a:p>
            <a:pPr marL="514350" indent="-514350" algn="l" fontAlgn="base"/>
            <a:r>
              <a:rPr lang="en-US" sz="8000" dirty="0" smtClean="0"/>
              <a:t> This kind of level requires our system or application to be very precise and error-free. </a:t>
            </a:r>
            <a:endParaRPr lang="en-US" sz="8000" dirty="0" smtClean="0"/>
          </a:p>
          <a:p>
            <a:pPr marL="514350" indent="-514350" algn="l" fontAlgn="base"/>
            <a:r>
              <a:rPr lang="en-IN" sz="8000" dirty="0" smtClean="0"/>
              <a:t>3.</a:t>
            </a:r>
            <a:r>
              <a:rPr lang="en-US" sz="8000" dirty="0" smtClean="0"/>
              <a:t> Offers High </a:t>
            </a:r>
            <a:r>
              <a:rPr lang="en-US" sz="8000" dirty="0" smtClean="0"/>
              <a:t>Security :</a:t>
            </a:r>
          </a:p>
          <a:p>
            <a:pPr marL="514350" indent="-514350" algn="l" fontAlgn="base"/>
            <a:r>
              <a:rPr lang="en-US" sz="8000" dirty="0" smtClean="0"/>
              <a:t>Django is super secure. To prove the feature, you can always take examples of lots of websites which are worldwide and posses huge traffic</a:t>
            </a:r>
            <a:r>
              <a:rPr lang="en-US" sz="8000" dirty="0" smtClean="0"/>
              <a:t>.</a:t>
            </a:r>
          </a:p>
          <a:p>
            <a:pPr marL="514350" indent="-514350" algn="l" fontAlgn="base"/>
            <a:r>
              <a:rPr lang="en-US" sz="8000" dirty="0" smtClean="0"/>
              <a:t>Django is secure because it covers the loopholes by default which were once left open for the backend developer to </a:t>
            </a:r>
            <a:r>
              <a:rPr lang="en-US" sz="8000" dirty="0" smtClean="0"/>
              <a:t>complete.</a:t>
            </a:r>
          </a:p>
          <a:p>
            <a:pPr marL="514350" indent="-514350" algn="l" fontAlgn="base"/>
            <a:r>
              <a:rPr lang="en-IN" sz="8000" dirty="0" smtClean="0"/>
              <a:t>4.</a:t>
            </a:r>
            <a:r>
              <a:rPr lang="en-US" sz="8000" dirty="0" smtClean="0"/>
              <a:t>  Excellent </a:t>
            </a:r>
            <a:r>
              <a:rPr lang="en-US" sz="8000" dirty="0" smtClean="0"/>
              <a:t>Documentation :</a:t>
            </a:r>
          </a:p>
          <a:p>
            <a:pPr marL="514350" indent="-514350" algn="l" fontAlgn="base"/>
            <a:r>
              <a:rPr lang="en-US" sz="8000" dirty="0" smtClean="0"/>
              <a:t>This is one of the main reasons to </a:t>
            </a:r>
            <a:r>
              <a:rPr lang="en-US" sz="8000" b="1" dirty="0" smtClean="0"/>
              <a:t>start learning Django</a:t>
            </a:r>
            <a:r>
              <a:rPr lang="en-US" sz="8000" dirty="0" smtClean="0"/>
              <a:t>. If we compare Django with other open source technologies, it offers the best documentation in the market.</a:t>
            </a:r>
          </a:p>
          <a:p>
            <a:pPr marL="514350" indent="-514350" algn="l" fontAlgn="base"/>
            <a:endParaRPr lang="en-US" sz="8000" dirty="0" smtClean="0"/>
          </a:p>
          <a:p>
            <a:pPr marL="514350" indent="-514350" algn="l" fontAlgn="base"/>
            <a:endParaRPr lang="en-US" dirty="0" smtClean="0"/>
          </a:p>
          <a:p>
            <a:pPr marL="514350" indent="-514350" algn="l" fontAlgn="base"/>
            <a:endParaRPr lang="en-US" dirty="0" smtClean="0"/>
          </a:p>
          <a:p>
            <a:pPr marL="514350" indent="-514350" algn="l" fontAlgn="base"/>
            <a:endParaRPr lang="en-US" dirty="0" smtClean="0"/>
          </a:p>
          <a:p>
            <a:pPr marL="514350" indent="-514350" algn="l" fontAlgn="base"/>
            <a:endParaRPr lang="en-US" dirty="0" smtClean="0"/>
          </a:p>
          <a:p>
            <a:pPr marL="514350" indent="-514350" algn="l" fontAlgn="base"/>
            <a:endParaRPr lang="en-US" dirty="0" smtClean="0"/>
          </a:p>
          <a:p>
            <a:pPr marL="514350" indent="-514350" algn="l" fontAlgn="base"/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r>
              <a:rPr lang="en-IN" sz="5500" dirty="0" smtClean="0">
                <a:latin typeface="Arial" pitchFamily="34" charset="0"/>
                <a:cs typeface="Arial" pitchFamily="34" charset="0"/>
              </a:rPr>
              <a:t>Django Installation :</a:t>
            </a:r>
            <a:endParaRPr lang="en-IN" dirty="0" smtClean="0"/>
          </a:p>
          <a:p>
            <a:pPr algn="l">
              <a:buFont typeface="Wingdings"/>
              <a:buChar char="à"/>
            </a:pPr>
            <a:r>
              <a:rPr lang="en-US" sz="6400" dirty="0" smtClean="0">
                <a:sym typeface="Wingdings" panose="05000000000000000000" pitchFamily="2" charset="2"/>
              </a:rPr>
              <a:t>W</a:t>
            </a:r>
            <a:r>
              <a:rPr lang="en-US" sz="6400" dirty="0" smtClean="0"/>
              <a:t>e </a:t>
            </a:r>
            <a:r>
              <a:rPr lang="en-US" sz="6400" dirty="0" smtClean="0"/>
              <a:t>must install python software before installing django framework because django is </a:t>
            </a:r>
            <a:r>
              <a:rPr lang="en-US" sz="6400" dirty="0" smtClean="0"/>
              <a:t>a3</a:t>
            </a:r>
            <a:r>
              <a:rPr lang="en-US" sz="6400" baseline="30000" dirty="0" smtClean="0"/>
              <a:t>rd</a:t>
            </a:r>
            <a:r>
              <a:rPr lang="en-US" sz="6400" dirty="0" smtClean="0"/>
              <a:t> </a:t>
            </a:r>
            <a:r>
              <a:rPr lang="en-US" sz="6400" dirty="0" smtClean="0"/>
              <a:t>party module of python </a:t>
            </a:r>
            <a:r>
              <a:rPr lang="en-US" sz="6400" dirty="0" smtClean="0"/>
              <a:t>language</a:t>
            </a:r>
          </a:p>
          <a:p>
            <a:pPr algn="l">
              <a:buFont typeface="Wingdings"/>
              <a:buChar char="à"/>
            </a:pPr>
            <a:r>
              <a:rPr lang="en-US" sz="6400" dirty="0" smtClean="0"/>
              <a:t>Open </a:t>
            </a:r>
            <a:r>
              <a:rPr lang="en-US" sz="6400" dirty="0" smtClean="0"/>
              <a:t>command prompt and install django like below	</a:t>
            </a:r>
            <a:br>
              <a:rPr lang="en-US" sz="6400" dirty="0" smtClean="0"/>
            </a:br>
            <a:r>
              <a:rPr lang="en-US" sz="6400" dirty="0" smtClean="0"/>
              <a:t/>
            </a:r>
            <a:br>
              <a:rPr lang="en-US" sz="6400" dirty="0" smtClean="0"/>
            </a:br>
            <a:r>
              <a:rPr lang="en-US" sz="6400" dirty="0" smtClean="0"/>
              <a:t>		</a:t>
            </a:r>
            <a:br>
              <a:rPr lang="en-US" sz="6400" dirty="0" smtClean="0"/>
            </a:br>
            <a:r>
              <a:rPr lang="en-US" sz="6400" dirty="0" smtClean="0"/>
              <a:t/>
            </a:r>
            <a:br>
              <a:rPr lang="en-US" sz="6400" dirty="0" smtClean="0"/>
            </a:br>
            <a:r>
              <a:rPr lang="en-US" sz="6400" dirty="0" smtClean="0"/>
              <a:t/>
            </a:r>
            <a:br>
              <a:rPr lang="en-US" sz="6400" dirty="0" smtClean="0"/>
            </a:br>
            <a:r>
              <a:rPr lang="en-US" sz="6400" dirty="0" smtClean="0">
                <a:sym typeface="Wingdings" panose="05000000000000000000" pitchFamily="2" charset="2"/>
              </a:rPr>
              <a:t> I</a:t>
            </a:r>
            <a:r>
              <a:rPr lang="en-US" sz="6400" dirty="0" smtClean="0"/>
              <a:t>t will install the django latest version </a:t>
            </a:r>
            <a:br>
              <a:rPr lang="en-US" sz="6400" dirty="0" smtClean="0"/>
            </a:br>
            <a:r>
              <a:rPr lang="en-US" sz="6400" dirty="0" smtClean="0">
                <a:sym typeface="Wingdings" panose="05000000000000000000" pitchFamily="2" charset="2"/>
              </a:rPr>
              <a:t></a:t>
            </a:r>
            <a:r>
              <a:rPr lang="en-US" sz="6400" dirty="0" smtClean="0"/>
              <a:t> </a:t>
            </a:r>
            <a:r>
              <a:rPr lang="en-US" sz="6400" dirty="0" smtClean="0">
                <a:sym typeface="Wingdings" panose="05000000000000000000" pitchFamily="2" charset="2"/>
              </a:rPr>
              <a:t>I</a:t>
            </a:r>
            <a:r>
              <a:rPr lang="en-US" sz="6400" dirty="0" smtClean="0"/>
              <a:t>t we required django  previous versions then we have to specify the version </a:t>
            </a:r>
            <a:r>
              <a:rPr lang="en-US" sz="6400" dirty="0" smtClean="0"/>
              <a:t>number</a:t>
            </a:r>
            <a:r>
              <a:rPr lang="en-US" sz="4300" dirty="0" smtClean="0">
                <a:solidFill>
                  <a:schemeClr val="tx1"/>
                </a:solidFill>
              </a:rPr>
              <a:t/>
            </a:r>
            <a:br>
              <a:rPr lang="en-US" sz="4300" dirty="0" smtClean="0">
                <a:solidFill>
                  <a:schemeClr val="tx1"/>
                </a:solidFill>
              </a:rPr>
            </a:br>
            <a:r>
              <a:rPr lang="en-US" sz="4300" dirty="0" smtClean="0">
                <a:solidFill>
                  <a:schemeClr val="tx1"/>
                </a:solidFill>
              </a:rPr>
              <a:t>		</a:t>
            </a: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/>
              <a:t>			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Arial Black" pitchFamily="34" charset="0"/>
              </a:rPr>
              <a:t>Installation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DD0684D-C829-0D0C-8959-D8CC53942E2F}"/>
              </a:ext>
            </a:extLst>
          </p:cNvPr>
          <p:cNvSpPr/>
          <p:nvPr/>
        </p:nvSpPr>
        <p:spPr>
          <a:xfrm>
            <a:off x="1828800" y="4381499"/>
            <a:ext cx="3093720" cy="205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c</a:t>
            </a:r>
            <a:r>
              <a:rPr lang="en-US" sz="1600" b="0" cap="none" dirty="0" smtClean="0">
                <a:solidFill>
                  <a:schemeClr val="accent6"/>
                </a:solidFill>
                <a:latin typeface="+mn-lt"/>
              </a:rPr>
              <a:t>:\</a:t>
            </a:r>
            <a:r>
              <a:rPr lang="en-US" sz="1600" dirty="0" smtClean="0">
                <a:solidFill>
                  <a:schemeClr val="accent6"/>
                </a:solidFill>
              </a:rPr>
              <a:t>user</a:t>
            </a:r>
            <a:r>
              <a:rPr lang="en-US" sz="1600" b="0" cap="none" dirty="0" smtClean="0">
                <a:solidFill>
                  <a:schemeClr val="accent6"/>
                </a:solidFill>
                <a:latin typeface="+mn-lt"/>
              </a:rPr>
              <a:t>\mayuri&gt;pip </a:t>
            </a:r>
            <a:r>
              <a:rPr lang="en-US" sz="1600" b="0" cap="none" dirty="0">
                <a:solidFill>
                  <a:schemeClr val="accent6"/>
                </a:solidFill>
                <a:latin typeface="+mn-lt"/>
              </a:rPr>
              <a:t>install django</a:t>
            </a:r>
            <a:endParaRPr lang="en-IN" sz="1600" dirty="0">
              <a:solidFill>
                <a:schemeClr val="accent6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DD0684D-C829-0D0C-8959-D8CC53942E2F}"/>
              </a:ext>
            </a:extLst>
          </p:cNvPr>
          <p:cNvSpPr/>
          <p:nvPr/>
        </p:nvSpPr>
        <p:spPr>
          <a:xfrm>
            <a:off x="1600200" y="5646420"/>
            <a:ext cx="3581400" cy="373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c:\user\mayuri&gt;pip </a:t>
            </a:r>
            <a:r>
              <a:rPr lang="en-US" sz="1600" dirty="0" smtClean="0">
                <a:solidFill>
                  <a:schemeClr val="accent6"/>
                </a:solidFill>
              </a:rPr>
              <a:t>install django == 2.0</a:t>
            </a:r>
            <a:endParaRPr lang="en-IN" sz="1600" dirty="0" smtClean="0">
              <a:solidFill>
                <a:schemeClr val="accent6"/>
              </a:solidFill>
            </a:endParaRPr>
          </a:p>
          <a:p>
            <a:pPr algn="ctr"/>
            <a:endParaRPr lang="en-IN" sz="16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0" y="3187700"/>
            <a:ext cx="8788400" cy="3441700"/>
          </a:xfrm>
        </p:spPr>
        <p:txBody>
          <a:bodyPr>
            <a:normAutofit fontScale="925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 Usage </a:t>
            </a:r>
            <a:r>
              <a:rPr lang="en-US" dirty="0" smtClean="0"/>
              <a:t>of the Django framework is for a complete and fast development just like other programming languages like C, C#, Java, etc.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This </a:t>
            </a:r>
            <a:r>
              <a:rPr lang="en-US" dirty="0" smtClean="0"/>
              <a:t>can be used to handle a large amount of data, heavy continuous traffic, and dynamic data handling.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We </a:t>
            </a:r>
            <a:r>
              <a:rPr lang="en-US" dirty="0" smtClean="0"/>
              <a:t>can certify that the code development would be faster in Django, as it has a great feature of re-usability, which would reduce time and space in writing the same code many times.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This </a:t>
            </a:r>
            <a:r>
              <a:rPr lang="en-US" dirty="0" smtClean="0"/>
              <a:t>framework can be easily customized.</a:t>
            </a:r>
          </a:p>
          <a:p>
            <a:pPr algn="l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Uses of Django</a:t>
            </a:r>
            <a:br>
              <a:rPr lang="en-US" smtClean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57" y="182880"/>
            <a:ext cx="8363243" cy="942535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Arial Black" pitchFamily="34" charset="0"/>
              </a:rPr>
              <a:t>MVT,ORM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sz="quarter" idx="1"/>
          </p:nvPr>
        </p:nvSpPr>
        <p:spPr>
          <a:xfrm>
            <a:off x="267286" y="1153551"/>
            <a:ext cx="8419514" cy="570444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Model</a:t>
            </a:r>
          </a:p>
          <a:p>
            <a:pPr marL="0" indent="0">
              <a:buNone/>
            </a:pPr>
            <a:r>
              <a:rPr lang="en-US" sz="2800" dirty="0" smtClean="0"/>
              <a:t>Models is a python class which contains models name fields and field types.</a:t>
            </a:r>
          </a:p>
          <a:p>
            <a:pPr marL="0" indent="0">
              <a:buNone/>
            </a:pPr>
            <a:r>
              <a:rPr lang="en-US" sz="2800" dirty="0" smtClean="0"/>
              <a:t>models.Model is base model for every user-define models.</a:t>
            </a:r>
          </a:p>
          <a:p>
            <a:pPr marL="0" indent="0">
              <a:buNone/>
            </a:pPr>
            <a:r>
              <a:rPr lang="en-US" sz="2800" dirty="0" smtClean="0"/>
              <a:t>Models is used to interact with databases like table creating ,types changing , fields renaming, ….</a:t>
            </a:r>
          </a:p>
          <a:p>
            <a:pPr marL="0" indent="0">
              <a:buNone/>
            </a:pPr>
            <a:r>
              <a:rPr lang="en-US" sz="2800" b="1" u="sng" dirty="0" err="1" smtClean="0"/>
              <a:t>Eg</a:t>
            </a:r>
            <a:r>
              <a:rPr lang="en-US" sz="2800" b="1" u="sng" dirty="0" smtClean="0"/>
              <a:t>:   </a:t>
            </a:r>
            <a:r>
              <a:rPr lang="en-US" sz="2800" dirty="0" smtClean="0"/>
              <a:t>class </a:t>
            </a:r>
            <a:r>
              <a:rPr lang="en-US" sz="2800" dirty="0" smtClean="0"/>
              <a:t>Data(models . Model</a:t>
            </a:r>
            <a:r>
              <a:rPr lang="en-US" sz="2800" dirty="0" smtClean="0"/>
              <a:t>):</a:t>
            </a:r>
          </a:p>
          <a:p>
            <a:pPr marL="0" indent="0">
              <a:buNone/>
            </a:pPr>
            <a:r>
              <a:rPr lang="en-US" sz="2800" dirty="0" smtClean="0"/>
              <a:t>	      id = model.IntegerField()</a:t>
            </a:r>
          </a:p>
          <a:p>
            <a:pPr marL="0" indent="0">
              <a:buNone/>
            </a:pPr>
            <a:r>
              <a:rPr lang="en-US" sz="2800" dirty="0" smtClean="0"/>
              <a:t>	      name = models.CharField(</a:t>
            </a:r>
            <a:r>
              <a:rPr lang="en-US" sz="2800" dirty="0" err="1" smtClean="0"/>
              <a:t>max_length</a:t>
            </a:r>
            <a:r>
              <a:rPr lang="en-US" sz="2800" dirty="0" smtClean="0"/>
              <a:t>=100)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57" y="182880"/>
            <a:ext cx="8363243" cy="942535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Arial Black" pitchFamily="34" charset="0"/>
              </a:rPr>
              <a:t>MVT,ORM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sz="quarter" idx="1"/>
          </p:nvPr>
        </p:nvSpPr>
        <p:spPr>
          <a:xfrm>
            <a:off x="267286" y="1153551"/>
            <a:ext cx="8419514" cy="570444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Views</a:t>
            </a:r>
          </a:p>
          <a:p>
            <a:pPr marL="0" indent="0">
              <a:buNone/>
            </a:pPr>
            <a:r>
              <a:rPr lang="en-US" sz="2800" dirty="0" smtClean="0"/>
              <a:t>A view is python function which taken </a:t>
            </a:r>
            <a:r>
              <a:rPr lang="en-US" sz="2800" dirty="0" err="1" smtClean="0"/>
              <a:t>HttpRequest</a:t>
            </a:r>
            <a:r>
              <a:rPr lang="en-US" sz="2800" dirty="0" smtClean="0"/>
              <a:t> as input execute the views body and return </a:t>
            </a:r>
            <a:r>
              <a:rPr lang="en-US" sz="2800" dirty="0" err="1" smtClean="0"/>
              <a:t>HttpResponse</a:t>
            </a:r>
            <a:r>
              <a:rPr lang="en-US" sz="2800" dirty="0" smtClean="0"/>
              <a:t> to the user</a:t>
            </a:r>
          </a:p>
          <a:p>
            <a:pPr marL="0" indent="0">
              <a:buNone/>
            </a:pPr>
            <a:r>
              <a:rPr lang="en-US" sz="2800" dirty="0" smtClean="0"/>
              <a:t>We can python def keyword to define django views.</a:t>
            </a:r>
          </a:p>
          <a:p>
            <a:pPr marL="0" indent="0">
              <a:buNone/>
            </a:pPr>
            <a:r>
              <a:rPr lang="en-US" sz="2800" b="1" u="sng" dirty="0" err="1" smtClean="0"/>
              <a:t>HttpResponse</a:t>
            </a:r>
            <a:r>
              <a:rPr lang="en-US" sz="2800" b="1" u="sng" dirty="0" smtClean="0"/>
              <a:t>(): </a:t>
            </a:r>
            <a:r>
              <a:rPr lang="en-US" sz="2800" dirty="0" smtClean="0"/>
              <a:t>it will return the </a:t>
            </a:r>
            <a:r>
              <a:rPr lang="en-US" sz="2800" dirty="0" err="1" smtClean="0"/>
              <a:t>HttpRequest</a:t>
            </a:r>
            <a:r>
              <a:rPr lang="en-US" sz="2800" dirty="0" smtClean="0"/>
              <a:t> as </a:t>
            </a:r>
            <a:r>
              <a:rPr lang="en-US" sz="2800" dirty="0" err="1" smtClean="0"/>
              <a:t>HttpsResponse</a:t>
            </a:r>
            <a:r>
              <a:rPr lang="en-US" sz="2800" dirty="0" smtClean="0"/>
              <a:t> to the browser.</a:t>
            </a:r>
          </a:p>
          <a:p>
            <a:pPr marL="0" indent="0">
              <a:buNone/>
            </a:pPr>
            <a:r>
              <a:rPr lang="en-US" sz="2800" b="1" u="sng" dirty="0" smtClean="0"/>
              <a:t>render(): </a:t>
            </a:r>
            <a:r>
              <a:rPr lang="en-US" sz="2800" dirty="0" smtClean="0"/>
              <a:t>it will return </a:t>
            </a:r>
            <a:r>
              <a:rPr lang="en-US" sz="2800" dirty="0" err="1" smtClean="0"/>
              <a:t>HttpRequest</a:t>
            </a:r>
            <a:r>
              <a:rPr lang="en-US" sz="2800" dirty="0" smtClean="0"/>
              <a:t> from views to templates</a:t>
            </a:r>
          </a:p>
          <a:p>
            <a:pPr marL="0" indent="0">
              <a:buNone/>
            </a:pPr>
            <a:r>
              <a:rPr lang="en-US" sz="2800" b="1" u="sng" dirty="0" smtClean="0"/>
              <a:t>redirect(): </a:t>
            </a:r>
            <a:r>
              <a:rPr lang="en-US" sz="2800" dirty="0" smtClean="0"/>
              <a:t>it will return </a:t>
            </a:r>
            <a:r>
              <a:rPr lang="en-US" sz="2800" dirty="0" err="1" smtClean="0"/>
              <a:t>HttpRequest</a:t>
            </a:r>
            <a:r>
              <a:rPr lang="en-US" sz="2800" dirty="0" smtClean="0"/>
              <a:t> from one views to another view</a:t>
            </a:r>
          </a:p>
          <a:p>
            <a:pPr marL="0" indent="0">
              <a:buNone/>
            </a:pPr>
            <a:r>
              <a:rPr lang="en-US" sz="2800" b="1" u="sng" dirty="0" err="1" smtClean="0"/>
              <a:t>FunctionBaseViews</a:t>
            </a:r>
            <a:r>
              <a:rPr lang="en-US" sz="2800" b="1" u="sng" dirty="0" smtClean="0"/>
              <a:t>: </a:t>
            </a:r>
            <a:r>
              <a:rPr lang="en-US" sz="2800" dirty="0" smtClean="0"/>
              <a:t>it mostly used in django application </a:t>
            </a:r>
          </a:p>
          <a:p>
            <a:pPr marL="0" indent="0">
              <a:buNone/>
            </a:pPr>
            <a:r>
              <a:rPr lang="en-US" sz="2800" b="1" u="sng" dirty="0" err="1" smtClean="0"/>
              <a:t>ClassBasedViwes</a:t>
            </a:r>
            <a:r>
              <a:rPr lang="en-US" sz="2800" b="1" u="sng" dirty="0" smtClean="0"/>
              <a:t>: </a:t>
            </a:r>
            <a:r>
              <a:rPr lang="en-US" sz="2800" dirty="0" smtClean="0"/>
              <a:t>it mostly used in REST API</a:t>
            </a:r>
            <a:endParaRPr lang="en-US" sz="3600" dirty="0" smtClean="0"/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</TotalTime>
  <Words>660</Words>
  <Application>Microsoft Office PowerPoint</Application>
  <PresentationFormat>On-screen Show (4:3)</PresentationFormat>
  <Paragraphs>116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WELCOME TO Django  </vt:lpstr>
      <vt:lpstr>Topics</vt:lpstr>
      <vt:lpstr>Introduction</vt:lpstr>
      <vt:lpstr>History</vt:lpstr>
      <vt:lpstr>Features</vt:lpstr>
      <vt:lpstr>Installation</vt:lpstr>
      <vt:lpstr>Uses of Django </vt:lpstr>
      <vt:lpstr>MVT,ORM</vt:lpstr>
      <vt:lpstr>MVT,ORM</vt:lpstr>
      <vt:lpstr>MVT,ORM</vt:lpstr>
      <vt:lpstr>Mostly Used Commands</vt:lpstr>
      <vt:lpstr>Simple Project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Django  </dc:title>
  <dc:creator>suniltarde23@gmail.com</dc:creator>
  <cp:lastModifiedBy>suniltarde23@gmail.com</cp:lastModifiedBy>
  <cp:revision>3</cp:revision>
  <dcterms:created xsi:type="dcterms:W3CDTF">2023-04-30T17:45:53Z</dcterms:created>
  <dcterms:modified xsi:type="dcterms:W3CDTF">2023-05-01T16:30:19Z</dcterms:modified>
</cp:coreProperties>
</file>