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29B"/>
    <a:srgbClr val="3333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5B8A-4FAF-4BF8-898E-58CFF606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647-689B-43EF-8DE6-72357F47C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1AA7-95C3-490B-A6E0-84D5B491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C386-6550-47DE-8C34-59722805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BD91-62AD-4B09-A41E-C2ADF778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2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7B74-CDF4-4BE0-AF57-080CA40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F720F-0103-4A28-894D-0F6ADE85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EB4B-E233-4C58-A148-7D973746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008B-C116-456D-A946-0E7D601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4EBE-96DE-4883-BE7B-66EFB4F0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38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4491A-8B2D-409B-B46A-4E77B45F4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9FE4C-D4F3-4649-B9BC-BCA421C3D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23AC-6155-4932-96B7-C66F5DC2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F35A-19F1-4C5C-9899-29BFFE2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502F-C772-4BFC-B104-2FB96FC4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50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7078-D110-40AA-9EF7-805AD746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3503-A5E9-4918-9B23-49EF3829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C10C-75F9-4928-B52E-2DB27384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58C39-9378-4D8C-BEC4-43F9F1A4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1116-33D3-4B0D-B82D-E6CD1BBA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9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85CD-A62C-4B37-A2C0-4980BC4C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30A8B-9157-4D4F-9E23-3F2531DB0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143B-FC76-4691-A31A-27BCE1C0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B6EB-2F9A-4DA7-8CB3-5C22E238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EF32-9F82-422F-9712-6D204428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45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A1E0-E845-4101-8D4C-19D37B7F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24C4-2554-4906-A414-6FD67CEE5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40C15-B086-47A8-BDEB-DD7B0687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E8B5D-45A4-49FB-A606-A2702DB5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6970B-EBC1-467F-B861-D8D2234B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2E58B-9D95-4C92-B92F-A87A534E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59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4618-B051-44F2-A300-9FFAAD4E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D949-2518-4B33-8AB9-429D2D27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121A-3F4F-42C5-A369-EA3F110E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DAD02-97FD-420F-94C2-E47F30104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3C5D9-1826-46B2-9A25-017712D4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2460A-F759-4EDB-99FA-F7445D74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98916-D702-433E-85B8-A540D83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99265-59E8-43D4-8306-E758030F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3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51E4-2303-4384-BC56-8AE2B59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4C64-5E49-426C-AC6B-B0336CD9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851AC-B992-4DF6-BDE5-FF710AA5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FEF4-4FD9-403E-BEDB-CEC855AA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8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BAF1A-E1F6-4A7B-BFF8-24553312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58C55-8E66-403F-838E-7C123AD0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3B2CF-93B3-4C5F-BCE3-D3F07BF2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19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C76C-8DC9-451A-9966-321ED9A1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D440-68B3-4A43-9380-D3B63C38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5DB2-C0F7-4584-B011-FCB13DD1E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B71B9-3FFF-419D-9A40-63F57702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6609F-294F-4D2C-982B-693EC27F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EA33-9789-4355-A7DA-96C53C15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93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AE16-7809-45C1-9F0A-6976F931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6320D-0787-460F-A98A-B4883FCF5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0631-834B-4886-889E-0AB2CA6D6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65A23-7942-438C-AF62-CD5A0753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421B-0177-4BCD-9CE3-0E16B9A4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FA696-CE7C-42CB-B9C3-B336485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3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1352-3CA6-4C09-922D-6498435D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79CF-03B8-402F-83DA-6945C4F8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02DC-13AA-45C8-A8CC-61878A349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6B86-D6EA-4A32-8B20-699C44B4CB88}" type="datetimeFigureOut">
              <a:rPr lang="en-IN" smtClean="0"/>
              <a:t>06-02-2022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85442-8D20-461A-A3F1-B1C6B49CF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7D38F-6DD5-4CCB-860E-FF5FF709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51362-BF08-47C6-AB9C-C547927D48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49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6CB50-83BF-458C-8275-73306DF98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5" b="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F3810-42A1-4E0F-BFA0-91E04F8CA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601" y="2130459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5200" b="1" dirty="0">
                <a:latin typeface="+mn-lt"/>
              </a:rPr>
              <a:t>Real Estate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69621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F44F-6ECA-4E75-9ACF-B5594841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293" y="97997"/>
            <a:ext cx="8141413" cy="734210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accent2"/>
                </a:solidFill>
                <a:latin typeface="+mn-lt"/>
              </a:rPr>
              <a:t>Multiple Linear Regression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0E5E-E1E5-41E4-99D7-310FCCD6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832207"/>
            <a:ext cx="11805006" cy="592779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Hypothesis:-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800" b="1" i="0" u="none" strike="noStrike" cap="none" normalizeH="0" baseline="-22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All β’s are insignificant.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800" b="1" i="0" u="none" strike="noStrike" cap="none" normalizeH="0" baseline="-22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1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At least one β is significant.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Significant variables:-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(At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5% level of significance)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Model: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Y =  β</a:t>
            </a:r>
            <a:r>
              <a:rPr kumimoji="0" lang="en-US" sz="1800" b="0" i="0" u="none" strike="noStrike" cap="none" normalizeH="0" baseline="-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o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+ β</a:t>
            </a:r>
            <a:r>
              <a:rPr kumimoji="0" lang="en-US" sz="1800" b="0" i="0" u="none" strike="noStrike" cap="none" normalizeH="0" baseline="-12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X</a:t>
            </a:r>
            <a:r>
              <a:rPr kumimoji="0" lang="en-US" sz="1800" b="0" i="0" u="none" strike="noStrike" cap="none" normalizeH="0" baseline="-16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+ β</a:t>
            </a:r>
            <a:r>
              <a:rPr kumimoji="0" lang="en-US" sz="1800" b="0" i="0" u="none" strike="noStrike" cap="none" normalizeH="0" baseline="-1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X</a:t>
            </a:r>
            <a:r>
              <a:rPr kumimoji="0" lang="en-US" sz="1800" b="0" i="0" u="none" strike="noStrike" cap="none" normalizeH="0" baseline="-1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+ ………..+ β</a:t>
            </a:r>
            <a:r>
              <a:rPr kumimoji="0" lang="en-US" sz="1800" b="0" i="0" u="none" strike="noStrike" cap="none" normalizeH="0" baseline="-1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X</a:t>
            </a:r>
            <a:r>
              <a:rPr kumimoji="0" lang="en-US" sz="1800" b="0" i="0" u="none" strike="noStrike" cap="none" normalizeH="0" baseline="-1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k</a:t>
            </a:r>
            <a:endParaRPr lang="en-US" sz="1800" baseline="-18000" dirty="0">
              <a:ea typeface="Calibri" pitchFamily="34" charset="0"/>
              <a:cs typeface="Calibri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Y</a:t>
            </a:r>
            <a:r>
              <a:rPr lang="en-IN" sz="1800" dirty="0"/>
              <a:t>= </a:t>
            </a:r>
            <a:r>
              <a:rPr lang="en-IN" sz="1800" dirty="0">
                <a:solidFill>
                  <a:srgbClr val="FF0000"/>
                </a:solidFill>
              </a:rPr>
              <a:t>-2.0100 </a:t>
            </a:r>
            <a:r>
              <a:rPr lang="en-IN" sz="1800" dirty="0"/>
              <a:t>+ </a:t>
            </a:r>
            <a:r>
              <a:rPr lang="en-IN" sz="1800" dirty="0">
                <a:solidFill>
                  <a:srgbClr val="FF0000"/>
                </a:solidFill>
              </a:rPr>
              <a:t>(4.587)</a:t>
            </a:r>
            <a:r>
              <a:rPr lang="en-IN" sz="1800" dirty="0"/>
              <a:t>*</a:t>
            </a:r>
            <a:r>
              <a:rPr lang="en-IN" sz="1800" b="1" dirty="0">
                <a:solidFill>
                  <a:srgbClr val="0070C0"/>
                </a:solidFill>
              </a:rPr>
              <a:t>Transaction Date </a:t>
            </a:r>
            <a:r>
              <a:rPr lang="en-IN" sz="1800" dirty="0"/>
              <a:t>+ (</a:t>
            </a:r>
            <a:r>
              <a:rPr lang="en-IN" sz="1800" dirty="0">
                <a:solidFill>
                  <a:srgbClr val="FF0000"/>
                </a:solidFill>
              </a:rPr>
              <a:t>-0.2888</a:t>
            </a:r>
            <a:r>
              <a:rPr lang="en-IN" sz="1800" dirty="0"/>
              <a:t>)*</a:t>
            </a:r>
            <a:r>
              <a:rPr lang="en-IN" sz="1800" b="1" dirty="0">
                <a:solidFill>
                  <a:srgbClr val="0070C0"/>
                </a:solidFill>
              </a:rPr>
              <a:t>House Age </a:t>
            </a:r>
            <a:r>
              <a:rPr lang="en-IN" sz="1800" dirty="0"/>
              <a:t>+ (</a:t>
            </a:r>
            <a:r>
              <a:rPr lang="en-IN" sz="1800" dirty="0">
                <a:solidFill>
                  <a:srgbClr val="FF0000"/>
                </a:solidFill>
              </a:rPr>
              <a:t>2.920</a:t>
            </a:r>
            <a:r>
              <a:rPr lang="en-IN" sz="1800" dirty="0"/>
              <a:t>)*</a:t>
            </a:r>
            <a:r>
              <a:rPr lang="en-US" sz="1800" b="1" dirty="0">
                <a:solidFill>
                  <a:srgbClr val="0070C0"/>
                </a:solidFill>
              </a:rPr>
              <a:t>Distance To The Nearest MRT Station + </a:t>
            </a:r>
            <a:r>
              <a:rPr lang="en-IN" sz="1800" dirty="0"/>
              <a:t>(</a:t>
            </a:r>
            <a:r>
              <a:rPr lang="en-IN" sz="1800" dirty="0">
                <a:solidFill>
                  <a:srgbClr val="FF0000"/>
                </a:solidFill>
              </a:rPr>
              <a:t>1.430</a:t>
            </a:r>
            <a:r>
              <a:rPr lang="en-IN" sz="1800" dirty="0"/>
              <a:t>)*</a:t>
            </a:r>
            <a:r>
              <a:rPr lang="en-IN" sz="1800" b="1" dirty="0">
                <a:solidFill>
                  <a:srgbClr val="0070C0"/>
                </a:solidFill>
              </a:rPr>
              <a:t>Number Of Convenience Stores </a:t>
            </a:r>
            <a:r>
              <a:rPr lang="en-IN" sz="1800" dirty="0"/>
              <a:t>+ (</a:t>
            </a:r>
            <a:r>
              <a:rPr lang="en-IN" sz="1800" dirty="0">
                <a:solidFill>
                  <a:srgbClr val="FF0000"/>
                </a:solidFill>
              </a:rPr>
              <a:t>436.8</a:t>
            </a:r>
            <a:r>
              <a:rPr lang="en-IN" sz="1800" dirty="0"/>
              <a:t>)*</a:t>
            </a:r>
            <a:r>
              <a:rPr lang="en-IN" sz="1800" b="1" dirty="0">
                <a:solidFill>
                  <a:srgbClr val="0070C0"/>
                </a:solidFill>
              </a:rPr>
              <a:t>Latitude </a:t>
            </a:r>
            <a:r>
              <a:rPr lang="en-IN" sz="1800" dirty="0"/>
              <a:t>+ (</a:t>
            </a:r>
            <a:r>
              <a:rPr lang="en-IN" sz="1800" dirty="0">
                <a:solidFill>
                  <a:srgbClr val="FF0000"/>
                </a:solidFill>
              </a:rPr>
              <a:t>-0.00120</a:t>
            </a:r>
            <a:r>
              <a:rPr lang="en-IN" sz="1800" dirty="0"/>
              <a:t>)*[</a:t>
            </a:r>
            <a:r>
              <a:rPr lang="en-US" sz="1800" b="1" dirty="0">
                <a:solidFill>
                  <a:srgbClr val="0070C0"/>
                </a:solidFill>
              </a:rPr>
              <a:t>Distance To The Nearest MRT Station:</a:t>
            </a:r>
            <a:r>
              <a:rPr lang="en-IN" sz="1800" b="1" dirty="0">
                <a:solidFill>
                  <a:srgbClr val="0070C0"/>
                </a:solidFill>
              </a:rPr>
              <a:t> Number Of Convenience Stores</a:t>
            </a:r>
            <a:r>
              <a:rPr lang="en-IN" sz="1800" dirty="0"/>
              <a:t>] + (</a:t>
            </a:r>
            <a:r>
              <a:rPr lang="en-IN" sz="1800" dirty="0">
                <a:solidFill>
                  <a:srgbClr val="FF0000"/>
                </a:solidFill>
              </a:rPr>
              <a:t>-0.1171</a:t>
            </a:r>
            <a:r>
              <a:rPr lang="en-IN" sz="1800" dirty="0"/>
              <a:t>)*[</a:t>
            </a:r>
            <a:r>
              <a:rPr lang="en-US" sz="1800" b="1" dirty="0">
                <a:solidFill>
                  <a:srgbClr val="0070C0"/>
                </a:solidFill>
              </a:rPr>
              <a:t>Distance To The Nearest MRT Station:</a:t>
            </a:r>
            <a:r>
              <a:rPr lang="en-IN" sz="1800" b="1" dirty="0">
                <a:solidFill>
                  <a:srgbClr val="0070C0"/>
                </a:solidFill>
              </a:rPr>
              <a:t> Latitude</a:t>
            </a:r>
            <a:r>
              <a:rPr lang="en-IN" sz="1800" dirty="0"/>
              <a:t>]</a:t>
            </a:r>
            <a:endParaRPr lang="en-US" sz="1800" b="1" baseline="-18000" dirty="0">
              <a:solidFill>
                <a:srgbClr val="0070C0"/>
              </a:solidFill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7C05DB-120F-481B-B916-80F503141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860"/>
              </p:ext>
            </p:extLst>
          </p:nvPr>
        </p:nvGraphicFramePr>
        <p:xfrm>
          <a:off x="2025293" y="3793283"/>
          <a:ext cx="8128000" cy="2966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008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869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Significant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3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0.000299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558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2e-16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9506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1.34e-05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7858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1.39e-14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534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1.18e-15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4804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X3:X4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2.52e-07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710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X3:X5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1.32e-05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2897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9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6D6F4-3FE9-4F58-831A-480A8D83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Graphical Representation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2EFB21C-8019-4F73-859D-48DE04D8B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16" y="1655276"/>
            <a:ext cx="9598901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6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14D2-DA21-4F1D-9D41-6FF043C1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830" y="197350"/>
            <a:ext cx="7679076" cy="888321"/>
          </a:xfrm>
        </p:spPr>
        <p:txBody>
          <a:bodyPr>
            <a:normAutofit/>
          </a:bodyPr>
          <a:lstStyle/>
          <a:p>
            <a:pPr algn="ctr"/>
            <a:r>
              <a:rPr lang="en-IN" sz="3200" b="1">
                <a:solidFill>
                  <a:srgbClr val="00B0F0"/>
                </a:solidFill>
                <a:latin typeface="+mn-lt"/>
              </a:rPr>
              <a:t>Summary Of The Model</a:t>
            </a:r>
            <a:endParaRPr lang="en-IN" sz="3200" b="1" dirty="0">
              <a:solidFill>
                <a:srgbClr val="00B0F0"/>
              </a:solidFill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6C7DC6-509E-494A-9FA8-E0BF856F8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31376"/>
              </p:ext>
            </p:extLst>
          </p:nvPr>
        </p:nvGraphicFramePr>
        <p:xfrm>
          <a:off x="2169130" y="1270820"/>
          <a:ext cx="8248866" cy="249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433">
                  <a:extLst>
                    <a:ext uri="{9D8B030D-6E8A-4147-A177-3AD203B41FA5}">
                      <a16:colId xmlns:a16="http://schemas.microsoft.com/office/drawing/2014/main" val="2409845693"/>
                    </a:ext>
                  </a:extLst>
                </a:gridCol>
                <a:gridCol w="4124433">
                  <a:extLst>
                    <a:ext uri="{9D8B030D-6E8A-4147-A177-3AD203B41FA5}">
                      <a16:colId xmlns:a16="http://schemas.microsoft.com/office/drawing/2014/main" val="1433644651"/>
                    </a:ext>
                  </a:extLst>
                </a:gridCol>
              </a:tblGrid>
              <a:tr h="624949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R Squared Value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0.7029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6813724"/>
                  </a:ext>
                </a:extLst>
              </a:tr>
              <a:tr h="624949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Adjusted R Squared value 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0.6978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74885876"/>
                  </a:ext>
                </a:extLst>
              </a:tr>
              <a:tr h="624949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F - Statistics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135.9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22459412"/>
                  </a:ext>
                </a:extLst>
              </a:tr>
              <a:tr h="624949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P - Value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2.2e-16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999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A0AD43-2157-4FA4-B8A3-D9410366AC06}"/>
              </a:ext>
            </a:extLst>
          </p:cNvPr>
          <p:cNvSpPr txBox="1"/>
          <p:nvPr/>
        </p:nvSpPr>
        <p:spPr>
          <a:xfrm>
            <a:off x="2054830" y="4572000"/>
            <a:ext cx="8825501" cy="120032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/>
              <a:t>From the R Squared value we can conclude that </a:t>
            </a:r>
            <a:r>
              <a:rPr lang="en-IN" sz="2400" b="1"/>
              <a:t>70.29%</a:t>
            </a:r>
            <a:r>
              <a:rPr lang="en-IN" sz="2400"/>
              <a:t> variation is explained by our model. Now our Multiple Linear Regression Model is good fit for the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102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2ED0F-51C0-4208-A9A7-765BB011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scene3d>
            <a:camera prst="orthographicFront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</a:rPr>
              <a:t>Conclusion Of The Final Model</a:t>
            </a:r>
            <a:endParaRPr lang="en-IN" sz="4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26E1-95C9-457D-94DB-B00F7169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R-squared Value Of Our Final Model Is 70.29% . </a:t>
            </a:r>
          </a:p>
          <a:p>
            <a:pPr marL="514350" indent="-514350">
              <a:buAutoNum type="arabicParenR"/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Residual Vs Fitted Graph We Can See That The Estimated Error Curve Of Our Final Model Is Almost Converge To 0. </a:t>
            </a:r>
          </a:p>
          <a:p>
            <a:pPr marL="514350" indent="-514350">
              <a:buAutoNum type="arabicParenR"/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QQ-plot We Can See That The Our Model Behaves Like Normal Except For The Tail Parts. </a:t>
            </a:r>
          </a:p>
          <a:p>
            <a:pPr marL="514350" indent="-514350">
              <a:buAutoNum type="arabicParenR"/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Is Homoscedastic.</a:t>
            </a:r>
            <a:endParaRPr lang="en-IN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10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77EF-2F19-4B81-8E72-A4C907CA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AE1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0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CF5CD-35E1-4001-9890-C03646AA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+mn-lt"/>
              </a:rPr>
              <a:t>REGRESSION MODEL OF REAL ESTATE DATASET</a:t>
            </a:r>
            <a:endParaRPr lang="en-IN" sz="4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4FC2-AD20-4416-9E3F-9CF4B530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639206"/>
            <a:ext cx="7916776" cy="55458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900" b="1" dirty="0"/>
              <a:t>All About Dataset</a:t>
            </a:r>
          </a:p>
          <a:p>
            <a:r>
              <a:rPr lang="en-US" sz="1900" dirty="0"/>
              <a:t>Name of Dataset :- Real Estate Data</a:t>
            </a:r>
          </a:p>
          <a:p>
            <a:r>
              <a:rPr lang="en-US" sz="1900" dirty="0"/>
              <a:t>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X1 - </a:t>
            </a:r>
            <a:r>
              <a:rPr lang="en-IN" sz="1900" dirty="0"/>
              <a:t>Transaction Date </a:t>
            </a:r>
            <a:r>
              <a:rPr lang="en-US" sz="1900" dirty="0"/>
              <a:t>(Date at which home is bought)</a:t>
            </a:r>
            <a:endParaRPr lang="en-IN" sz="1900" dirty="0"/>
          </a:p>
          <a:p>
            <a:pPr marL="514350" indent="-514350">
              <a:buFont typeface="+mj-lt"/>
              <a:buAutoNum type="arabicPeriod"/>
            </a:pPr>
            <a:r>
              <a:rPr lang="en-IN" sz="1900" dirty="0"/>
              <a:t>X2 - House Age </a:t>
            </a:r>
            <a:r>
              <a:rPr lang="en-US" sz="1900" dirty="0"/>
              <a:t>(Age of house from when it was built) </a:t>
            </a:r>
            <a:endParaRPr lang="en-IN" sz="1900" dirty="0"/>
          </a:p>
          <a:p>
            <a:pPr marL="514350" indent="-514350">
              <a:buFont typeface="+mj-lt"/>
              <a:buAutoNum type="arabicPeriod"/>
            </a:pPr>
            <a:r>
              <a:rPr lang="en-IN" sz="1900" dirty="0"/>
              <a:t>X3 - </a:t>
            </a:r>
            <a:r>
              <a:rPr lang="en-US" sz="1900" dirty="0"/>
              <a:t>Distance To The Nearest MRT Station</a:t>
            </a:r>
            <a:endParaRPr lang="en-IN" sz="1900" dirty="0"/>
          </a:p>
          <a:p>
            <a:pPr marL="514350" indent="-514350">
              <a:buFont typeface="+mj-lt"/>
              <a:buAutoNum type="arabicPeriod"/>
            </a:pPr>
            <a:r>
              <a:rPr lang="en-IN" sz="1900" dirty="0"/>
              <a:t>X4 - Number Of Convenience Stores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900" dirty="0"/>
              <a:t>X5 - Latitude </a:t>
            </a:r>
            <a:r>
              <a:rPr lang="en-US" sz="1900" dirty="0"/>
              <a:t>(Represents the geographical position of property)</a:t>
            </a:r>
            <a:endParaRPr lang="en-IN" sz="1900" dirty="0"/>
          </a:p>
          <a:p>
            <a:pPr marL="514350" indent="-514350">
              <a:buFont typeface="+mj-lt"/>
              <a:buAutoNum type="arabicPeriod"/>
            </a:pPr>
            <a:r>
              <a:rPr lang="en-IN" sz="1900" dirty="0"/>
              <a:t>X6 - Longitude </a:t>
            </a:r>
            <a:r>
              <a:rPr lang="en-US" sz="1900" dirty="0"/>
              <a:t>(Represents the geographical position of property)</a:t>
            </a:r>
            <a:endParaRPr lang="en-IN" sz="1900" dirty="0"/>
          </a:p>
          <a:p>
            <a:pPr marL="514350" indent="-514350">
              <a:buFont typeface="+mj-lt"/>
              <a:buAutoNum type="arabicPeriod"/>
            </a:pPr>
            <a:r>
              <a:rPr lang="en-IN" sz="1900" dirty="0"/>
              <a:t>Y -    </a:t>
            </a:r>
            <a:r>
              <a:rPr lang="en-US" sz="1900" dirty="0"/>
              <a:t>House Price Of Unit Area</a:t>
            </a:r>
          </a:p>
          <a:p>
            <a:endParaRPr lang="en-US" sz="1900" dirty="0"/>
          </a:p>
          <a:p>
            <a:r>
              <a:rPr lang="en-US" sz="1900" b="1" dirty="0"/>
              <a:t>Source: </a:t>
            </a:r>
            <a:r>
              <a:rPr lang="en-US" sz="1900" b="1" u="sng" dirty="0"/>
              <a:t>https://www.kaggle.com/quantbruce/real-estate-price-prediction</a:t>
            </a:r>
            <a:endParaRPr lang="en-IN" sz="1900" b="1" u="sng" dirty="0"/>
          </a:p>
        </p:txBody>
      </p:sp>
    </p:spTree>
    <p:extLst>
      <p:ext uri="{BB962C8B-B14F-4D97-AF65-F5344CB8AC3E}">
        <p14:creationId xmlns:p14="http://schemas.microsoft.com/office/powerpoint/2010/main" val="412127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40F58-753F-4549-91A7-73FA165F7D47}"/>
              </a:ext>
            </a:extLst>
          </p:cNvPr>
          <p:cNvSpPr txBox="1"/>
          <p:nvPr/>
        </p:nvSpPr>
        <p:spPr>
          <a:xfrm>
            <a:off x="660041" y="2582171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ea typeface="+mj-ea"/>
                <a:cs typeface="+mj-cs"/>
              </a:rPr>
              <a:t>Correlation Plot Between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9DC18-D55D-4967-93EC-EA587E95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61" y="1460002"/>
            <a:ext cx="8153397" cy="41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5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2157A-1026-4218-924B-A9906DC0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960466"/>
            <a:ext cx="37662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j-ea"/>
                <a:cs typeface="+mj-cs"/>
              </a:rPr>
              <a:t>Correlation Matrix</a:t>
            </a:r>
          </a:p>
        </p:txBody>
      </p:sp>
      <p:cxnSp>
        <p:nvCxnSpPr>
          <p:cNvPr id="47" name="Straight Connector 4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6B17C-6F35-4B2D-82CB-CD9B6A8D451B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From the correlation plot and correlation matrix we can clearly see that there is a correlation between X3 and X4 , X3 and X5 , X3 and X6  variables.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E5B288D-A559-4581-BBFF-9838401EA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50711"/>
              </p:ext>
            </p:extLst>
          </p:nvPr>
        </p:nvGraphicFramePr>
        <p:xfrm>
          <a:off x="1797977" y="571972"/>
          <a:ext cx="8853742" cy="368030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14175">
                  <a:extLst>
                    <a:ext uri="{9D8B030D-6E8A-4147-A177-3AD203B41FA5}">
                      <a16:colId xmlns:a16="http://schemas.microsoft.com/office/drawing/2014/main" val="3818380483"/>
                    </a:ext>
                  </a:extLst>
                </a:gridCol>
                <a:gridCol w="1355244">
                  <a:extLst>
                    <a:ext uri="{9D8B030D-6E8A-4147-A177-3AD203B41FA5}">
                      <a16:colId xmlns:a16="http://schemas.microsoft.com/office/drawing/2014/main" val="3550689302"/>
                    </a:ext>
                  </a:extLst>
                </a:gridCol>
                <a:gridCol w="1355244">
                  <a:extLst>
                    <a:ext uri="{9D8B030D-6E8A-4147-A177-3AD203B41FA5}">
                      <a16:colId xmlns:a16="http://schemas.microsoft.com/office/drawing/2014/main" val="1955646234"/>
                    </a:ext>
                  </a:extLst>
                </a:gridCol>
                <a:gridCol w="1355244">
                  <a:extLst>
                    <a:ext uri="{9D8B030D-6E8A-4147-A177-3AD203B41FA5}">
                      <a16:colId xmlns:a16="http://schemas.microsoft.com/office/drawing/2014/main" val="3895691914"/>
                    </a:ext>
                  </a:extLst>
                </a:gridCol>
                <a:gridCol w="1357945">
                  <a:extLst>
                    <a:ext uri="{9D8B030D-6E8A-4147-A177-3AD203B41FA5}">
                      <a16:colId xmlns:a16="http://schemas.microsoft.com/office/drawing/2014/main" val="4107219193"/>
                    </a:ext>
                  </a:extLst>
                </a:gridCol>
                <a:gridCol w="1357945">
                  <a:extLst>
                    <a:ext uri="{9D8B030D-6E8A-4147-A177-3AD203B41FA5}">
                      <a16:colId xmlns:a16="http://schemas.microsoft.com/office/drawing/2014/main" val="753204272"/>
                    </a:ext>
                  </a:extLst>
                </a:gridCol>
                <a:gridCol w="1357945">
                  <a:extLst>
                    <a:ext uri="{9D8B030D-6E8A-4147-A177-3AD203B41FA5}">
                      <a16:colId xmlns:a16="http://schemas.microsoft.com/office/drawing/2014/main" val="1649423483"/>
                    </a:ext>
                  </a:extLst>
                </a:gridCol>
              </a:tblGrid>
              <a:tr h="525758">
                <a:tc>
                  <a:txBody>
                    <a:bodyPr/>
                    <a:lstStyle/>
                    <a:p>
                      <a:pPr algn="ctr"/>
                      <a:endParaRPr lang="en-IN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5556" marR="107778" marT="107778" marB="10777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X2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X3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X4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X5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X6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4333157"/>
                  </a:ext>
                </a:extLst>
              </a:tr>
              <a:tr h="525758">
                <a:tc>
                  <a:txBody>
                    <a:bodyPr/>
                    <a:lstStyle/>
                    <a:p>
                      <a:pPr algn="ctr"/>
                      <a:r>
                        <a:rPr lang="en-IN" sz="1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-0.009308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0.054006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0.024994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0.024389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-0.034151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3600004"/>
                  </a:ext>
                </a:extLst>
              </a:tr>
              <a:tr h="525758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X2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-0.009308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0.025998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0.046235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0.046439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-0.053359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941062"/>
                  </a:ext>
                </a:extLst>
              </a:tr>
              <a:tr h="525758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X3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0.054006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0.025998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 dirty="0">
                          <a:solidFill>
                            <a:srgbClr val="FF0000"/>
                          </a:solidFill>
                        </a:rPr>
                        <a:t>-0.594963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 dirty="0">
                          <a:solidFill>
                            <a:srgbClr val="FF0000"/>
                          </a:solidFill>
                        </a:rPr>
                        <a:t>-0.630921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 dirty="0">
                          <a:solidFill>
                            <a:srgbClr val="FF0000"/>
                          </a:solidFill>
                        </a:rPr>
                        <a:t>-0.714931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29941704"/>
                  </a:ext>
                </a:extLst>
              </a:tr>
              <a:tr h="525758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X4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0.024994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0.046235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-0.594963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0.472311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0.437196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58796764"/>
                  </a:ext>
                </a:extLst>
              </a:tr>
              <a:tr h="525758">
                <a:tc>
                  <a:txBody>
                    <a:bodyPr/>
                    <a:lstStyle/>
                    <a:p>
                      <a:pPr algn="ctr"/>
                      <a:r>
                        <a:rPr lang="en-IN" sz="1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X5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0.024389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0.046439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-0.630921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0.472311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0.435171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96967095"/>
                  </a:ext>
                </a:extLst>
              </a:tr>
              <a:tr h="525758"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X6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-0.034151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-0.053359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-0.714931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0.437196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0.435171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5556" marR="107778" marT="107778" marB="1077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596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80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EBB-39B5-4FD3-9365-2A95B6C0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373" y="190465"/>
            <a:ext cx="6805773" cy="5287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chemeClr val="accent2"/>
                </a:solidFill>
                <a:latin typeface="+mn-lt"/>
              </a:rPr>
              <a:t>Multiple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D569-E90A-4731-8824-3CECFC3A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873304"/>
            <a:ext cx="11250202" cy="590764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Hypothesis:-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800" b="1" i="0" u="none" strike="noStrike" cap="none" normalizeH="0" baseline="-22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All β’s are insignificant.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800" b="1" i="0" u="none" strike="noStrike" cap="none" normalizeH="0" baseline="-22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1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At least one β is significant.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Significant variables:-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(At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5% level of significance)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Model: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Y =  β</a:t>
            </a:r>
            <a:r>
              <a:rPr kumimoji="0" lang="en-US" sz="1800" b="0" i="0" u="none" strike="noStrike" cap="none" normalizeH="0" baseline="-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o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+ β</a:t>
            </a:r>
            <a:r>
              <a:rPr kumimoji="0" lang="en-US" sz="1800" b="0" i="0" u="none" strike="noStrike" cap="none" normalizeH="0" baseline="-12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X</a:t>
            </a:r>
            <a:r>
              <a:rPr kumimoji="0" lang="en-US" sz="1800" b="0" i="0" u="none" strike="noStrike" cap="none" normalizeH="0" baseline="-16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+ β</a:t>
            </a:r>
            <a:r>
              <a:rPr kumimoji="0" lang="en-US" sz="1800" b="0" i="0" u="none" strike="noStrike" cap="none" normalizeH="0" baseline="-1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X</a:t>
            </a:r>
            <a:r>
              <a:rPr kumimoji="0" lang="en-US" sz="1800" b="0" i="0" u="none" strike="noStrike" cap="none" normalizeH="0" baseline="-1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+ ………..+ β</a:t>
            </a:r>
            <a:r>
              <a:rPr kumimoji="0" lang="en-US" sz="1800" b="0" i="0" u="none" strike="noStrike" cap="none" normalizeH="0" baseline="-1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X</a:t>
            </a:r>
            <a:r>
              <a:rPr kumimoji="0" lang="en-US" sz="1800" b="0" i="0" u="none" strike="noStrike" cap="none" normalizeH="0" baseline="-18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k</a:t>
            </a:r>
            <a:endParaRPr lang="en-US" sz="1800" baseline="-18000" dirty="0">
              <a:ea typeface="Calibri" pitchFamily="34" charset="0"/>
              <a:cs typeface="Calibri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b="1" dirty="0"/>
              <a:t>Y</a:t>
            </a:r>
            <a:r>
              <a:rPr lang="en-IN" sz="2000" dirty="0"/>
              <a:t>= </a:t>
            </a:r>
            <a:r>
              <a:rPr lang="en-IN" sz="2000" dirty="0">
                <a:solidFill>
                  <a:srgbClr val="FF0000"/>
                </a:solidFill>
              </a:rPr>
              <a:t>-15960 </a:t>
            </a:r>
            <a:r>
              <a:rPr lang="en-IN" sz="2000" dirty="0"/>
              <a:t>+ (</a:t>
            </a:r>
            <a:r>
              <a:rPr lang="en-IN" sz="2000" dirty="0">
                <a:solidFill>
                  <a:srgbClr val="FF0000"/>
                </a:solidFill>
              </a:rPr>
              <a:t>5.135</a:t>
            </a:r>
            <a:r>
              <a:rPr lang="en-IN" sz="2000" dirty="0"/>
              <a:t>)*</a:t>
            </a:r>
            <a:r>
              <a:rPr lang="en-IN" sz="2000" b="1" dirty="0">
                <a:solidFill>
                  <a:srgbClr val="0070C0"/>
                </a:solidFill>
              </a:rPr>
              <a:t>Transaction Date </a:t>
            </a:r>
            <a:r>
              <a:rPr lang="en-IN" sz="2000" dirty="0"/>
              <a:t>+ (</a:t>
            </a:r>
            <a:r>
              <a:rPr lang="en-IN" sz="2000" dirty="0">
                <a:solidFill>
                  <a:srgbClr val="FF0000"/>
                </a:solidFill>
              </a:rPr>
              <a:t>-0.2694</a:t>
            </a:r>
            <a:r>
              <a:rPr lang="en-IN" sz="2000" dirty="0"/>
              <a:t>)*</a:t>
            </a:r>
            <a:r>
              <a:rPr lang="en-IN" sz="2000" b="1" dirty="0">
                <a:solidFill>
                  <a:srgbClr val="0070C0"/>
                </a:solidFill>
              </a:rPr>
              <a:t>House Age </a:t>
            </a:r>
            <a:r>
              <a:rPr lang="en-IN" sz="2000" dirty="0"/>
              <a:t>+ (</a:t>
            </a:r>
            <a:r>
              <a:rPr lang="en-IN" sz="2000" dirty="0">
                <a:solidFill>
                  <a:srgbClr val="FF0000"/>
                </a:solidFill>
              </a:rPr>
              <a:t>-0.00435</a:t>
            </a:r>
            <a:r>
              <a:rPr lang="en-IN" sz="2000" dirty="0"/>
              <a:t>)*</a:t>
            </a:r>
            <a:r>
              <a:rPr lang="en-US" sz="2000" b="1" dirty="0">
                <a:solidFill>
                  <a:srgbClr val="0070C0"/>
                </a:solidFill>
              </a:rPr>
              <a:t>Distance To The Nearest MRT                                                  Station</a:t>
            </a:r>
            <a:r>
              <a:rPr lang="en-US" sz="2000" dirty="0"/>
              <a:t> + </a:t>
            </a:r>
            <a:r>
              <a:rPr lang="en-IN" sz="2000" dirty="0"/>
              <a:t>(</a:t>
            </a:r>
            <a:r>
              <a:rPr lang="en-IN" sz="2000" dirty="0">
                <a:solidFill>
                  <a:srgbClr val="FF0000"/>
                </a:solidFill>
              </a:rPr>
              <a:t>1.136</a:t>
            </a:r>
            <a:r>
              <a:rPr lang="en-IN" sz="2000" dirty="0"/>
              <a:t>)*</a:t>
            </a:r>
            <a:r>
              <a:rPr lang="en-IN" sz="2000" b="1" dirty="0">
                <a:solidFill>
                  <a:srgbClr val="0070C0"/>
                </a:solidFill>
              </a:rPr>
              <a:t>Number Of Convenience Stores </a:t>
            </a:r>
            <a:r>
              <a:rPr lang="en-IN" sz="2000" dirty="0"/>
              <a:t>+ (</a:t>
            </a:r>
            <a:r>
              <a:rPr lang="en-IN" sz="2000" dirty="0">
                <a:solidFill>
                  <a:srgbClr val="FF0000"/>
                </a:solidFill>
              </a:rPr>
              <a:t>226.9</a:t>
            </a:r>
            <a:r>
              <a:rPr lang="en-IN" sz="2000" dirty="0"/>
              <a:t>)* </a:t>
            </a:r>
            <a:r>
              <a:rPr lang="en-IN" sz="2000" b="1" dirty="0">
                <a:solidFill>
                  <a:srgbClr val="0070C0"/>
                </a:solidFill>
              </a:rPr>
              <a:t>Latitude</a:t>
            </a:r>
            <a:endParaRPr lang="en-US" sz="2000" b="1" baseline="-18000" dirty="0">
              <a:solidFill>
                <a:srgbClr val="0070C0"/>
              </a:solidFill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109645-BF28-43A1-BE06-6E08B4B5B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36172"/>
              </p:ext>
            </p:extLst>
          </p:nvPr>
        </p:nvGraphicFramePr>
        <p:xfrm>
          <a:off x="2419563" y="3578797"/>
          <a:ext cx="6698752" cy="29243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9376">
                  <a:extLst>
                    <a:ext uri="{9D8B030D-6E8A-4147-A177-3AD203B41FA5}">
                      <a16:colId xmlns:a16="http://schemas.microsoft.com/office/drawing/2014/main" val="2351177974"/>
                    </a:ext>
                  </a:extLst>
                </a:gridCol>
                <a:gridCol w="3349376">
                  <a:extLst>
                    <a:ext uri="{9D8B030D-6E8A-4147-A177-3AD203B41FA5}">
                      <a16:colId xmlns:a16="http://schemas.microsoft.com/office/drawing/2014/main" val="3253272916"/>
                    </a:ext>
                  </a:extLst>
                </a:gridCol>
              </a:tblGrid>
              <a:tr h="47962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Significant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8305296"/>
                  </a:ext>
                </a:extLst>
              </a:tr>
              <a:tr h="479628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Transaction 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0.00104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67776464"/>
                  </a:ext>
                </a:extLst>
              </a:tr>
              <a:tr h="479628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House Age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1.04e-11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681042"/>
                  </a:ext>
                </a:extLst>
              </a:tr>
              <a:tr h="47962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Distance To The Nearest MRT Station                                               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2e-16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42255736"/>
                  </a:ext>
                </a:extLst>
              </a:tr>
              <a:tr h="479628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Number Of Convenience Stores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3.17e-09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732901"/>
                  </a:ext>
                </a:extLst>
              </a:tr>
              <a:tr h="345061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4.36e-07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0280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5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6D6F4-3FE9-4F58-831A-480A8D83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Assumptions Of Multiple Linear Regression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C322A94-6C08-4D95-9EE4-4E7E7779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4" y="1655276"/>
            <a:ext cx="9444941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1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13F1-CBD0-4A84-A919-10847419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30" y="287676"/>
            <a:ext cx="11712540" cy="6472719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Multicollinearity</a:t>
            </a:r>
          </a:p>
          <a:p>
            <a:pPr marL="0" indent="0">
              <a:buNone/>
            </a:pP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800" i="0" u="none" strike="noStrike" cap="none" normalizeH="0" baseline="-2200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0 :  </a:t>
            </a:r>
            <a:r>
              <a:rPr lang="en-US" sz="1800" dirty="0"/>
              <a:t>There is no Multicollinearity between the variables.</a:t>
            </a:r>
          </a:p>
          <a:p>
            <a:pPr marL="0" indent="0">
              <a:buNone/>
            </a:pP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800" i="0" u="none" strike="noStrike" cap="none" normalizeH="0" baseline="-2200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1:   </a:t>
            </a:r>
            <a:r>
              <a:rPr lang="en-US" sz="1800" dirty="0"/>
              <a:t>There is Multicollinearity between the variables.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all the values are lies between 0 &lt; VIF &lt; 5,</a:t>
            </a:r>
          </a:p>
          <a:p>
            <a:pPr marL="0" indent="0">
              <a:buNone/>
            </a:pPr>
            <a:r>
              <a:rPr lang="en-US" sz="1800" dirty="0"/>
              <a:t>Hence there is no multicollinearity among the regressor variables.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b="1" dirty="0"/>
              <a:t>Autocorrelation</a:t>
            </a:r>
          </a:p>
          <a:p>
            <a:pPr marL="0" indent="0">
              <a:buNone/>
            </a:pP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800" i="0" u="none" strike="noStrike" cap="none" normalizeH="0" baseline="-2200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0 :  </a:t>
            </a:r>
            <a:r>
              <a:rPr lang="en-US" sz="1800" dirty="0"/>
              <a:t>Autocorrelation is absent.</a:t>
            </a:r>
          </a:p>
          <a:p>
            <a:pPr marL="0" indent="0">
              <a:buNone/>
            </a:pP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800" i="0" u="none" strike="noStrike" cap="none" normalizeH="0" baseline="-2200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1:   </a:t>
            </a:r>
            <a:r>
              <a:rPr lang="en-US" sz="1800" dirty="0"/>
              <a:t>Autocorrelation is present.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800" dirty="0"/>
              <a:t>Since P-Value is not less than 0.05,</a:t>
            </a:r>
          </a:p>
          <a:p>
            <a:pPr marL="0" indent="0">
              <a:buNone/>
            </a:pPr>
            <a:r>
              <a:rPr lang="en-IN" sz="1800" dirty="0"/>
              <a:t>So at 5% l.o.s we do not reject our null hypothesis and conclude that Autocorrelation is absent.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732744-440D-48FA-89D7-A9380F9CF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52403"/>
              </p:ext>
            </p:extLst>
          </p:nvPr>
        </p:nvGraphicFramePr>
        <p:xfrm>
          <a:off x="429231" y="1563575"/>
          <a:ext cx="8128000" cy="736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119108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85356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5416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02550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9463928"/>
                    </a:ext>
                  </a:extLst>
                </a:gridCol>
              </a:tblGrid>
              <a:tr h="23775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599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1.013834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1.013243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2.016855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1.611299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1.585635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47928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256FDA-F085-49C2-9091-9014CC87C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53823"/>
              </p:ext>
            </p:extLst>
          </p:nvPr>
        </p:nvGraphicFramePr>
        <p:xfrm>
          <a:off x="429231" y="4715838"/>
          <a:ext cx="5180460" cy="7340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90230">
                  <a:extLst>
                    <a:ext uri="{9D8B030D-6E8A-4147-A177-3AD203B41FA5}">
                      <a16:colId xmlns:a16="http://schemas.microsoft.com/office/drawing/2014/main" val="2358042890"/>
                    </a:ext>
                  </a:extLst>
                </a:gridCol>
                <a:gridCol w="2590230">
                  <a:extLst>
                    <a:ext uri="{9D8B030D-6E8A-4147-A177-3AD203B41FA5}">
                      <a16:colId xmlns:a16="http://schemas.microsoft.com/office/drawing/2014/main" val="2654728333"/>
                    </a:ext>
                  </a:extLst>
                </a:gridCol>
              </a:tblGrid>
              <a:tr h="3421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D-W 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2.1541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6866337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0.128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9570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6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DE56-0174-4693-B81B-7416E0AA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04" y="274833"/>
            <a:ext cx="11691991" cy="6308333"/>
          </a:xfrm>
        </p:spPr>
        <p:txBody>
          <a:bodyPr>
            <a:normAutofit fontScale="92500" lnSpcReduction="10000"/>
          </a:bodyPr>
          <a:lstStyle/>
          <a:p>
            <a:r>
              <a:rPr lang="en-IN" sz="3000" b="1" dirty="0"/>
              <a:t>Heteroscedasticity</a:t>
            </a:r>
          </a:p>
          <a:p>
            <a:pPr marL="0" indent="0">
              <a:buNone/>
            </a:pPr>
            <a:r>
              <a:rPr kumimoji="0" lang="en-US" sz="19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900" i="0" u="none" strike="noStrike" cap="none" normalizeH="0" baseline="-2200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0 :  </a:t>
            </a:r>
            <a:r>
              <a:rPr lang="en-US" sz="1900" dirty="0"/>
              <a:t>Data is homoscedastic (i.e Variance are equal)</a:t>
            </a:r>
          </a:p>
          <a:p>
            <a:pPr marL="0" indent="0">
              <a:buNone/>
            </a:pPr>
            <a:r>
              <a:rPr kumimoji="0" lang="en-US" sz="19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900" i="0" u="none" strike="noStrike" cap="none" normalizeH="0" baseline="-2200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1:   </a:t>
            </a:r>
            <a:r>
              <a:rPr lang="en-US" sz="1900" dirty="0"/>
              <a:t>Data is heteroscedastic (i.e Variance are not equal)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900" dirty="0"/>
              <a:t>Since P-Value is not less than 0.05,</a:t>
            </a:r>
          </a:p>
          <a:p>
            <a:pPr marL="0" indent="0">
              <a:buNone/>
            </a:pPr>
            <a:r>
              <a:rPr lang="en-IN" sz="1900" dirty="0"/>
              <a:t>So at 5% l.o.s we do not reject our null hypothesis and conclude that the data is homoscedastic.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3000" b="1" dirty="0"/>
              <a:t>Multivariate Normality</a:t>
            </a:r>
          </a:p>
          <a:p>
            <a:pPr marL="0" indent="0">
              <a:buNone/>
            </a:pPr>
            <a:r>
              <a:rPr kumimoji="0" lang="en-US" sz="19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900" i="0" u="none" strike="noStrike" cap="none" normalizeH="0" baseline="-2200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0 :  </a:t>
            </a:r>
            <a:r>
              <a:rPr lang="en-US" sz="1900" dirty="0"/>
              <a:t>Errors are normally distributed.</a:t>
            </a:r>
          </a:p>
          <a:p>
            <a:pPr marL="0" indent="0">
              <a:buNone/>
            </a:pPr>
            <a:r>
              <a:rPr kumimoji="0" lang="en-US" sz="19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H</a:t>
            </a:r>
            <a:r>
              <a:rPr kumimoji="0" lang="en-US" sz="1900" i="0" u="none" strike="noStrike" cap="none" normalizeH="0" baseline="-2200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1:   </a:t>
            </a:r>
            <a:r>
              <a:rPr lang="en-US" sz="1900" dirty="0"/>
              <a:t>Errors are not normally distributed.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900" dirty="0"/>
              <a:t>Since P-Value is less than 0.05,</a:t>
            </a:r>
          </a:p>
          <a:p>
            <a:pPr marL="0" indent="0">
              <a:buNone/>
            </a:pPr>
            <a:r>
              <a:rPr lang="en-IN" sz="1900" dirty="0"/>
              <a:t>So at 5% l.o.s we reject our null hypothesis and conclude that the errors are normally distributed.</a:t>
            </a:r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69ABE8-9395-451B-A290-C3150D8ED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61064"/>
              </p:ext>
            </p:extLst>
          </p:nvPr>
        </p:nvGraphicFramePr>
        <p:xfrm>
          <a:off x="388133" y="1467624"/>
          <a:ext cx="4656478" cy="8363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28239">
                  <a:extLst>
                    <a:ext uri="{9D8B030D-6E8A-4147-A177-3AD203B41FA5}">
                      <a16:colId xmlns:a16="http://schemas.microsoft.com/office/drawing/2014/main" val="1375656889"/>
                    </a:ext>
                  </a:extLst>
                </a:gridCol>
                <a:gridCol w="2328239">
                  <a:extLst>
                    <a:ext uri="{9D8B030D-6E8A-4147-A177-3AD203B41FA5}">
                      <a16:colId xmlns:a16="http://schemas.microsoft.com/office/drawing/2014/main" val="987257943"/>
                    </a:ext>
                  </a:extLst>
                </a:gridCol>
              </a:tblGrid>
              <a:tr h="4683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5.7624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4090839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4770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FF0C24-B0FD-49D0-A63E-8970AF96C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9210"/>
              </p:ext>
            </p:extLst>
          </p:nvPr>
        </p:nvGraphicFramePr>
        <p:xfrm>
          <a:off x="388133" y="4722710"/>
          <a:ext cx="6064037" cy="81758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80128">
                  <a:extLst>
                    <a:ext uri="{9D8B030D-6E8A-4147-A177-3AD203B41FA5}">
                      <a16:colId xmlns:a16="http://schemas.microsoft.com/office/drawing/2014/main" val="1665067650"/>
                    </a:ext>
                  </a:extLst>
                </a:gridCol>
                <a:gridCol w="2983909">
                  <a:extLst>
                    <a:ext uri="{9D8B030D-6E8A-4147-A177-3AD203B41FA5}">
                      <a16:colId xmlns:a16="http://schemas.microsoft.com/office/drawing/2014/main" val="3901835728"/>
                    </a:ext>
                  </a:extLst>
                </a:gridCol>
              </a:tblGrid>
              <a:tr h="23559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K-S Normality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0.078433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02080789"/>
                  </a:ext>
                </a:extLst>
              </a:tr>
              <a:tr h="45182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2.105e-06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607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18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46CB27-35BE-4188-841E-4E4ADBC74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017890"/>
              </p:ext>
            </p:extLst>
          </p:nvPr>
        </p:nvGraphicFramePr>
        <p:xfrm>
          <a:off x="1814673" y="1325366"/>
          <a:ext cx="8562654" cy="24349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81327">
                  <a:extLst>
                    <a:ext uri="{9D8B030D-6E8A-4147-A177-3AD203B41FA5}">
                      <a16:colId xmlns:a16="http://schemas.microsoft.com/office/drawing/2014/main" val="20213819"/>
                    </a:ext>
                  </a:extLst>
                </a:gridCol>
                <a:gridCol w="4281327">
                  <a:extLst>
                    <a:ext uri="{9D8B030D-6E8A-4147-A177-3AD203B41FA5}">
                      <a16:colId xmlns:a16="http://schemas.microsoft.com/office/drawing/2014/main" val="2099210883"/>
                    </a:ext>
                  </a:extLst>
                </a:gridCol>
              </a:tblGrid>
              <a:tr h="54471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R Squared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333399">
                            <a:tint val="66000"/>
                            <a:satMod val="160000"/>
                          </a:srgbClr>
                        </a:gs>
                        <a:gs pos="50000">
                          <a:srgbClr val="333399">
                            <a:tint val="44500"/>
                            <a:satMod val="160000"/>
                          </a:srgbClr>
                        </a:gs>
                        <a:gs pos="100000">
                          <a:srgbClr val="33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0.5823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333399">
                            <a:tint val="66000"/>
                            <a:satMod val="160000"/>
                          </a:srgbClr>
                        </a:gs>
                        <a:gs pos="50000">
                          <a:srgbClr val="333399">
                            <a:tint val="44500"/>
                            <a:satMod val="160000"/>
                          </a:srgbClr>
                        </a:gs>
                        <a:gs pos="100000">
                          <a:srgbClr val="33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55111516"/>
                  </a:ext>
                </a:extLst>
              </a:tr>
              <a:tr h="63008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Adjusted R Squared 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333399">
                            <a:tint val="66000"/>
                            <a:satMod val="160000"/>
                          </a:srgbClr>
                        </a:gs>
                        <a:gs pos="50000">
                          <a:srgbClr val="333399">
                            <a:tint val="44500"/>
                            <a:satMod val="160000"/>
                          </a:srgbClr>
                        </a:gs>
                        <a:gs pos="100000">
                          <a:srgbClr val="33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0.5772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333399">
                            <a:tint val="66000"/>
                            <a:satMod val="160000"/>
                          </a:srgbClr>
                        </a:gs>
                        <a:gs pos="50000">
                          <a:srgbClr val="333399">
                            <a:tint val="44500"/>
                            <a:satMod val="160000"/>
                          </a:srgbClr>
                        </a:gs>
                        <a:gs pos="100000">
                          <a:srgbClr val="33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84238331"/>
                  </a:ext>
                </a:extLst>
              </a:tr>
              <a:tr h="63008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 - 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333399">
                            <a:tint val="66000"/>
                            <a:satMod val="160000"/>
                          </a:srgbClr>
                        </a:gs>
                        <a:gs pos="50000">
                          <a:srgbClr val="333399">
                            <a:tint val="44500"/>
                            <a:satMod val="160000"/>
                          </a:srgbClr>
                        </a:gs>
                        <a:gs pos="100000">
                          <a:srgbClr val="33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113.8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333399">
                            <a:tint val="66000"/>
                            <a:satMod val="160000"/>
                          </a:srgbClr>
                        </a:gs>
                        <a:gs pos="50000">
                          <a:srgbClr val="333399">
                            <a:tint val="44500"/>
                            <a:satMod val="160000"/>
                          </a:srgbClr>
                        </a:gs>
                        <a:gs pos="100000">
                          <a:srgbClr val="33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40051833"/>
                  </a:ext>
                </a:extLst>
              </a:tr>
              <a:tr h="63008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333399">
                            <a:tint val="66000"/>
                            <a:satMod val="160000"/>
                          </a:srgbClr>
                        </a:gs>
                        <a:gs pos="50000">
                          <a:srgbClr val="333399">
                            <a:tint val="44500"/>
                            <a:satMod val="160000"/>
                          </a:srgbClr>
                        </a:gs>
                        <a:gs pos="100000">
                          <a:srgbClr val="33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2.2e-16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333399">
                            <a:tint val="66000"/>
                            <a:satMod val="160000"/>
                          </a:srgbClr>
                        </a:gs>
                        <a:gs pos="50000">
                          <a:srgbClr val="333399">
                            <a:tint val="44500"/>
                            <a:satMod val="160000"/>
                          </a:srgbClr>
                        </a:gs>
                        <a:gs pos="100000">
                          <a:srgbClr val="33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7136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668397-8903-43AC-A2E5-36C2E995D17B}"/>
              </a:ext>
            </a:extLst>
          </p:cNvPr>
          <p:cNvSpPr txBox="1"/>
          <p:nvPr/>
        </p:nvSpPr>
        <p:spPr>
          <a:xfrm>
            <a:off x="3123342" y="226034"/>
            <a:ext cx="56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Summary Of Regression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E7B3D-0E5A-48BD-810C-8611DE4F2AC1}"/>
              </a:ext>
            </a:extLst>
          </p:cNvPr>
          <p:cNvSpPr txBox="1"/>
          <p:nvPr/>
        </p:nvSpPr>
        <p:spPr>
          <a:xfrm>
            <a:off x="1715784" y="4189531"/>
            <a:ext cx="912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From the R Squared value we can conclude the 58.23% variation is explained by our model. And also the P - Value is less than 0.05.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D62E1-1A2F-4FC4-AFD9-886DA8AA8015}"/>
              </a:ext>
            </a:extLst>
          </p:cNvPr>
          <p:cNvSpPr txBox="1"/>
          <p:nvPr/>
        </p:nvSpPr>
        <p:spPr>
          <a:xfrm>
            <a:off x="308223" y="5291189"/>
            <a:ext cx="10069103" cy="134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Note that:</a:t>
            </a:r>
          </a:p>
          <a:p>
            <a:r>
              <a:rPr lang="en-IN" sz="2000" dirty="0"/>
              <a:t>If we add interaction term (i.e interaction between X3 and X4 , X3 and X5) and also remove outliers which is present in graphs there is a high chance of getting a good fit model as compared to this model.</a:t>
            </a:r>
          </a:p>
        </p:txBody>
      </p:sp>
    </p:spTree>
    <p:extLst>
      <p:ext uri="{BB962C8B-B14F-4D97-AF65-F5344CB8AC3E}">
        <p14:creationId xmlns:p14="http://schemas.microsoft.com/office/powerpoint/2010/main" val="102512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896</Words>
  <Application>Microsoft Office PowerPoint</Application>
  <PresentationFormat>Widescreen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Wingdings</vt:lpstr>
      <vt:lpstr>Office Theme</vt:lpstr>
      <vt:lpstr>Real Estate Price Prediction</vt:lpstr>
      <vt:lpstr>REGRESSION MODEL OF REAL ESTATE DATASET</vt:lpstr>
      <vt:lpstr>PowerPoint Presentation</vt:lpstr>
      <vt:lpstr>Correlation Matrix</vt:lpstr>
      <vt:lpstr>Multiple Linear Regression Model</vt:lpstr>
      <vt:lpstr>Assumptions Of Multiple Linear Regression Model</vt:lpstr>
      <vt:lpstr>PowerPoint Presentation</vt:lpstr>
      <vt:lpstr>PowerPoint Presentation</vt:lpstr>
      <vt:lpstr>PowerPoint Presentation</vt:lpstr>
      <vt:lpstr>Multiple Linear Regression Model</vt:lpstr>
      <vt:lpstr>Graphical Representation</vt:lpstr>
      <vt:lpstr>Summary Of The Model</vt:lpstr>
      <vt:lpstr>Conclusion Of The Final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 Prediction</dc:title>
  <dc:creator>smital bhalerao</dc:creator>
  <cp:lastModifiedBy>Focus Lighting</cp:lastModifiedBy>
  <cp:revision>63</cp:revision>
  <dcterms:created xsi:type="dcterms:W3CDTF">2022-01-26T19:00:02Z</dcterms:created>
  <dcterms:modified xsi:type="dcterms:W3CDTF">2022-02-06T14:41:34Z</dcterms:modified>
</cp:coreProperties>
</file>