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2"/>
  </p:notesMasterIdLst>
  <p:sldIdLst>
    <p:sldId id="256" r:id="rId2"/>
    <p:sldId id="281" r:id="rId3"/>
    <p:sldId id="293" r:id="rId4"/>
    <p:sldId id="282" r:id="rId5"/>
    <p:sldId id="283" r:id="rId6"/>
    <p:sldId id="284" r:id="rId7"/>
    <p:sldId id="285" r:id="rId8"/>
    <p:sldId id="286" r:id="rId9"/>
    <p:sldId id="287" r:id="rId10"/>
    <p:sldId id="294" r:id="rId11"/>
  </p:sldIdLst>
  <p:sldSz cx="9144000" cy="5143500" type="screen16x9"/>
  <p:notesSz cx="6858000" cy="9144000"/>
  <p:custDataLst>
    <p:tags r:id="rId13"/>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C420F5B-75E0-404B-91CB-208952B995FA}">
          <p14:sldIdLst>
            <p14:sldId id="256"/>
            <p14:sldId id="281"/>
            <p14:sldId id="293"/>
            <p14:sldId id="282"/>
            <p14:sldId id="283"/>
            <p14:sldId id="284"/>
            <p14:sldId id="285"/>
            <p14:sldId id="286"/>
            <p14:sldId id="287"/>
            <p14:sldId id="29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FF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9AC35B-397B-4D1B-982D-61916261A10D}">
  <a:tblStyle styleId="{209AC35B-397B-4D1B-982D-61916261A10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33" autoAdjust="0"/>
  </p:normalViewPr>
  <p:slideViewPr>
    <p:cSldViewPr>
      <p:cViewPr varScale="1">
        <p:scale>
          <a:sx n="63" d="100"/>
          <a:sy n="63" d="100"/>
        </p:scale>
        <p:origin x="77" y="75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2"/>
        <p:cNvGrpSpPr/>
        <p:nvPr/>
      </p:nvGrpSpPr>
      <p:grpSpPr>
        <a:xfrm>
          <a:off x="0" y="0"/>
          <a:ext cx="0" cy="0"/>
          <a:chOff x="0" y="0"/>
          <a:chExt cx="0" cy="0"/>
        </a:xfrm>
      </p:grpSpPr>
      <p:sp>
        <p:nvSpPr>
          <p:cNvPr id="423" name="Google Shape;423;p10"/>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0" y="0"/>
            <a:ext cx="65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322375" y="4489799"/>
            <a:ext cx="7524000" cy="33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10"/>
          <p:cNvGrpSpPr/>
          <p:nvPr/>
        </p:nvGrpSpPr>
        <p:grpSpPr>
          <a:xfrm>
            <a:off x="-207" y="664293"/>
            <a:ext cx="155867" cy="653721"/>
            <a:chOff x="5385375" y="498300"/>
            <a:chExt cx="802200" cy="556500"/>
          </a:xfrm>
        </p:grpSpPr>
        <p:sp>
          <p:nvSpPr>
            <p:cNvPr id="427" name="Google Shape;427;p10"/>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10"/>
          <p:cNvGrpSpPr/>
          <p:nvPr/>
        </p:nvGrpSpPr>
        <p:grpSpPr>
          <a:xfrm>
            <a:off x="322384" y="657975"/>
            <a:ext cx="666347" cy="666373"/>
            <a:chOff x="7134700" y="414375"/>
            <a:chExt cx="501919" cy="501900"/>
          </a:xfrm>
        </p:grpSpPr>
        <p:sp>
          <p:nvSpPr>
            <p:cNvPr id="431" name="Google Shape;431;p10"/>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10"/>
          <p:cNvGrpSpPr/>
          <p:nvPr/>
        </p:nvGrpSpPr>
        <p:grpSpPr>
          <a:xfrm>
            <a:off x="8832384" y="670955"/>
            <a:ext cx="311815" cy="653721"/>
            <a:chOff x="5385375" y="498300"/>
            <a:chExt cx="802200" cy="556500"/>
          </a:xfrm>
        </p:grpSpPr>
        <p:sp>
          <p:nvSpPr>
            <p:cNvPr id="448" name="Google Shape;448;p10"/>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Google Shape;451;p10"/>
          <p:cNvSpPr txBox="1">
            <a:spLocks noGrp="1"/>
          </p:cNvSpPr>
          <p:nvPr>
            <p:ph type="body" idx="1"/>
          </p:nvPr>
        </p:nvSpPr>
        <p:spPr>
          <a:xfrm>
            <a:off x="650725" y="4489800"/>
            <a:ext cx="7195800" cy="331200"/>
          </a:xfrm>
          <a:prstGeom prst="rect">
            <a:avLst/>
          </a:prstGeom>
        </p:spPr>
        <p:txBody>
          <a:bodyPr spcFirstLastPara="1" wrap="square" lIns="0" tIns="0" rIns="0" bIns="0" anchor="ctr" anchorCtr="0">
            <a:noAutofit/>
          </a:bodyPr>
          <a:lstStyle>
            <a:lvl1pPr marL="457200" lvl="0" indent="-228600" rtl="0">
              <a:spcBef>
                <a:spcPts val="360"/>
              </a:spcBef>
              <a:spcAft>
                <a:spcPts val="0"/>
              </a:spcAft>
              <a:buSzPts val="1400"/>
              <a:buNone/>
              <a:defRPr sz="1400"/>
            </a:lvl1pPr>
          </a:lstStyle>
          <a:p>
            <a:endParaRPr/>
          </a:p>
        </p:txBody>
      </p:sp>
      <p:sp>
        <p:nvSpPr>
          <p:cNvPr id="452" name="Google Shape;452;p1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transition>
    <p:sndAc>
      <p:end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variant 1" type="blank">
  <p:cSld name="BLANK">
    <p:spTree>
      <p:nvGrpSpPr>
        <p:cNvPr id="1" name="Shape 453"/>
        <p:cNvGrpSpPr/>
        <p:nvPr/>
      </p:nvGrpSpPr>
      <p:grpSpPr>
        <a:xfrm>
          <a:off x="0" y="0"/>
          <a:ext cx="0" cy="0"/>
          <a:chOff x="0" y="0"/>
          <a:chExt cx="0" cy="0"/>
        </a:xfrm>
      </p:grpSpPr>
      <p:grpSp>
        <p:nvGrpSpPr>
          <p:cNvPr id="454" name="Google Shape;454;p11"/>
          <p:cNvGrpSpPr/>
          <p:nvPr/>
        </p:nvGrpSpPr>
        <p:grpSpPr>
          <a:xfrm>
            <a:off x="-207" y="0"/>
            <a:ext cx="9158157" cy="5149835"/>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1"/>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1"/>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1"/>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2" name="Google Shape;482;p1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5B09-9275-481F-9230-DAAC5CA13B5B}"/>
              </a:ext>
            </a:extLst>
          </p:cNvPr>
          <p:cNvSpPr>
            <a:spLocks noGrp="1"/>
          </p:cNvSpPr>
          <p:nvPr>
            <p:ph type="title"/>
          </p:nvPr>
        </p:nvSpPr>
        <p:spPr>
          <a:xfrm>
            <a:off x="623887"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EDE1DD9A-0F72-4D5D-9C9B-87256E39E431}"/>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A8872BF-E2AF-4291-884B-646AE9DAC2C9}"/>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A6449D82-6253-4D71-BD62-972315CC1FC8}" type="datetimeFigureOut">
              <a:rPr lang="en-US" smtClean="0"/>
              <a:pPr/>
              <a:t>4/12/2023</a:t>
            </a:fld>
            <a:endParaRPr lang="en-US"/>
          </a:p>
        </p:txBody>
      </p:sp>
      <p:sp>
        <p:nvSpPr>
          <p:cNvPr id="5" name="Footer Placeholder 4">
            <a:extLst>
              <a:ext uri="{FF2B5EF4-FFF2-40B4-BE49-F238E27FC236}">
                <a16:creationId xmlns:a16="http://schemas.microsoft.com/office/drawing/2014/main" id="{BFD45A7B-C604-4CBD-8676-38A87CE3B570}"/>
              </a:ext>
            </a:extLst>
          </p:cNvPr>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a:extLst>
              <a:ext uri="{FF2B5EF4-FFF2-40B4-BE49-F238E27FC236}">
                <a16:creationId xmlns:a16="http://schemas.microsoft.com/office/drawing/2014/main" id="{9A891E9B-D809-4BC3-9AB9-0991EA2AB0B5}"/>
              </a:ext>
            </a:extLst>
          </p:cNvPr>
          <p:cNvSpPr>
            <a:spLocks noGrp="1"/>
          </p:cNvSpPr>
          <p:nvPr>
            <p:ph type="sldNum" sz="quarter" idx="12"/>
          </p:nvPr>
        </p:nvSpPr>
        <p:spPr/>
        <p:txBody>
          <a:bodyPr/>
          <a:lstStyle/>
          <a:p>
            <a:fld id="{D7E2C728-AFC5-43F6-9AF5-E1D67C4656FF}" type="slidenum">
              <a:rPr lang="en-US" smtClean="0"/>
              <a:pPr/>
              <a:t>‹#›</a:t>
            </a:fld>
            <a:endParaRPr lang="en-US"/>
          </a:p>
        </p:txBody>
      </p:sp>
    </p:spTree>
    <p:extLst>
      <p:ext uri="{BB962C8B-B14F-4D97-AF65-F5344CB8AC3E}">
        <p14:creationId xmlns:p14="http://schemas.microsoft.com/office/powerpoint/2010/main" val="3024509135"/>
      </p:ext>
    </p:extLst>
  </p:cSld>
  <p:clrMapOvr>
    <a:masterClrMapping/>
  </p:clrMapOvr>
  <p:transition>
    <p:sndAc>
      <p:endSnd/>
    </p:sndAc>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 id="2147483657" r:id="rId3"/>
    <p:sldLayoutId id="2147483660"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4" name="TextBox 3"/>
          <p:cNvSpPr txBox="1"/>
          <p:nvPr/>
        </p:nvSpPr>
        <p:spPr>
          <a:xfrm>
            <a:off x="533400" y="2190750"/>
            <a:ext cx="6019800" cy="1200329"/>
          </a:xfrm>
          <a:prstGeom prst="rect">
            <a:avLst/>
          </a:prstGeom>
          <a:noFill/>
        </p:spPr>
        <p:txBody>
          <a:bodyPr wrap="square" rtlCol="0">
            <a:spAutoFit/>
          </a:bodyPr>
          <a:lstStyle/>
          <a:p>
            <a:r>
              <a:rPr lang="en-US" sz="2400" b="1" dirty="0" err="1">
                <a:solidFill>
                  <a:schemeClr val="bg1"/>
                </a:solidFill>
              </a:rPr>
              <a:t>BlogApp</a:t>
            </a:r>
            <a:r>
              <a:rPr lang="en-US" sz="2400" b="1" dirty="0">
                <a:solidFill>
                  <a:schemeClr val="bg1"/>
                </a:solidFill>
              </a:rPr>
              <a:t> – Student</a:t>
            </a:r>
          </a:p>
          <a:p>
            <a:endParaRPr lang="en-US" sz="2400" b="1" dirty="0">
              <a:solidFill>
                <a:schemeClr val="bg1"/>
              </a:solidFill>
            </a:endParaRPr>
          </a:p>
          <a:p>
            <a:r>
              <a:rPr lang="en-US" sz="2400" b="1" dirty="0">
                <a:solidFill>
                  <a:schemeClr val="bg1"/>
                </a:solidFill>
              </a:rPr>
              <a:t>(FUTURE FINDERS ORGANISATION)</a:t>
            </a:r>
          </a:p>
        </p:txBody>
      </p:sp>
      <p:pic>
        <p:nvPicPr>
          <p:cNvPr id="1026" name="Picture 2" descr="Future Finders">
            <a:extLst>
              <a:ext uri="{FF2B5EF4-FFF2-40B4-BE49-F238E27FC236}">
                <a16:creationId xmlns:a16="http://schemas.microsoft.com/office/drawing/2014/main" id="{7A16417B-0373-EEA7-876D-F09E86376A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8121"/>
            <a:ext cx="1905000" cy="666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491829-D263-05C6-53E1-3CF5DA8004D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10</a:t>
            </a:fld>
            <a:endParaRPr lang="en"/>
          </a:p>
        </p:txBody>
      </p:sp>
      <p:pic>
        <p:nvPicPr>
          <p:cNvPr id="4" name="Picture 3">
            <a:extLst>
              <a:ext uri="{FF2B5EF4-FFF2-40B4-BE49-F238E27FC236}">
                <a16:creationId xmlns:a16="http://schemas.microsoft.com/office/drawing/2014/main" id="{A85F844E-429D-2278-5A5C-1AE3665C5C12}"/>
              </a:ext>
            </a:extLst>
          </p:cNvPr>
          <p:cNvPicPr>
            <a:picLocks noChangeAspect="1"/>
          </p:cNvPicPr>
          <p:nvPr/>
        </p:nvPicPr>
        <p:blipFill>
          <a:blip r:embed="rId2"/>
          <a:stretch>
            <a:fillRect/>
          </a:stretch>
        </p:blipFill>
        <p:spPr>
          <a:xfrm>
            <a:off x="2992855" y="1047749"/>
            <a:ext cx="3560345" cy="3758143"/>
          </a:xfrm>
          <a:prstGeom prst="rect">
            <a:avLst/>
          </a:prstGeom>
        </p:spPr>
      </p:pic>
      <p:sp>
        <p:nvSpPr>
          <p:cNvPr id="5" name="TextBox 4">
            <a:extLst>
              <a:ext uri="{FF2B5EF4-FFF2-40B4-BE49-F238E27FC236}">
                <a16:creationId xmlns:a16="http://schemas.microsoft.com/office/drawing/2014/main" id="{0786FDE8-2CF4-64C8-7CE0-B032516F173A}"/>
              </a:ext>
            </a:extLst>
          </p:cNvPr>
          <p:cNvSpPr txBox="1"/>
          <p:nvPr/>
        </p:nvSpPr>
        <p:spPr>
          <a:xfrm>
            <a:off x="3886200" y="819150"/>
            <a:ext cx="1608133" cy="307777"/>
          </a:xfrm>
          <a:prstGeom prst="rect">
            <a:avLst/>
          </a:prstGeom>
          <a:noFill/>
        </p:spPr>
        <p:txBody>
          <a:bodyPr wrap="none" rtlCol="0">
            <a:spAutoFit/>
          </a:bodyPr>
          <a:lstStyle/>
          <a:p>
            <a:r>
              <a:rPr lang="en-US" dirty="0"/>
              <a:t>Registration Page</a:t>
            </a:r>
          </a:p>
        </p:txBody>
      </p:sp>
      <p:pic>
        <p:nvPicPr>
          <p:cNvPr id="10242" name="Picture 2" descr="Future Finders">
            <a:extLst>
              <a:ext uri="{FF2B5EF4-FFF2-40B4-BE49-F238E27FC236}">
                <a16:creationId xmlns:a16="http://schemas.microsoft.com/office/drawing/2014/main" id="{0381EC87-86CA-A043-3DFC-710E076869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7229" y="9979"/>
            <a:ext cx="1905000" cy="66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227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288" name="TextBox 287"/>
          <p:cNvSpPr txBox="1"/>
          <p:nvPr/>
        </p:nvSpPr>
        <p:spPr>
          <a:xfrm>
            <a:off x="1524000" y="1073825"/>
            <a:ext cx="6248400" cy="3323987"/>
          </a:xfrm>
          <a:prstGeom prst="rect">
            <a:avLst/>
          </a:prstGeom>
          <a:noFill/>
        </p:spPr>
        <p:txBody>
          <a:bodyPr wrap="square" rtlCol="0">
            <a:spAutoFit/>
          </a:bodyPr>
          <a:lstStyle/>
          <a:p>
            <a:pPr algn="l"/>
            <a:r>
              <a:rPr lang="en-US" b="0" i="0" dirty="0">
                <a:solidFill>
                  <a:srgbClr val="374151"/>
                </a:solidFill>
                <a:effectLst/>
                <a:latin typeface="Söhne"/>
              </a:rPr>
              <a:t>To create a blog app using the MERN stack (MongoDB, Express, React, Node), here are the basic outlines that you can follow:</a:t>
            </a:r>
          </a:p>
          <a:p>
            <a:pPr algn="l">
              <a:buFont typeface="+mj-lt"/>
              <a:buAutoNum type="arabicPeriod"/>
            </a:pPr>
            <a:r>
              <a:rPr lang="en-US" b="0" i="0" dirty="0">
                <a:solidFill>
                  <a:srgbClr val="374151"/>
                </a:solidFill>
                <a:effectLst/>
                <a:latin typeface="Söhne"/>
              </a:rPr>
              <a:t>Plan and Define Project Scope: Before starting any project, you should have a clear understanding of your goals and objectives, the scope of the project, the features and functionalities that you want to include, and the target audience.</a:t>
            </a:r>
          </a:p>
          <a:p>
            <a:pPr algn="l">
              <a:buFont typeface="+mj-lt"/>
              <a:buAutoNum type="arabicPeriod"/>
            </a:pPr>
            <a:r>
              <a:rPr lang="en-US" b="0" i="0" dirty="0">
                <a:solidFill>
                  <a:srgbClr val="374151"/>
                </a:solidFill>
                <a:effectLst/>
                <a:latin typeface="Söhne"/>
              </a:rPr>
              <a:t>Set up the Environment: To start building the app, you need to set up the development environment. You need to install Node.js and </a:t>
            </a:r>
            <a:r>
              <a:rPr lang="en-US" b="0" i="0" dirty="0" err="1">
                <a:solidFill>
                  <a:srgbClr val="374151"/>
                </a:solidFill>
                <a:effectLst/>
                <a:latin typeface="Söhne"/>
              </a:rPr>
              <a:t>npm</a:t>
            </a:r>
            <a:r>
              <a:rPr lang="en-US" b="0" i="0" dirty="0">
                <a:solidFill>
                  <a:srgbClr val="374151"/>
                </a:solidFill>
                <a:effectLst/>
                <a:latin typeface="Söhne"/>
              </a:rPr>
              <a:t>, MongoDB, and other required dependencies.</a:t>
            </a:r>
          </a:p>
          <a:p>
            <a:pPr algn="l">
              <a:buFont typeface="+mj-lt"/>
              <a:buAutoNum type="arabicPeriod"/>
            </a:pPr>
            <a:r>
              <a:rPr lang="en-US" b="0" i="0" dirty="0">
                <a:solidFill>
                  <a:srgbClr val="374151"/>
                </a:solidFill>
                <a:effectLst/>
                <a:latin typeface="Söhne"/>
              </a:rPr>
              <a:t>Create Database Schema: The next step is to define the database schema for your blog app. You can use MongoDB as your database and Mongoose as the ORM (Object-Relational Mapping) library.</a:t>
            </a:r>
          </a:p>
          <a:p>
            <a:pPr algn="l">
              <a:buFont typeface="+mj-lt"/>
              <a:buAutoNum type="arabicPeriod"/>
            </a:pPr>
            <a:r>
              <a:rPr lang="en-US" b="0" i="0" dirty="0">
                <a:solidFill>
                  <a:srgbClr val="374151"/>
                </a:solidFill>
                <a:effectLst/>
                <a:latin typeface="Söhne"/>
              </a:rPr>
              <a:t>Implement Backend: You need to develop the backend of your blog app using Node.js and Express. The backend should include the APIs (Application Programming Interfaces) for handling user authentication, blog post management, and other necessary functionalities.</a:t>
            </a:r>
          </a:p>
        </p:txBody>
      </p:sp>
      <p:sp>
        <p:nvSpPr>
          <p:cNvPr id="4" name="TextBox 3"/>
          <p:cNvSpPr txBox="1"/>
          <p:nvPr/>
        </p:nvSpPr>
        <p:spPr>
          <a:xfrm>
            <a:off x="1524000" y="709196"/>
            <a:ext cx="2319866" cy="338554"/>
          </a:xfrm>
          <a:prstGeom prst="rect">
            <a:avLst/>
          </a:prstGeom>
          <a:noFill/>
        </p:spPr>
        <p:txBody>
          <a:bodyPr wrap="none" rtlCol="0">
            <a:spAutoFit/>
          </a:bodyPr>
          <a:lstStyle/>
          <a:p>
            <a:r>
              <a:rPr lang="en-US" sz="1600" b="1" dirty="0">
                <a:solidFill>
                  <a:srgbClr val="0070C0"/>
                </a:solidFill>
                <a:latin typeface="Calibri" pitchFamily="34" charset="0"/>
              </a:rPr>
              <a:t>MERN Stack for Blog APP</a:t>
            </a:r>
          </a:p>
        </p:txBody>
      </p:sp>
      <p:pic>
        <p:nvPicPr>
          <p:cNvPr id="2050" name="Picture 2" descr="Future Finders">
            <a:extLst>
              <a:ext uri="{FF2B5EF4-FFF2-40B4-BE49-F238E27FC236}">
                <a16:creationId xmlns:a16="http://schemas.microsoft.com/office/drawing/2014/main" id="{9EB2600D-96B1-D692-63BF-F23BA8BAF2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81659"/>
            <a:ext cx="1905000" cy="666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54D4FE-3776-EDF4-E4EA-1378DEE8744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a:t>
            </a:fld>
            <a:endParaRPr lang="en"/>
          </a:p>
        </p:txBody>
      </p:sp>
      <p:sp>
        <p:nvSpPr>
          <p:cNvPr id="3" name="TextBox 2">
            <a:extLst>
              <a:ext uri="{FF2B5EF4-FFF2-40B4-BE49-F238E27FC236}">
                <a16:creationId xmlns:a16="http://schemas.microsoft.com/office/drawing/2014/main" id="{84FD31EE-C8F5-CDF2-CAD4-00DEBAE4701E}"/>
              </a:ext>
            </a:extLst>
          </p:cNvPr>
          <p:cNvSpPr txBox="1"/>
          <p:nvPr/>
        </p:nvSpPr>
        <p:spPr>
          <a:xfrm>
            <a:off x="1371600" y="590550"/>
            <a:ext cx="6050524" cy="4185761"/>
          </a:xfrm>
          <a:prstGeom prst="rect">
            <a:avLst/>
          </a:prstGeom>
          <a:noFill/>
        </p:spPr>
        <p:txBody>
          <a:bodyPr wrap="square" rtlCol="0">
            <a:spAutoFit/>
          </a:bodyPr>
          <a:lstStyle/>
          <a:p>
            <a:pPr algn="l"/>
            <a:r>
              <a:rPr lang="en-US" b="0" i="0" dirty="0">
                <a:solidFill>
                  <a:srgbClr val="374151"/>
                </a:solidFill>
                <a:effectLst/>
                <a:latin typeface="Söhne"/>
              </a:rPr>
              <a:t>5. Develop Frontend: Once the backend is ready, you can start building the frontend of your blog app using React. You can use various libraries and frameworks such as Material UI, Bootstrap, and React Router to make the development process faster and easier.</a:t>
            </a:r>
          </a:p>
          <a:p>
            <a:pPr algn="l"/>
            <a:r>
              <a:rPr lang="en-US" b="0" i="0" dirty="0">
                <a:solidFill>
                  <a:srgbClr val="374151"/>
                </a:solidFill>
                <a:effectLst/>
                <a:latin typeface="Söhne"/>
              </a:rPr>
              <a:t>6. Implement User Authentication: To enable users to create and manage their own blog posts, you need to implement user authentication. You can use libraries such as Passport.js and </a:t>
            </a:r>
            <a:r>
              <a:rPr lang="en-US" b="0" i="0" dirty="0" err="1">
                <a:solidFill>
                  <a:srgbClr val="374151"/>
                </a:solidFill>
                <a:effectLst/>
                <a:latin typeface="Söhne"/>
              </a:rPr>
              <a:t>bcrypt</a:t>
            </a:r>
            <a:r>
              <a:rPr lang="en-US" b="0" i="0" dirty="0">
                <a:solidFill>
                  <a:srgbClr val="374151"/>
                </a:solidFill>
                <a:effectLst/>
                <a:latin typeface="Söhne"/>
              </a:rPr>
              <a:t> to handle user authentication and authorization.</a:t>
            </a:r>
          </a:p>
          <a:p>
            <a:pPr algn="l"/>
            <a:r>
              <a:rPr lang="en-US" b="0" i="0" dirty="0">
                <a:solidFill>
                  <a:srgbClr val="374151"/>
                </a:solidFill>
                <a:effectLst/>
                <a:latin typeface="Söhne"/>
              </a:rPr>
              <a:t>7. Add Blog Post Creation and Management: You can create a form for users to create blog posts and add functionality for managing posts. You can use libraries such as </a:t>
            </a:r>
            <a:r>
              <a:rPr lang="en-US" b="0" i="0" dirty="0" err="1">
                <a:solidFill>
                  <a:srgbClr val="374151"/>
                </a:solidFill>
                <a:effectLst/>
                <a:latin typeface="Söhne"/>
              </a:rPr>
              <a:t>Formik</a:t>
            </a:r>
            <a:r>
              <a:rPr lang="en-US" b="0" i="0" dirty="0">
                <a:solidFill>
                  <a:srgbClr val="374151"/>
                </a:solidFill>
                <a:effectLst/>
                <a:latin typeface="Söhne"/>
              </a:rPr>
              <a:t> and Yup to handle form validation.</a:t>
            </a:r>
          </a:p>
          <a:p>
            <a:pPr algn="l"/>
            <a:r>
              <a:rPr lang="en-US" b="0" i="0" dirty="0">
                <a:solidFill>
                  <a:srgbClr val="374151"/>
                </a:solidFill>
                <a:effectLst/>
                <a:latin typeface="Söhne"/>
              </a:rPr>
              <a:t>8. Test and Deploy: After completing the development, you need to test your blog app to ensure that it is working correctly and is free from any bugs or errors. Once you are satisfied with the app's functionality, you can deploy it to a production environment.</a:t>
            </a:r>
          </a:p>
          <a:p>
            <a:pPr algn="l"/>
            <a:r>
              <a:rPr lang="en-US" dirty="0">
                <a:solidFill>
                  <a:srgbClr val="374151"/>
                </a:solidFill>
                <a:latin typeface="Söhne"/>
              </a:rPr>
              <a:t>9. </a:t>
            </a:r>
            <a:r>
              <a:rPr lang="en-US" b="0" i="0" dirty="0">
                <a:solidFill>
                  <a:srgbClr val="374151"/>
                </a:solidFill>
                <a:effectLst/>
                <a:latin typeface="Söhne"/>
              </a:rPr>
              <a:t>Continuous Integration and Continuous Deployment (CI/CD): Finally, you can set up a CI/CD pipeline to automate the deployment process and make it faster and more efficient.</a:t>
            </a:r>
          </a:p>
          <a:p>
            <a:endParaRPr lang="en-US" dirty="0"/>
          </a:p>
        </p:txBody>
      </p:sp>
      <p:pic>
        <p:nvPicPr>
          <p:cNvPr id="3074" name="Picture 2" descr="Future Finders">
            <a:extLst>
              <a:ext uri="{FF2B5EF4-FFF2-40B4-BE49-F238E27FC236}">
                <a16:creationId xmlns:a16="http://schemas.microsoft.com/office/drawing/2014/main" id="{FCC0199C-A1B4-C537-1E97-C9B1C7057C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0"/>
            <a:ext cx="1905000" cy="66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856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E499D4-6441-D5D4-44EC-6B4BA6DD7D1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4</a:t>
            </a:fld>
            <a:endParaRPr lang="en"/>
          </a:p>
        </p:txBody>
      </p:sp>
      <p:sp>
        <p:nvSpPr>
          <p:cNvPr id="5" name="TextBox 4">
            <a:extLst>
              <a:ext uri="{FF2B5EF4-FFF2-40B4-BE49-F238E27FC236}">
                <a16:creationId xmlns:a16="http://schemas.microsoft.com/office/drawing/2014/main" id="{82C1516C-ECFC-344E-8D25-A8598908CB91}"/>
              </a:ext>
            </a:extLst>
          </p:cNvPr>
          <p:cNvSpPr txBox="1"/>
          <p:nvPr/>
        </p:nvSpPr>
        <p:spPr>
          <a:xfrm>
            <a:off x="1143000" y="438150"/>
            <a:ext cx="1159292" cy="307777"/>
          </a:xfrm>
          <a:prstGeom prst="rect">
            <a:avLst/>
          </a:prstGeom>
          <a:noFill/>
        </p:spPr>
        <p:txBody>
          <a:bodyPr wrap="none" rtlCol="0">
            <a:spAutoFit/>
          </a:bodyPr>
          <a:lstStyle/>
          <a:p>
            <a:r>
              <a:rPr lang="en-US" dirty="0"/>
              <a:t>Home page:</a:t>
            </a:r>
          </a:p>
        </p:txBody>
      </p:sp>
      <p:pic>
        <p:nvPicPr>
          <p:cNvPr id="7" name="Picture 6">
            <a:extLst>
              <a:ext uri="{FF2B5EF4-FFF2-40B4-BE49-F238E27FC236}">
                <a16:creationId xmlns:a16="http://schemas.microsoft.com/office/drawing/2014/main" id="{6F888D5D-B8B3-AEA0-5384-05B719672404}"/>
              </a:ext>
            </a:extLst>
          </p:cNvPr>
          <p:cNvPicPr>
            <a:picLocks noChangeAspect="1"/>
          </p:cNvPicPr>
          <p:nvPr/>
        </p:nvPicPr>
        <p:blipFill>
          <a:blip r:embed="rId2"/>
          <a:stretch>
            <a:fillRect/>
          </a:stretch>
        </p:blipFill>
        <p:spPr>
          <a:xfrm>
            <a:off x="1295400" y="895350"/>
            <a:ext cx="7086600" cy="3503013"/>
          </a:xfrm>
          <a:prstGeom prst="rect">
            <a:avLst/>
          </a:prstGeom>
          <a:ln>
            <a:noFill/>
          </a:ln>
          <a:effectLst>
            <a:outerShdw blurRad="292100" dist="139700" dir="2700000" algn="tl" rotWithShape="0">
              <a:srgbClr val="333333">
                <a:alpha val="65000"/>
              </a:srgbClr>
            </a:outerShdw>
          </a:effectLst>
        </p:spPr>
      </p:pic>
      <p:pic>
        <p:nvPicPr>
          <p:cNvPr id="4098" name="Picture 2" descr="Future Finders">
            <a:extLst>
              <a:ext uri="{FF2B5EF4-FFF2-40B4-BE49-F238E27FC236}">
                <a16:creationId xmlns:a16="http://schemas.microsoft.com/office/drawing/2014/main" id="{D884C983-2796-A293-B713-80D51DEED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20864"/>
            <a:ext cx="1905000" cy="66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12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256EFE-BA13-A3EC-C447-5D00216A33C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5</a:t>
            </a:fld>
            <a:endParaRPr lang="en"/>
          </a:p>
        </p:txBody>
      </p:sp>
      <p:sp>
        <p:nvSpPr>
          <p:cNvPr id="5" name="TextBox 4">
            <a:extLst>
              <a:ext uri="{FF2B5EF4-FFF2-40B4-BE49-F238E27FC236}">
                <a16:creationId xmlns:a16="http://schemas.microsoft.com/office/drawing/2014/main" id="{26D5298F-2533-66EA-BE67-16A426114A99}"/>
              </a:ext>
            </a:extLst>
          </p:cNvPr>
          <p:cNvSpPr txBox="1"/>
          <p:nvPr/>
        </p:nvSpPr>
        <p:spPr>
          <a:xfrm>
            <a:off x="1143000" y="438150"/>
            <a:ext cx="732893" cy="307777"/>
          </a:xfrm>
          <a:prstGeom prst="rect">
            <a:avLst/>
          </a:prstGeom>
          <a:noFill/>
        </p:spPr>
        <p:txBody>
          <a:bodyPr wrap="none" rtlCol="0">
            <a:spAutoFit/>
          </a:bodyPr>
          <a:lstStyle/>
          <a:p>
            <a:r>
              <a:rPr lang="en-US" dirty="0"/>
              <a:t>Blogs: </a:t>
            </a:r>
          </a:p>
        </p:txBody>
      </p:sp>
      <p:pic>
        <p:nvPicPr>
          <p:cNvPr id="4" name="Picture 3">
            <a:extLst>
              <a:ext uri="{FF2B5EF4-FFF2-40B4-BE49-F238E27FC236}">
                <a16:creationId xmlns:a16="http://schemas.microsoft.com/office/drawing/2014/main" id="{B8310FDE-780F-F7FC-4F60-236188FE2C75}"/>
              </a:ext>
            </a:extLst>
          </p:cNvPr>
          <p:cNvPicPr>
            <a:picLocks noChangeAspect="1"/>
          </p:cNvPicPr>
          <p:nvPr/>
        </p:nvPicPr>
        <p:blipFill>
          <a:blip r:embed="rId2"/>
          <a:stretch>
            <a:fillRect/>
          </a:stretch>
        </p:blipFill>
        <p:spPr>
          <a:xfrm>
            <a:off x="1153126" y="1352550"/>
            <a:ext cx="6847874" cy="2209800"/>
          </a:xfrm>
          <a:prstGeom prst="rect">
            <a:avLst/>
          </a:prstGeom>
        </p:spPr>
      </p:pic>
      <p:pic>
        <p:nvPicPr>
          <p:cNvPr id="5122" name="Picture 2" descr="Future Finders">
            <a:extLst>
              <a:ext uri="{FF2B5EF4-FFF2-40B4-BE49-F238E27FC236}">
                <a16:creationId xmlns:a16="http://schemas.microsoft.com/office/drawing/2014/main" id="{2AE528A1-A38F-DC6A-3C05-0E5C80DED7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60127"/>
            <a:ext cx="1905000" cy="66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589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6452EA-3E3A-9CC5-958C-074CF11207E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6</a:t>
            </a:fld>
            <a:endParaRPr lang="en"/>
          </a:p>
        </p:txBody>
      </p:sp>
      <p:sp>
        <p:nvSpPr>
          <p:cNvPr id="5" name="TextBox 4">
            <a:extLst>
              <a:ext uri="{FF2B5EF4-FFF2-40B4-BE49-F238E27FC236}">
                <a16:creationId xmlns:a16="http://schemas.microsoft.com/office/drawing/2014/main" id="{110D3EBA-3CA2-0DB4-23D1-E0DD6BEA65D0}"/>
              </a:ext>
            </a:extLst>
          </p:cNvPr>
          <p:cNvSpPr txBox="1"/>
          <p:nvPr/>
        </p:nvSpPr>
        <p:spPr>
          <a:xfrm>
            <a:off x="2133600" y="666750"/>
            <a:ext cx="633507" cy="307777"/>
          </a:xfrm>
          <a:prstGeom prst="rect">
            <a:avLst/>
          </a:prstGeom>
          <a:noFill/>
        </p:spPr>
        <p:txBody>
          <a:bodyPr wrap="none" rtlCol="0">
            <a:spAutoFit/>
          </a:bodyPr>
          <a:lstStyle/>
          <a:p>
            <a:r>
              <a:rPr lang="en-US" dirty="0"/>
              <a:t>Blogs</a:t>
            </a:r>
          </a:p>
        </p:txBody>
      </p:sp>
      <p:pic>
        <p:nvPicPr>
          <p:cNvPr id="4" name="Picture 3">
            <a:extLst>
              <a:ext uri="{FF2B5EF4-FFF2-40B4-BE49-F238E27FC236}">
                <a16:creationId xmlns:a16="http://schemas.microsoft.com/office/drawing/2014/main" id="{8D6A2E5B-EB43-0356-4118-D2E37B6A8EDC}"/>
              </a:ext>
            </a:extLst>
          </p:cNvPr>
          <p:cNvPicPr>
            <a:picLocks noChangeAspect="1"/>
          </p:cNvPicPr>
          <p:nvPr/>
        </p:nvPicPr>
        <p:blipFill>
          <a:blip r:embed="rId2"/>
          <a:stretch>
            <a:fillRect/>
          </a:stretch>
        </p:blipFill>
        <p:spPr>
          <a:xfrm>
            <a:off x="1524000" y="1034143"/>
            <a:ext cx="2638785" cy="3619500"/>
          </a:xfrm>
          <a:prstGeom prst="rect">
            <a:avLst/>
          </a:prstGeom>
        </p:spPr>
      </p:pic>
      <p:pic>
        <p:nvPicPr>
          <p:cNvPr id="10" name="Picture 9">
            <a:extLst>
              <a:ext uri="{FF2B5EF4-FFF2-40B4-BE49-F238E27FC236}">
                <a16:creationId xmlns:a16="http://schemas.microsoft.com/office/drawing/2014/main" id="{96612A98-A4B3-8931-9E2A-7825A9D99BA0}"/>
              </a:ext>
            </a:extLst>
          </p:cNvPr>
          <p:cNvPicPr>
            <a:picLocks noChangeAspect="1"/>
          </p:cNvPicPr>
          <p:nvPr/>
        </p:nvPicPr>
        <p:blipFill>
          <a:blip r:embed="rId3"/>
          <a:stretch>
            <a:fillRect/>
          </a:stretch>
        </p:blipFill>
        <p:spPr>
          <a:xfrm>
            <a:off x="4670793" y="1434937"/>
            <a:ext cx="3325453" cy="2817912"/>
          </a:xfrm>
          <a:prstGeom prst="rect">
            <a:avLst/>
          </a:prstGeom>
        </p:spPr>
      </p:pic>
      <p:sp>
        <p:nvSpPr>
          <p:cNvPr id="11" name="TextBox 10">
            <a:extLst>
              <a:ext uri="{FF2B5EF4-FFF2-40B4-BE49-F238E27FC236}">
                <a16:creationId xmlns:a16="http://schemas.microsoft.com/office/drawing/2014/main" id="{BCAE9E77-6D52-513F-4178-DEC1E53FBC8D}"/>
              </a:ext>
            </a:extLst>
          </p:cNvPr>
          <p:cNvSpPr txBox="1"/>
          <p:nvPr/>
        </p:nvSpPr>
        <p:spPr>
          <a:xfrm>
            <a:off x="4953000" y="1034143"/>
            <a:ext cx="2055371" cy="307777"/>
          </a:xfrm>
          <a:prstGeom prst="rect">
            <a:avLst/>
          </a:prstGeom>
          <a:noFill/>
        </p:spPr>
        <p:txBody>
          <a:bodyPr wrap="none" rtlCol="0">
            <a:spAutoFit/>
          </a:bodyPr>
          <a:lstStyle/>
          <a:p>
            <a:r>
              <a:rPr lang="en-US" dirty="0"/>
              <a:t>User Profile component</a:t>
            </a:r>
          </a:p>
        </p:txBody>
      </p:sp>
      <p:pic>
        <p:nvPicPr>
          <p:cNvPr id="6146" name="Picture 2" descr="Future Finders">
            <a:extLst>
              <a:ext uri="{FF2B5EF4-FFF2-40B4-BE49-F238E27FC236}">
                <a16:creationId xmlns:a16="http://schemas.microsoft.com/office/drawing/2014/main" id="{D278478A-AD5A-C03D-8449-018385B1C0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7404" y="0"/>
            <a:ext cx="1905000" cy="66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772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19100F-BEDB-073A-3EF1-C2B9D730662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7</a:t>
            </a:fld>
            <a:endParaRPr lang="en"/>
          </a:p>
        </p:txBody>
      </p:sp>
      <p:pic>
        <p:nvPicPr>
          <p:cNvPr id="4" name="Picture 3">
            <a:extLst>
              <a:ext uri="{FF2B5EF4-FFF2-40B4-BE49-F238E27FC236}">
                <a16:creationId xmlns:a16="http://schemas.microsoft.com/office/drawing/2014/main" id="{6DF1E50D-A317-14D1-C478-228776E5265C}"/>
              </a:ext>
            </a:extLst>
          </p:cNvPr>
          <p:cNvPicPr>
            <a:picLocks noChangeAspect="1"/>
          </p:cNvPicPr>
          <p:nvPr/>
        </p:nvPicPr>
        <p:blipFill>
          <a:blip r:embed="rId2"/>
          <a:stretch>
            <a:fillRect/>
          </a:stretch>
        </p:blipFill>
        <p:spPr>
          <a:xfrm>
            <a:off x="990600" y="1200150"/>
            <a:ext cx="3778299" cy="2362200"/>
          </a:xfrm>
          <a:prstGeom prst="rect">
            <a:avLst/>
          </a:prstGeom>
        </p:spPr>
      </p:pic>
      <p:sp>
        <p:nvSpPr>
          <p:cNvPr id="7" name="TextBox 6">
            <a:extLst>
              <a:ext uri="{FF2B5EF4-FFF2-40B4-BE49-F238E27FC236}">
                <a16:creationId xmlns:a16="http://schemas.microsoft.com/office/drawing/2014/main" id="{588ED3CB-4301-8C5E-682B-8DBAB3AF6583}"/>
              </a:ext>
            </a:extLst>
          </p:cNvPr>
          <p:cNvSpPr txBox="1"/>
          <p:nvPr/>
        </p:nvSpPr>
        <p:spPr>
          <a:xfrm>
            <a:off x="1295400" y="742950"/>
            <a:ext cx="3038011" cy="307777"/>
          </a:xfrm>
          <a:prstGeom prst="rect">
            <a:avLst/>
          </a:prstGeom>
          <a:noFill/>
        </p:spPr>
        <p:txBody>
          <a:bodyPr wrap="none" rtlCol="0">
            <a:spAutoFit/>
          </a:bodyPr>
          <a:lstStyle/>
          <a:p>
            <a:r>
              <a:rPr lang="en-US" dirty="0"/>
              <a:t>Update user Information component</a:t>
            </a:r>
          </a:p>
        </p:txBody>
      </p:sp>
      <p:pic>
        <p:nvPicPr>
          <p:cNvPr id="9" name="Picture 8">
            <a:extLst>
              <a:ext uri="{FF2B5EF4-FFF2-40B4-BE49-F238E27FC236}">
                <a16:creationId xmlns:a16="http://schemas.microsoft.com/office/drawing/2014/main" id="{1ADFB6C0-A021-0F47-C3C6-4F0C2C0A96CC}"/>
              </a:ext>
            </a:extLst>
          </p:cNvPr>
          <p:cNvPicPr>
            <a:picLocks noChangeAspect="1"/>
          </p:cNvPicPr>
          <p:nvPr/>
        </p:nvPicPr>
        <p:blipFill>
          <a:blip r:embed="rId3"/>
          <a:stretch>
            <a:fillRect/>
          </a:stretch>
        </p:blipFill>
        <p:spPr>
          <a:xfrm>
            <a:off x="5562600" y="914074"/>
            <a:ext cx="2347163" cy="3817951"/>
          </a:xfrm>
          <a:prstGeom prst="rect">
            <a:avLst/>
          </a:prstGeom>
        </p:spPr>
      </p:pic>
      <p:sp>
        <p:nvSpPr>
          <p:cNvPr id="10" name="TextBox 9">
            <a:extLst>
              <a:ext uri="{FF2B5EF4-FFF2-40B4-BE49-F238E27FC236}">
                <a16:creationId xmlns:a16="http://schemas.microsoft.com/office/drawing/2014/main" id="{61D3E30F-55AF-6E5A-BD0F-515F8D956AE0}"/>
              </a:ext>
            </a:extLst>
          </p:cNvPr>
          <p:cNvSpPr txBox="1"/>
          <p:nvPr/>
        </p:nvSpPr>
        <p:spPr>
          <a:xfrm>
            <a:off x="5867400" y="590550"/>
            <a:ext cx="2114681" cy="307777"/>
          </a:xfrm>
          <a:prstGeom prst="rect">
            <a:avLst/>
          </a:prstGeom>
          <a:noFill/>
        </p:spPr>
        <p:txBody>
          <a:bodyPr wrap="none" rtlCol="0">
            <a:spAutoFit/>
          </a:bodyPr>
          <a:lstStyle/>
          <a:p>
            <a:r>
              <a:rPr lang="en-US" dirty="0"/>
              <a:t>Blog content component</a:t>
            </a:r>
          </a:p>
        </p:txBody>
      </p:sp>
      <p:pic>
        <p:nvPicPr>
          <p:cNvPr id="7170" name="Picture 2" descr="Future Finders">
            <a:extLst>
              <a:ext uri="{FF2B5EF4-FFF2-40B4-BE49-F238E27FC236}">
                <a16:creationId xmlns:a16="http://schemas.microsoft.com/office/drawing/2014/main" id="{C316BBF8-A906-9F17-7ED6-CE3DA97324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8424" y="0"/>
            <a:ext cx="1905000" cy="66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747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FF5078-F326-16D7-EE9F-F51255B6A36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8</a:t>
            </a:fld>
            <a:endParaRPr lang="en"/>
          </a:p>
        </p:txBody>
      </p:sp>
      <p:sp>
        <p:nvSpPr>
          <p:cNvPr id="5" name="TextBox 4">
            <a:extLst>
              <a:ext uri="{FF2B5EF4-FFF2-40B4-BE49-F238E27FC236}">
                <a16:creationId xmlns:a16="http://schemas.microsoft.com/office/drawing/2014/main" id="{78791D67-CC37-D591-D348-3A61BE1FBAA6}"/>
              </a:ext>
            </a:extLst>
          </p:cNvPr>
          <p:cNvSpPr txBox="1"/>
          <p:nvPr/>
        </p:nvSpPr>
        <p:spPr>
          <a:xfrm>
            <a:off x="1187704" y="271229"/>
            <a:ext cx="1180131" cy="307777"/>
          </a:xfrm>
          <a:prstGeom prst="rect">
            <a:avLst/>
          </a:prstGeom>
          <a:noFill/>
        </p:spPr>
        <p:txBody>
          <a:bodyPr wrap="none" rtlCol="0">
            <a:spAutoFit/>
          </a:bodyPr>
          <a:lstStyle/>
          <a:p>
            <a:r>
              <a:rPr lang="en-US" dirty="0"/>
              <a:t>Create Blog:</a:t>
            </a:r>
          </a:p>
        </p:txBody>
      </p:sp>
      <p:pic>
        <p:nvPicPr>
          <p:cNvPr id="4" name="Picture 3">
            <a:extLst>
              <a:ext uri="{FF2B5EF4-FFF2-40B4-BE49-F238E27FC236}">
                <a16:creationId xmlns:a16="http://schemas.microsoft.com/office/drawing/2014/main" id="{F56FA8C3-27FE-94BB-2807-9E056B44D870}"/>
              </a:ext>
            </a:extLst>
          </p:cNvPr>
          <p:cNvPicPr>
            <a:picLocks noChangeAspect="1"/>
          </p:cNvPicPr>
          <p:nvPr/>
        </p:nvPicPr>
        <p:blipFill>
          <a:blip r:embed="rId2"/>
          <a:stretch>
            <a:fillRect/>
          </a:stretch>
        </p:blipFill>
        <p:spPr>
          <a:xfrm>
            <a:off x="1066800" y="614391"/>
            <a:ext cx="6019800" cy="2217484"/>
          </a:xfrm>
          <a:prstGeom prst="rect">
            <a:avLst/>
          </a:prstGeom>
        </p:spPr>
      </p:pic>
      <p:pic>
        <p:nvPicPr>
          <p:cNvPr id="8" name="Picture 7">
            <a:extLst>
              <a:ext uri="{FF2B5EF4-FFF2-40B4-BE49-F238E27FC236}">
                <a16:creationId xmlns:a16="http://schemas.microsoft.com/office/drawing/2014/main" id="{ABA5431E-270E-C448-D4A5-4AA617406ACD}"/>
              </a:ext>
            </a:extLst>
          </p:cNvPr>
          <p:cNvPicPr>
            <a:picLocks noChangeAspect="1"/>
          </p:cNvPicPr>
          <p:nvPr/>
        </p:nvPicPr>
        <p:blipFill>
          <a:blip r:embed="rId3"/>
          <a:stretch>
            <a:fillRect/>
          </a:stretch>
        </p:blipFill>
        <p:spPr>
          <a:xfrm>
            <a:off x="1193800" y="3483697"/>
            <a:ext cx="5486400" cy="1332953"/>
          </a:xfrm>
          <a:prstGeom prst="rect">
            <a:avLst/>
          </a:prstGeom>
        </p:spPr>
      </p:pic>
      <p:sp>
        <p:nvSpPr>
          <p:cNvPr id="9" name="TextBox 8">
            <a:extLst>
              <a:ext uri="{FF2B5EF4-FFF2-40B4-BE49-F238E27FC236}">
                <a16:creationId xmlns:a16="http://schemas.microsoft.com/office/drawing/2014/main" id="{8C425B21-B764-3A79-6F94-4872F51DCD5E}"/>
              </a:ext>
            </a:extLst>
          </p:cNvPr>
          <p:cNvSpPr txBox="1"/>
          <p:nvPr/>
        </p:nvSpPr>
        <p:spPr>
          <a:xfrm>
            <a:off x="1219200" y="3105150"/>
            <a:ext cx="1619354" cy="523220"/>
          </a:xfrm>
          <a:prstGeom prst="rect">
            <a:avLst/>
          </a:prstGeom>
          <a:noFill/>
        </p:spPr>
        <p:txBody>
          <a:bodyPr wrap="none" rtlCol="0">
            <a:spAutoFit/>
          </a:bodyPr>
          <a:lstStyle/>
          <a:p>
            <a:r>
              <a:rPr lang="en-US" dirty="0"/>
              <a:t>After Saving Blog:</a:t>
            </a:r>
          </a:p>
          <a:p>
            <a:endParaRPr lang="en-US" dirty="0"/>
          </a:p>
        </p:txBody>
      </p:sp>
      <p:pic>
        <p:nvPicPr>
          <p:cNvPr id="8194" name="Picture 2" descr="Future Finders">
            <a:extLst>
              <a:ext uri="{FF2B5EF4-FFF2-40B4-BE49-F238E27FC236}">
                <a16:creationId xmlns:a16="http://schemas.microsoft.com/office/drawing/2014/main" id="{72117028-3C6E-7977-4BDD-5A4CBCB632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8354" y="-47625"/>
            <a:ext cx="1905000" cy="66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105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8B7F12-602E-57D2-B3C9-18F7F5DEEBA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9</a:t>
            </a:fld>
            <a:endParaRPr lang="en"/>
          </a:p>
        </p:txBody>
      </p:sp>
      <p:sp>
        <p:nvSpPr>
          <p:cNvPr id="7" name="TextBox 6">
            <a:extLst>
              <a:ext uri="{FF2B5EF4-FFF2-40B4-BE49-F238E27FC236}">
                <a16:creationId xmlns:a16="http://schemas.microsoft.com/office/drawing/2014/main" id="{86B6C714-7346-A7D9-83DD-876BDD9D748C}"/>
              </a:ext>
            </a:extLst>
          </p:cNvPr>
          <p:cNvSpPr txBox="1"/>
          <p:nvPr/>
        </p:nvSpPr>
        <p:spPr>
          <a:xfrm>
            <a:off x="990600" y="742950"/>
            <a:ext cx="1736373" cy="307777"/>
          </a:xfrm>
          <a:prstGeom prst="rect">
            <a:avLst/>
          </a:prstGeom>
          <a:noFill/>
        </p:spPr>
        <p:txBody>
          <a:bodyPr wrap="none" rtlCol="0">
            <a:spAutoFit/>
          </a:bodyPr>
          <a:lstStyle/>
          <a:p>
            <a:r>
              <a:rPr lang="en-US" dirty="0"/>
              <a:t>Sidebar component</a:t>
            </a:r>
          </a:p>
        </p:txBody>
      </p:sp>
      <p:pic>
        <p:nvPicPr>
          <p:cNvPr id="5" name="Picture 4">
            <a:extLst>
              <a:ext uri="{FF2B5EF4-FFF2-40B4-BE49-F238E27FC236}">
                <a16:creationId xmlns:a16="http://schemas.microsoft.com/office/drawing/2014/main" id="{0107F0F9-5D86-E742-2A9B-F4CC5E6C3E8D}"/>
              </a:ext>
            </a:extLst>
          </p:cNvPr>
          <p:cNvPicPr>
            <a:picLocks noChangeAspect="1"/>
          </p:cNvPicPr>
          <p:nvPr/>
        </p:nvPicPr>
        <p:blipFill>
          <a:blip r:embed="rId2"/>
          <a:stretch>
            <a:fillRect/>
          </a:stretch>
        </p:blipFill>
        <p:spPr>
          <a:xfrm>
            <a:off x="1066800" y="1123950"/>
            <a:ext cx="2778520" cy="2743200"/>
          </a:xfrm>
          <a:prstGeom prst="rect">
            <a:avLst/>
          </a:prstGeom>
        </p:spPr>
      </p:pic>
      <p:pic>
        <p:nvPicPr>
          <p:cNvPr id="9" name="Picture 8">
            <a:extLst>
              <a:ext uri="{FF2B5EF4-FFF2-40B4-BE49-F238E27FC236}">
                <a16:creationId xmlns:a16="http://schemas.microsoft.com/office/drawing/2014/main" id="{10C3D362-A1C0-9BA9-DD76-5F19398BE239}"/>
              </a:ext>
            </a:extLst>
          </p:cNvPr>
          <p:cNvPicPr>
            <a:picLocks noChangeAspect="1"/>
          </p:cNvPicPr>
          <p:nvPr/>
        </p:nvPicPr>
        <p:blipFill>
          <a:blip r:embed="rId3"/>
          <a:stretch>
            <a:fillRect/>
          </a:stretch>
        </p:blipFill>
        <p:spPr>
          <a:xfrm>
            <a:off x="4495800" y="1337104"/>
            <a:ext cx="3207158" cy="2530046"/>
          </a:xfrm>
          <a:prstGeom prst="rect">
            <a:avLst/>
          </a:prstGeom>
        </p:spPr>
      </p:pic>
      <p:sp>
        <p:nvSpPr>
          <p:cNvPr id="10" name="TextBox 9">
            <a:extLst>
              <a:ext uri="{FF2B5EF4-FFF2-40B4-BE49-F238E27FC236}">
                <a16:creationId xmlns:a16="http://schemas.microsoft.com/office/drawing/2014/main" id="{4B84F6AB-8277-EEE5-7E8F-B1D720751AB3}"/>
              </a:ext>
            </a:extLst>
          </p:cNvPr>
          <p:cNvSpPr txBox="1"/>
          <p:nvPr/>
        </p:nvSpPr>
        <p:spPr>
          <a:xfrm>
            <a:off x="5375463" y="1123950"/>
            <a:ext cx="1447832" cy="307777"/>
          </a:xfrm>
          <a:prstGeom prst="rect">
            <a:avLst/>
          </a:prstGeom>
          <a:noFill/>
        </p:spPr>
        <p:txBody>
          <a:bodyPr wrap="none" rtlCol="0">
            <a:spAutoFit/>
          </a:bodyPr>
          <a:lstStyle/>
          <a:p>
            <a:r>
              <a:rPr lang="en-US" dirty="0"/>
              <a:t>Login page only</a:t>
            </a:r>
          </a:p>
        </p:txBody>
      </p:sp>
      <p:pic>
        <p:nvPicPr>
          <p:cNvPr id="9218" name="Picture 2" descr="Future Finders">
            <a:extLst>
              <a:ext uri="{FF2B5EF4-FFF2-40B4-BE49-F238E27FC236}">
                <a16:creationId xmlns:a16="http://schemas.microsoft.com/office/drawing/2014/main" id="{3FD870AB-AE5C-F762-DFCF-C7EB8C516F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2954" y="0"/>
            <a:ext cx="1905000" cy="66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9339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C08ADDD3-1FE6-45BE-8612-65B71A2E7C79"/>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G+6Zk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6ZkZ7BdOSwAEAANoDAAAPAAAAAAAAAAEAAAAAAAAAAABub25lL3BsYXllci54bWxQSwUGAAAAAAEAAQA9AAAA7QEAAAAA"/>
  <p:tag name="ISPRING_PRESENTATION_TITLE" val="9400358"/>
  <p:tag name="ISPRING_RESOURCE_PATHS_HASH_PRESENTER" val="a8a55770bbf256b711cc8097c8f244c482fff4f8"/>
</p:tagLst>
</file>

<file path=ppt/theme/theme1.xml><?xml version="1.0" encoding="utf-8"?>
<a:theme xmlns:a="http://schemas.openxmlformats.org/drawingml/2006/main" name="Lodovico template">
  <a:themeElements>
    <a:clrScheme name="Custom 1">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41B5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112</TotalTime>
  <Words>463</Words>
  <Application>Microsoft Office PowerPoint</Application>
  <PresentationFormat>On-screen Show (16:9)</PresentationFormat>
  <Paragraphs>33</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Barlow Light</vt:lpstr>
      <vt:lpstr>Barlow SemiBold</vt:lpstr>
      <vt:lpstr>Calibri</vt:lpstr>
      <vt:lpstr>Söhne</vt:lpstr>
      <vt:lpstr>Lodovico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9400358</dc:title>
  <dc:creator>SEO</dc:creator>
  <cp:lastModifiedBy>Mukund Shukla</cp:lastModifiedBy>
  <cp:revision>28</cp:revision>
  <dcterms:modified xsi:type="dcterms:W3CDTF">2023-04-12T14:24:38Z</dcterms:modified>
</cp:coreProperties>
</file>