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9" r:id="rId3"/>
    <p:sldId id="260" r:id="rId4"/>
    <p:sldId id="268" r:id="rId5"/>
    <p:sldId id="263" r:id="rId6"/>
    <p:sldId id="264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/>
    <p:restoredTop sz="94654"/>
  </p:normalViewPr>
  <p:slideViewPr>
    <p:cSldViewPr snapToGrid="0" snapToObjects="1">
      <p:cViewPr>
        <p:scale>
          <a:sx n="117" d="100"/>
          <a:sy n="117" d="100"/>
        </p:scale>
        <p:origin x="-10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6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67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91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909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30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51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96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49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8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80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8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01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42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87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77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36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09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668411-7140-BA49-AD6A-972141559627}" type="datetimeFigureOut">
              <a:rPr lang="ru-RU" smtClean="0"/>
              <a:t>28.06.2022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9A20-4BDE-4648-885E-80B93676A7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795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y6/x97lz5316h5bcwq3fb4ys5rm0000gn/T/com.microsoft.Word/WebArchiveCopyPasteTempFiles/page18image168329192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1A0E9E4-6F35-CF88-437E-397AE9EE302D}"/>
              </a:ext>
            </a:extLst>
          </p:cNvPr>
          <p:cNvSpPr/>
          <p:nvPr/>
        </p:nvSpPr>
        <p:spPr>
          <a:xfrm>
            <a:off x="307769" y="230085"/>
            <a:ext cx="11576462" cy="63978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МИНИСТЕРСТВО НАУКИ И ВЫСШЕГО ОБРАЗОВАНИЯ РОССИЙСКОЙ ФЕДИРАЦИИ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/>
              <a:t>«Дагестанский государственный университет»</a:t>
            </a:r>
          </a:p>
          <a:p>
            <a:pPr algn="ctr"/>
            <a:r>
              <a:rPr lang="ru-RU" dirty="0"/>
              <a:t>Факультет информатики и информационных технологий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b="1" dirty="0"/>
              <a:t>Выпускная квалификационная работа бакалавра</a:t>
            </a:r>
            <a:endParaRPr lang="ru-RU" dirty="0"/>
          </a:p>
          <a:p>
            <a:pPr algn="ctr"/>
            <a:r>
              <a:rPr lang="ru-RU" dirty="0"/>
              <a:t>по направлению: 09.03.03 – Прикладная информатика:</a:t>
            </a:r>
          </a:p>
          <a:p>
            <a:pPr algn="ctr"/>
            <a:r>
              <a:rPr lang="ru-RU" dirty="0"/>
              <a:t>(уровень бакалавриата)</a:t>
            </a:r>
          </a:p>
          <a:p>
            <a:pPr algn="ctr"/>
            <a:r>
              <a:rPr lang="ru-RU" dirty="0"/>
              <a:t>студент 4 курса очного отделения </a:t>
            </a:r>
            <a:endParaRPr lang="en-US" dirty="0"/>
          </a:p>
          <a:p>
            <a:pPr algn="ctr"/>
            <a:r>
              <a:rPr lang="ru-RU" dirty="0"/>
              <a:t> </a:t>
            </a:r>
          </a:p>
          <a:p>
            <a:pPr algn="ctr"/>
            <a:r>
              <a:rPr lang="ru-RU" dirty="0" err="1"/>
              <a:t>Алхасова</a:t>
            </a:r>
            <a:r>
              <a:rPr lang="ru-RU" dirty="0"/>
              <a:t> Мухтара </a:t>
            </a:r>
            <a:r>
              <a:rPr lang="ru-RU" dirty="0" err="1"/>
              <a:t>Гибибовича</a:t>
            </a:r>
            <a:endParaRPr lang="ru-RU" dirty="0"/>
          </a:p>
          <a:p>
            <a:pPr algn="ctr"/>
            <a:r>
              <a:rPr lang="ru-RU" dirty="0"/>
              <a:t>«Разработка голосового помощника управления браузером для людей с ограниченными возможностями»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r>
              <a:rPr lang="ru-RU" dirty="0"/>
              <a:t>Научный руководитель:</a:t>
            </a:r>
          </a:p>
          <a:p>
            <a:r>
              <a:rPr lang="ru-RU" dirty="0" err="1"/>
              <a:t>Магомедова.С.Р</a:t>
            </a:r>
            <a:r>
              <a:rPr lang="ru-RU" dirty="0"/>
              <a:t>., ст. преподаватель </a:t>
            </a:r>
          </a:p>
        </p:txBody>
      </p:sp>
    </p:spTree>
    <p:extLst>
      <p:ext uri="{BB962C8B-B14F-4D97-AF65-F5344CB8AC3E}">
        <p14:creationId xmlns:p14="http://schemas.microsoft.com/office/powerpoint/2010/main" val="165298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F4E2AD-5BC7-7D9C-7CF9-13902551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Функция распознавания голосовой речи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E93C6D-B212-49B1-AA1A-EED01EFD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7AAC68A-7810-1141-0D97-7F14B495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4" y="2052918"/>
            <a:ext cx="4618084" cy="14269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D1DD985-C8CD-5B34-2EC1-556539763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98" y="1472540"/>
            <a:ext cx="5501361" cy="51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F4E2AD-5BC7-7D9C-7CF9-13902551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ru-RU" sz="4400" b="1" dirty="0"/>
              <a:t>Функция проверки обращения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E93C6D-B212-49B1-AA1A-EED01EFD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9075613-D778-B121-20EC-C5F22D29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673204"/>
            <a:ext cx="6588414" cy="29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F4E2AD-5BC7-7D9C-7CF9-13902551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37920" cy="651687"/>
          </a:xfrm>
        </p:spPr>
        <p:txBody>
          <a:bodyPr/>
          <a:lstStyle/>
          <a:p>
            <a:pPr lvl="1"/>
            <a:r>
              <a:rPr lang="ru-RU" sz="3200" b="1" dirty="0"/>
              <a:t>Функция поиска и распознавания команды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E93C6D-B212-49B1-AA1A-EED01EFD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372E466-C6F4-757B-F6E6-87760093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9" y="1745673"/>
            <a:ext cx="5630891" cy="48546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C61C5BF-53DF-4F99-532B-6B279238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332" y="1543792"/>
            <a:ext cx="4318544" cy="53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F4E2AD-5BC7-7D9C-7CF9-13902551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37920" cy="651687"/>
          </a:xfrm>
        </p:spPr>
        <p:txBody>
          <a:bodyPr/>
          <a:lstStyle/>
          <a:p>
            <a:pPr lvl="1"/>
            <a:r>
              <a:rPr lang="ru-RU" sz="3200" b="1" dirty="0"/>
              <a:t>Функция исполнения команд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E93C6D-B212-49B1-AA1A-EED01EFD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A3DC4A1-C3CD-AAC5-3C69-63DBC1F1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7" y="1543792"/>
            <a:ext cx="4507060" cy="50157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D6F4B5F-C6C0-A4B3-FC24-4734FAF4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93" y="2231736"/>
            <a:ext cx="6565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F4E2AD-5BC7-7D9C-7CF9-13902551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37920" cy="651687"/>
          </a:xfrm>
        </p:spPr>
        <p:txBody>
          <a:bodyPr/>
          <a:lstStyle/>
          <a:p>
            <a:pPr lvl="1"/>
            <a:r>
              <a:rPr lang="ru-RU" sz="3200" b="1" dirty="0"/>
              <a:t>Функция «сон»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E93C6D-B212-49B1-AA1A-EED01EFD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2A86CD6-FA82-BF15-1F2B-7757DE68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47" y="858475"/>
            <a:ext cx="5500584" cy="55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9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1A0E9E4-6F35-CF88-437E-397AE9EE302D}"/>
              </a:ext>
            </a:extLst>
          </p:cNvPr>
          <p:cNvSpPr/>
          <p:nvPr/>
        </p:nvSpPr>
        <p:spPr>
          <a:xfrm>
            <a:off x="307769" y="230085"/>
            <a:ext cx="11555680" cy="63978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Актуальность исследования </a:t>
            </a:r>
          </a:p>
          <a:p>
            <a:r>
              <a:rPr lang="ru-RU" sz="2800" dirty="0"/>
              <a:t>В настоящее время всё более актуальным становится управление при помощи голосовых команд телефоном, компьютером, системой умный дом и т.д. В частности, это становится необходимым для людей с ограниченными возможностями или людей в пожилом возрасте. Системы голосовых помощников могут помочь таким людям быстрее влиться в цифровую сферу.</a:t>
            </a:r>
          </a:p>
          <a:p>
            <a:pPr algn="ctr"/>
            <a:endParaRPr lang="ru-RU" sz="36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49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1A0E9E4-6F35-CF88-437E-397AE9EE302D}"/>
              </a:ext>
            </a:extLst>
          </p:cNvPr>
          <p:cNvSpPr/>
          <p:nvPr/>
        </p:nvSpPr>
        <p:spPr>
          <a:xfrm>
            <a:off x="307769" y="230085"/>
            <a:ext cx="11576462" cy="63978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i="1" dirty="0"/>
              <a:t>Целью </a:t>
            </a:r>
            <a:r>
              <a:rPr lang="ru-RU" sz="3600" i="1" dirty="0" smtClean="0"/>
              <a:t>ВКР</a:t>
            </a:r>
            <a:r>
              <a:rPr lang="ru-RU" sz="3600" dirty="0" smtClean="0"/>
              <a:t> </a:t>
            </a:r>
            <a:endParaRPr lang="ru-RU" sz="3600" dirty="0"/>
          </a:p>
          <a:p>
            <a:r>
              <a:rPr lang="ru-RU" sz="2800" dirty="0"/>
              <a:t>является разработка и создание голосового помощника в работе с браузером.</a:t>
            </a:r>
          </a:p>
          <a:p>
            <a:pPr algn="ctr"/>
            <a:r>
              <a:rPr lang="ru-RU" sz="3600" i="1" dirty="0"/>
              <a:t>Задачи исследования:</a:t>
            </a:r>
            <a:endParaRPr lang="ru-RU" sz="3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изучение существующих методов по распознаванию голоса;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провести сравнительный анализ программных реализаций голосового распознавания;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поиск и тестирование базовых шаблонных команд;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/>
              <a:t>реализовать систему распознавания команд.</a:t>
            </a:r>
          </a:p>
        </p:txBody>
      </p:sp>
    </p:spTree>
    <p:extLst>
      <p:ext uri="{BB962C8B-B14F-4D97-AF65-F5344CB8AC3E}">
        <p14:creationId xmlns:p14="http://schemas.microsoft.com/office/powerpoint/2010/main" val="90919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1A0E9E4-6F35-CF88-437E-397AE9EE302D}"/>
              </a:ext>
            </a:extLst>
          </p:cNvPr>
          <p:cNvSpPr/>
          <p:nvPr/>
        </p:nvSpPr>
        <p:spPr>
          <a:xfrm>
            <a:off x="307769" y="230085"/>
            <a:ext cx="11576462" cy="63978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FF0000"/>
                </a:solidFill>
              </a:rPr>
              <a:t>Объект</a:t>
            </a:r>
            <a:r>
              <a:rPr lang="ru-RU" sz="3600" dirty="0" smtClean="0">
                <a:solidFill>
                  <a:srgbClr val="FF0000"/>
                </a:solidFill>
              </a:rPr>
              <a:t>о</a:t>
            </a:r>
            <a:r>
              <a:rPr lang="ru-RU" sz="3600" dirty="0" smtClean="0">
                <a:solidFill>
                  <a:srgbClr val="FF0000"/>
                </a:solidFill>
              </a:rPr>
              <a:t>м </a:t>
            </a:r>
            <a:r>
              <a:rPr lang="ru-RU" sz="3600" dirty="0">
                <a:solidFill>
                  <a:srgbClr val="FF0000"/>
                </a:solidFill>
              </a:rPr>
              <a:t>исследования </a:t>
            </a:r>
            <a:r>
              <a:rPr lang="ru-RU" sz="3600" dirty="0"/>
              <a:t>является голосовой помощник.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FF0000"/>
                </a:solidFill>
              </a:rPr>
              <a:t>Предметом</a:t>
            </a:r>
            <a:r>
              <a:rPr lang="ru-RU" sz="3600" i="1" dirty="0">
                <a:solidFill>
                  <a:srgbClr val="FF0000"/>
                </a:solidFill>
              </a:rPr>
              <a:t> </a:t>
            </a:r>
            <a:r>
              <a:rPr lang="ru-RU" sz="3600" dirty="0">
                <a:solidFill>
                  <a:srgbClr val="FF0000"/>
                </a:solidFill>
              </a:rPr>
              <a:t>исследования </a:t>
            </a:r>
            <a:r>
              <a:rPr lang="ru-RU" sz="3600" dirty="0"/>
              <a:t>являются системы голосового распознания и система осуществления команд. </a:t>
            </a:r>
          </a:p>
        </p:txBody>
      </p:sp>
    </p:spTree>
    <p:extLst>
      <p:ext uri="{BB962C8B-B14F-4D97-AF65-F5344CB8AC3E}">
        <p14:creationId xmlns:p14="http://schemas.microsoft.com/office/powerpoint/2010/main" val="63545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8D2260-3017-6D7B-7BE9-CAAD5B1A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92" y="200367"/>
            <a:ext cx="10083244" cy="6509191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чем приступить к реализации поставленных задач, необходимо выбрать язык на котором будет написана данное приложение.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рисунку, можно выделить 2 языка программирования, которые имели сильный рост в предпочтении программистов это: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более удобным в использовании и программировании на нем, поэтому для реализации данного приложения был выбран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page18image1683291920">
            <a:extLst>
              <a:ext uri="{FF2B5EF4-FFF2-40B4-BE49-F238E27FC236}">
                <a16:creationId xmlns:a16="http://schemas.microsoft.com/office/drawing/2014/main" xmlns="" id="{EE6554DE-E83E-F5A5-4328-7DE06B64B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1579008"/>
            <a:ext cx="58674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93E2D01-5EF6-9C50-FA74-F9DF3DA6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2" y="406998"/>
            <a:ext cx="9747568" cy="61919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Первая задача которую нужно изучить существующие методы  по распознаванию голоса. </a:t>
            </a:r>
          </a:p>
          <a:p>
            <a:pPr marL="0" indent="0">
              <a:buNone/>
            </a:pPr>
            <a:r>
              <a:rPr lang="ru-RU" dirty="0"/>
              <a:t>Было выделено 3 наиболее популярных метода по распознаванию голоса: </a:t>
            </a:r>
            <a:r>
              <a:rPr lang="en-US" b="1" dirty="0"/>
              <a:t>Speech Kit</a:t>
            </a:r>
            <a:r>
              <a:rPr lang="ru-RU" b="1" dirty="0"/>
              <a:t>, </a:t>
            </a:r>
            <a:r>
              <a:rPr lang="en-US" b="1" dirty="0"/>
              <a:t>Google Cloud Speech API</a:t>
            </a:r>
            <a:r>
              <a:rPr lang="ru-RU" b="1" dirty="0"/>
              <a:t>, </a:t>
            </a:r>
            <a:r>
              <a:rPr lang="en-US" b="1" dirty="0"/>
              <a:t>Alexa Voice Service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dirty="0"/>
              <a:t>После проведения тестирования данных метод данные были занесены в таб.1. Как было установлено в ходе тестирования, Google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speech</a:t>
            </a:r>
            <a:r>
              <a:rPr lang="ru-RU" dirty="0"/>
              <a:t> API является наиболее подходит для распознавания ключевого слова и ключевых фраз.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62EB836A-6102-C6DD-2093-9CA65976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20552"/>
              </p:ext>
            </p:extLst>
          </p:nvPr>
        </p:nvGraphicFramePr>
        <p:xfrm>
          <a:off x="6096000" y="3725962"/>
          <a:ext cx="5131118" cy="28803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709829">
                  <a:extLst>
                    <a:ext uri="{9D8B030D-6E8A-4147-A177-3AD203B41FA5}">
                      <a16:colId xmlns:a16="http://schemas.microsoft.com/office/drawing/2014/main" xmlns="" val="3762142980"/>
                    </a:ext>
                  </a:extLst>
                </a:gridCol>
                <a:gridCol w="1709829">
                  <a:extLst>
                    <a:ext uri="{9D8B030D-6E8A-4147-A177-3AD203B41FA5}">
                      <a16:colId xmlns:a16="http://schemas.microsoft.com/office/drawing/2014/main" xmlns="" val="1055427837"/>
                    </a:ext>
                  </a:extLst>
                </a:gridCol>
                <a:gridCol w="1711460">
                  <a:extLst>
                    <a:ext uri="{9D8B030D-6E8A-4147-A177-3AD203B41FA5}">
                      <a16:colId xmlns:a16="http://schemas.microsoft.com/office/drawing/2014/main" xmlns="" val="974603124"/>
                    </a:ext>
                  </a:extLst>
                </a:gridCol>
              </a:tblGrid>
              <a:tr h="979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технологии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Среднее время распознавания после 10 запусков(сек)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Точность распознавания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96000796"/>
                  </a:ext>
                </a:extLst>
              </a:tr>
              <a:tr h="4746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SpeechKit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3.9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0%  </a:t>
                      </a:r>
                      <a:r>
                        <a:rPr lang="ru-RU" sz="1400">
                          <a:effectLst/>
                        </a:rPr>
                        <a:t>Не верные результаты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43712656"/>
                  </a:ext>
                </a:extLst>
              </a:tr>
              <a:tr h="4746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Google Cloud speech API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80%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00356239"/>
                  </a:ext>
                </a:extLst>
              </a:tr>
              <a:tr h="2220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SnowBoy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1.2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70%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0155433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A1D69ABA-2D52-05BF-BD56-CAECF9B31712}"/>
              </a:ext>
            </a:extLst>
          </p:cNvPr>
          <p:cNvSpPr/>
          <p:nvPr/>
        </p:nvSpPr>
        <p:spPr>
          <a:xfrm>
            <a:off x="8058670" y="3167390"/>
            <a:ext cx="12057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таб. 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3D1FCAA-2952-3048-3EEE-0A3588B4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1" y="3725962"/>
            <a:ext cx="1761117" cy="5304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CB0B25D-8BD7-2F4E-46AD-ADBDFFB3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04" y="4079591"/>
            <a:ext cx="1848592" cy="7098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CE31769-25EA-9FF3-2B8E-0B682618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017" y="5260768"/>
            <a:ext cx="1701806" cy="8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7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DFA29F-F23B-06EC-5580-10D96B7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BB5148D-BA80-3374-6D24-9A90D61F7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43" y="1974483"/>
            <a:ext cx="3931285" cy="46355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0DE2265F-E861-860C-E94B-187FB376A066}"/>
              </a:ext>
            </a:extLst>
          </p:cNvPr>
          <p:cNvSpPr/>
          <p:nvPr/>
        </p:nvSpPr>
        <p:spPr>
          <a:xfrm>
            <a:off x="352326" y="2905780"/>
            <a:ext cx="60484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/>
              <a:t>Структурная схема приложения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Стрелка углом вверх 5">
            <a:extLst>
              <a:ext uri="{FF2B5EF4-FFF2-40B4-BE49-F238E27FC236}">
                <a16:creationId xmlns:a16="http://schemas.microsoft.com/office/drawing/2014/main" xmlns="" id="{2141EB7B-FFDC-7DDE-E7ED-6529E1477172}"/>
              </a:ext>
            </a:extLst>
          </p:cNvPr>
          <p:cNvSpPr>
            <a:spLocks/>
          </p:cNvSpPr>
          <p:nvPr/>
        </p:nvSpPr>
        <p:spPr>
          <a:xfrm rot="5400000">
            <a:off x="2945081" y="4114105"/>
            <a:ext cx="1425039" cy="1235034"/>
          </a:xfrm>
          <a:prstGeom prst="bentUpArrow">
            <a:avLst>
              <a:gd name="adj1" fmla="val 25000"/>
              <a:gd name="adj2" fmla="val 25000"/>
              <a:gd name="adj3" fmla="val 2788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41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1E941F-4448-C4AD-C2D4-654EAE6E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FA82CBD-8023-9618-1653-78D57845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/>
              <a:t>функция голосового ответа;</a:t>
            </a:r>
          </a:p>
          <a:p>
            <a:pPr lvl="0"/>
            <a:r>
              <a:rPr lang="ru-RU" sz="2400" dirty="0"/>
              <a:t>функция распознавания голоса;</a:t>
            </a:r>
          </a:p>
          <a:p>
            <a:pPr lvl="0"/>
            <a:r>
              <a:rPr lang="ru-RU" sz="2400" dirty="0"/>
              <a:t>функция проверки обращения;</a:t>
            </a:r>
          </a:p>
          <a:p>
            <a:pPr lvl="0"/>
            <a:r>
              <a:rPr lang="ru-RU" sz="2400" dirty="0"/>
              <a:t>функция поиска и распознавания команды;</a:t>
            </a:r>
          </a:p>
          <a:p>
            <a:pPr lvl="0"/>
            <a:r>
              <a:rPr lang="ru-RU" sz="2400" dirty="0"/>
              <a:t>функция исполнения команд;</a:t>
            </a:r>
          </a:p>
          <a:p>
            <a:pPr lvl="0"/>
            <a:r>
              <a:rPr lang="ru-RU" sz="2400" dirty="0"/>
              <a:t>функция «сон».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349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F4E2AD-5BC7-7D9C-7CF9-13902551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Функция голосового ответа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E93C6D-B212-49B1-AA1A-EED01EFD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42C1ED4-632D-BFF9-19CC-8AC51730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88" y="2529446"/>
            <a:ext cx="6410662" cy="29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78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{345D1FE8-2F1E-3344-9560-F250EF86F86E}tf10001062</Template>
  <TotalTime>1316</TotalTime>
  <Words>371</Words>
  <Application>Microsoft Office PowerPoint</Application>
  <PresentationFormat>Произвольный</PresentationFormat>
  <Paragraphs>74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приложения.</vt:lpstr>
      <vt:lpstr>Функция голосового ответа </vt:lpstr>
      <vt:lpstr>Функция распознавания голосовой речи </vt:lpstr>
      <vt:lpstr>Функция проверки обращения</vt:lpstr>
      <vt:lpstr>Функция поиска и распознавания команды </vt:lpstr>
      <vt:lpstr>Функция исполнения команд </vt:lpstr>
      <vt:lpstr>Функция «сон»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Пользователь</cp:lastModifiedBy>
  <cp:revision>13</cp:revision>
  <dcterms:created xsi:type="dcterms:W3CDTF">2022-06-11T15:12:35Z</dcterms:created>
  <dcterms:modified xsi:type="dcterms:W3CDTF">2022-06-28T11:33:42Z</dcterms:modified>
</cp:coreProperties>
</file>