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58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05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00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9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9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4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2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7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8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6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7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45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9FB4DF-A772-8A51-7082-D89680C31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Problem kliki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6B7194-985E-0363-2027-058547E1B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maziarz</a:t>
            </a:r>
          </a:p>
        </p:txBody>
      </p:sp>
    </p:spTree>
    <p:extLst>
      <p:ext uri="{BB962C8B-B14F-4D97-AF65-F5344CB8AC3E}">
        <p14:creationId xmlns:p14="http://schemas.microsoft.com/office/powerpoint/2010/main" val="222047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7D181-7C41-9D41-0109-55AAC11C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 – problem </a:t>
            </a:r>
            <a:r>
              <a:rPr lang="pl-PL" dirty="0" err="1"/>
              <a:t>np</a:t>
            </a:r>
            <a:r>
              <a:rPr lang="pl-PL" dirty="0"/>
              <a:t> trudny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22E217-CEFF-7AAF-620E-60F2D49F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Zbudujmy krawędzie w taki sposób, że: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Dwa wierzchołki należące do tej samej klauzuli nie mogą zostać ze sobą połączone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Dwa wierzchołki nie mogą zostać ze sobą połączone, jeśli jeden wierzchołek reprezentuje negację zmiennej logicznej drugiego wierzchołka</a:t>
            </a:r>
          </a:p>
          <a:p>
            <a:r>
              <a:rPr lang="pl-PL" dirty="0"/>
              <a:t>W taki sposób połączonym grafie, jeżeli jakiś zbiór wierzchołków tworzy klikę, to istnieje takie podstawienie zmiennych do danego zdania logicznego, że zwróci ono prawdę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513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linia, diagram, Wykres, krąg&#10;&#10;Opis wygenerowany automatycznie">
            <a:extLst>
              <a:ext uri="{FF2B5EF4-FFF2-40B4-BE49-F238E27FC236}">
                <a16:creationId xmlns:a16="http://schemas.microsoft.com/office/drawing/2014/main" id="{1EF3B37D-9B3A-8DFB-2169-EEBF4E83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950970"/>
            <a:ext cx="10586507" cy="49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diagram, linia, origami&#10;&#10;Opis wygenerowany automatycznie">
            <a:extLst>
              <a:ext uri="{FF2B5EF4-FFF2-40B4-BE49-F238E27FC236}">
                <a16:creationId xmlns:a16="http://schemas.microsoft.com/office/drawing/2014/main" id="{8A91BCB7-CC07-0FCA-E840-E8A5333B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81" y="800007"/>
            <a:ext cx="10246082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26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14B6DB6-8108-620E-847E-1D4A19F0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9" y="1003903"/>
            <a:ext cx="10586507" cy="48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8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B0EBA2-AE3E-C4ED-E5C5-BA762DC0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Teza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50E17D-4D1A-DD9F-BCBE-525264D8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Można skonstruować graf G taki, że zdanie logiczne F ma wartość prawdziwą wtedy i tylko wtedy, jeżeli graf G posiada klikę o rozmiarze k</a:t>
            </a:r>
          </a:p>
        </p:txBody>
      </p:sp>
    </p:spTree>
    <p:extLst>
      <p:ext uri="{BB962C8B-B14F-4D97-AF65-F5344CB8AC3E}">
        <p14:creationId xmlns:p14="http://schemas.microsoft.com/office/powerpoint/2010/main" val="331590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7B4F0D-9740-4513-1F2A-98D8A4DE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l-PL" dirty="0"/>
              <a:t>Dowód w pierwszą stronę</a:t>
            </a:r>
          </a:p>
        </p:txBody>
      </p:sp>
      <p:pic>
        <p:nvPicPr>
          <p:cNvPr id="8" name="Obraz 7" descr="Obraz zawierający linia, diagram&#10;&#10;Opis wygenerowany automatycznie">
            <a:extLst>
              <a:ext uri="{FF2B5EF4-FFF2-40B4-BE49-F238E27FC236}">
                <a16:creationId xmlns:a16="http://schemas.microsoft.com/office/drawing/2014/main" id="{C7F758B1-69D4-70BC-F154-25EC21A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855752"/>
            <a:ext cx="6897878" cy="31557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388C0A-9499-39E9-7A22-FC7EC9F5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300"/>
              <a:t>Załóżmy, że F ma podstawienie, które zwraca prawdę: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Każda klauzula Cr zawiera co najmniej jedną zmienną </a:t>
            </a:r>
            <a:r>
              <a:rPr lang="pl-PL" sz="1300" err="1"/>
              <a:t>lr</a:t>
            </a:r>
            <a:r>
              <a:rPr lang="pl-PL" sz="1300"/>
              <a:t> = 1.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Wybranie jednej "prawdziwej" zmiennej z każdej klauzuli tworzy zbiór V' wierzchołków o rozmiarze k. Taki zbiór jest kliką.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Dla każdej pary wierzchołków </a:t>
            </a:r>
            <a:r>
              <a:rPr lang="pl-PL" sz="1300" err="1"/>
              <a:t>Vi^r</a:t>
            </a:r>
            <a:r>
              <a:rPr lang="pl-PL" sz="1300"/>
              <a:t>, </a:t>
            </a:r>
            <a:r>
              <a:rPr lang="pl-PL" sz="1300" err="1"/>
              <a:t>Vj^s</a:t>
            </a:r>
            <a:r>
              <a:rPr lang="pl-PL" sz="1300"/>
              <a:t> ∈ V', r ≠ s, ponieważ wybieramy tylko jeden wierzchołek z każdej klauzuli.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300"/>
              <a:t>Zmienne </a:t>
            </a:r>
            <a:r>
              <a:rPr lang="pl-PL" sz="1300" err="1"/>
              <a:t>li^r</a:t>
            </a:r>
            <a:r>
              <a:rPr lang="pl-PL" sz="1300"/>
              <a:t>, </a:t>
            </a:r>
            <a:r>
              <a:rPr lang="pl-PL" sz="1300" err="1"/>
              <a:t>lj^s</a:t>
            </a:r>
            <a:r>
              <a:rPr lang="pl-PL" sz="1300"/>
              <a:t> odpowiadające wierzchołkom </a:t>
            </a:r>
            <a:r>
              <a:rPr lang="pl-PL" sz="1300" err="1"/>
              <a:t>Vi^r</a:t>
            </a:r>
            <a:r>
              <a:rPr lang="pl-PL" sz="1300"/>
              <a:t>, </a:t>
            </a:r>
            <a:r>
              <a:rPr lang="pl-PL" sz="1300" err="1"/>
              <a:t>Vj^s</a:t>
            </a:r>
            <a:r>
              <a:rPr lang="pl-PL" sz="1300"/>
              <a:t> mapują się na wartość 1, więc jedna zmienna nie może być negacją drugiej.</a:t>
            </a:r>
          </a:p>
          <a:p>
            <a:pPr>
              <a:lnSpc>
                <a:spcPct val="90000"/>
              </a:lnSpc>
            </a:pPr>
            <a:r>
              <a:rPr kumimoji="0" lang="pl-PL" altLang="pl-PL" sz="1300" b="0" i="0" u="none" strike="noStrike" cap="none" normalizeH="0" baseline="0">
                <a:ln>
                  <a:noFill/>
                </a:ln>
                <a:effectLst/>
                <a:latin typeface="Söhne"/>
              </a:rPr>
              <a:t>Wynika to więc z konstrukcji grafu, że istnieje krawędź pomiędzy </a:t>
            </a:r>
            <a:r>
              <a:rPr kumimoji="0" lang="pl-PL" altLang="pl-PL" sz="1300" b="0" i="0" u="none" strike="noStrike" cap="none" normalizeH="0" baseline="0" err="1">
                <a:ln>
                  <a:noFill/>
                </a:ln>
                <a:effectLst/>
                <a:latin typeface="Söhne"/>
              </a:rPr>
              <a:t>Vi^r</a:t>
            </a:r>
            <a:r>
              <a:rPr kumimoji="0" lang="pl-PL" altLang="pl-PL" sz="1300" b="0" i="0" u="none" strike="noStrike" cap="none" normalizeH="0" baseline="0">
                <a:ln>
                  <a:noFill/>
                </a:ln>
                <a:effectLst/>
                <a:latin typeface="Söhne"/>
              </a:rPr>
              <a:t> oraz </a:t>
            </a:r>
            <a:r>
              <a:rPr kumimoji="0" lang="pl-PL" altLang="pl-PL" sz="1300" b="0" i="0" u="none" strike="noStrike" cap="none" normalizeH="0" baseline="0" err="1">
                <a:ln>
                  <a:noFill/>
                </a:ln>
                <a:effectLst/>
                <a:latin typeface="Söhne"/>
              </a:rPr>
              <a:t>Vj^s</a:t>
            </a:r>
            <a:r>
              <a:rPr kumimoji="0" lang="pl-PL" altLang="pl-PL" sz="1300" b="0" i="0" u="none" strike="noStrike" cap="none" normalizeH="0" baseline="0">
                <a:ln>
                  <a:noFill/>
                </a:ln>
                <a:effectLst/>
                <a:latin typeface="Söhne"/>
              </a:rPr>
              <a:t> w V'. Wierzchołki w V' formują więc klikę o rozmiarze |V'| = k.</a:t>
            </a:r>
          </a:p>
          <a:p>
            <a:pPr>
              <a:lnSpc>
                <a:spcPct val="90000"/>
              </a:lnSpc>
            </a:pPr>
            <a:endParaRPr lang="pl-PL" sz="13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B42A9FA-2A38-62C5-29D2-1CE98701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1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554627-7B33-4A26-EAA4-718069D5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pl-PL" dirty="0"/>
              <a:t>Dowód w drugą stronę</a:t>
            </a:r>
          </a:p>
        </p:txBody>
      </p:sp>
      <p:pic>
        <p:nvPicPr>
          <p:cNvPr id="9" name="Obraz 8" descr="Obraz zawierający linia, diagram&#10;&#10;Opis wygenerowany automatycznie">
            <a:extLst>
              <a:ext uri="{FF2B5EF4-FFF2-40B4-BE49-F238E27FC236}">
                <a16:creationId xmlns:a16="http://schemas.microsoft.com/office/drawing/2014/main" id="{0CDC4663-E4A1-9C43-8361-2D9E5C14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855752"/>
            <a:ext cx="6897878" cy="315577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0BAD86-32A6-8C78-E6AC-DEE0CDD2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700"/>
              <a:t>Załóżmy, że graf G ma klikę V’ o rozmiarze k</a:t>
            </a:r>
          </a:p>
          <a:p>
            <a:pPr>
              <a:lnSpc>
                <a:spcPct val="90000"/>
              </a:lnSpc>
            </a:pPr>
            <a:r>
              <a:rPr lang="pl-PL" sz="1700"/>
              <a:t>Żadna krawędź w G nie łączy wierzchołków w tej samej klauzuli.</a:t>
            </a:r>
          </a:p>
          <a:p>
            <a:pPr>
              <a:lnSpc>
                <a:spcPct val="90000"/>
              </a:lnSpc>
            </a:pPr>
            <a:r>
              <a:rPr lang="pl-PL" sz="1700"/>
              <a:t>V' zawiera więc dokładnie jeden wierzchołek na klauzulę.</a:t>
            </a:r>
          </a:p>
          <a:p>
            <a:pPr>
              <a:lnSpc>
                <a:spcPct val="90000"/>
              </a:lnSpc>
            </a:pPr>
            <a:r>
              <a:rPr lang="pl-PL" sz="1700"/>
              <a:t>Możemy przypisać 1 do każdej zmiennej </a:t>
            </a:r>
            <a:r>
              <a:rPr lang="pl-PL" sz="1700" err="1"/>
              <a:t>li^r</a:t>
            </a:r>
            <a:r>
              <a:rPr lang="pl-PL" sz="1700"/>
              <a:t> tak, że </a:t>
            </a:r>
            <a:r>
              <a:rPr lang="pl-PL" sz="1700" err="1"/>
              <a:t>Vi^r</a:t>
            </a:r>
            <a:r>
              <a:rPr lang="pl-PL" sz="1700"/>
              <a:t> ∈ V'. Jest to możliwe, ponieważ graf nie zawiera krawędzi pomiędzy swoimi negacjami.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Söhne"/>
              </a:rPr>
              <a:t>   Każda klauzula zwraca prawdę, więc wyrażenie logiczne F zwraca również prawdę.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479266-1607-0CEA-391E-D224C848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627"/>
            <a:ext cx="65" cy="83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EDE34F-B893-EFB8-B1F4-33C6B0E9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C54C57-6E7C-9ECC-F4BD-582DF327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Problem kliki jest co najmniej tak trudny jak problem NP zupełny 3-CNF-SAT, jest więc problemem NP-trudnym.</a:t>
            </a:r>
          </a:p>
          <a:p>
            <a:r>
              <a:rPr lang="pl-PL" dirty="0"/>
              <a:t>Z racji tego, że jego poprawność możemy zweryfikować w czasie wielomianowym, jest on problemem NP zupełnym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118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EDD0D-DFF8-6136-3DA5-83237A47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pl-PL" dirty="0"/>
              <a:t>Problemy </a:t>
            </a:r>
            <a:r>
              <a:rPr lang="pl-PL" dirty="0" err="1"/>
              <a:t>np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746EDC-EAA7-D721-CB0C-48A2709D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pl-PL" dirty="0"/>
              <a:t>Problem P - Problem, dla którego rozwiązanie można znaleźć w czasie wielomianowym </a:t>
            </a:r>
          </a:p>
          <a:p>
            <a:pPr>
              <a:lnSpc>
                <a:spcPct val="90000"/>
              </a:lnSpc>
            </a:pPr>
            <a:r>
              <a:rPr lang="pl-PL" sz="1700" dirty="0"/>
              <a:t>Problem NP - Problemy, dla których możemy szybko, w czasie wielomianowym zweryfikować poprawność danego rozwiązania</a:t>
            </a:r>
          </a:p>
          <a:p>
            <a:pPr>
              <a:lnSpc>
                <a:spcPct val="90000"/>
              </a:lnSpc>
            </a:pPr>
            <a:r>
              <a:rPr lang="pl-PL" sz="1700" dirty="0"/>
              <a:t>Problem NP Trudny - klasa problemów co najmniej tak trudnych jak najtrudniejsze problemy NP. Innymi słowy - każdy problem w NP może być zredukowany do problemu NP trudnego. Problem NP trudny nie musi należeć do klasy NP</a:t>
            </a:r>
          </a:p>
          <a:p>
            <a:pPr>
              <a:lnSpc>
                <a:spcPct val="90000"/>
              </a:lnSpc>
            </a:pPr>
            <a:r>
              <a:rPr lang="pl-PL" sz="1700" dirty="0"/>
              <a:t>Problem NP Zupełny - Problem, który należy zarówno do klasy NP i NP trudnych</a:t>
            </a:r>
          </a:p>
          <a:p>
            <a:pPr>
              <a:lnSpc>
                <a:spcPct val="90000"/>
              </a:lnSpc>
            </a:pPr>
            <a:r>
              <a:rPr lang="pl-PL" sz="1600" dirty="0"/>
              <a:t>Aby udowodnić, że problem jest NP zupełny, należy: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dirty="0"/>
              <a:t>Pokazać, że problem jest "co najmniej tak trudny jak" najtrudniejsze problemy w NP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dirty="0"/>
              <a:t>Pokazać, że problem </a:t>
            </a:r>
            <a:r>
              <a:rPr lang="pl-PL" sz="1400" dirty="0"/>
              <a:t>należy do klasy NP</a:t>
            </a:r>
          </a:p>
          <a:p>
            <a:pPr>
              <a:lnSpc>
                <a:spcPct val="90000"/>
              </a:lnSpc>
            </a:pPr>
            <a:endParaRPr lang="pl-PL" sz="1400" dirty="0"/>
          </a:p>
        </p:txBody>
      </p:sp>
      <p:pic>
        <p:nvPicPr>
          <p:cNvPr id="1028" name="Picture 4" descr="P, NP, NP-Complete and NP-Hard Problems in Computer Science | Baeldung on  Computer Science">
            <a:extLst>
              <a:ext uri="{FF2B5EF4-FFF2-40B4-BE49-F238E27FC236}">
                <a16:creationId xmlns:a16="http://schemas.microsoft.com/office/drawing/2014/main" id="{B9BDA18F-2443-1F78-33A8-652B6930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30" y="1180805"/>
            <a:ext cx="5447070" cy="41670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9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A3654-1E0D-E504-4D25-B2126F3B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spełnialności (SAT)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8725BD-F6A3-33F8-A7AA-41C190302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 smtClean="0"/>
                      <m:t>Czy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dla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danej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formu</m:t>
                    </m:r>
                    <m:r>
                      <m:rPr>
                        <m:nor/>
                      </m:rPr>
                      <a:rPr lang="pl-PL" sz="2000" smtClean="0"/>
                      <m:t>ł</m:t>
                    </m:r>
                    <m:r>
                      <m:rPr>
                        <m:nor/>
                      </m:rPr>
                      <a:rPr lang="pl-PL" sz="2000" smtClean="0"/>
                      <m:t>y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logicznej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istnieje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takie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podstawienie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zmiennych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zdaniowych</m:t>
                    </m:r>
                    <m:r>
                      <m:rPr>
                        <m:nor/>
                      </m:rPr>
                      <a:rPr lang="pl-PL" sz="2000" smtClean="0"/>
                      <m:t>, ż</m:t>
                    </m:r>
                    <m:r>
                      <m:rPr>
                        <m:nor/>
                      </m:rPr>
                      <a:rPr lang="pl-PL" sz="2000" smtClean="0"/>
                      <m:t>eby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formu</m:t>
                    </m:r>
                    <m:r>
                      <m:rPr>
                        <m:nor/>
                      </m:rPr>
                      <a:rPr lang="pl-PL" sz="2000" smtClean="0"/>
                      <m:t>ł</m:t>
                    </m:r>
                    <m:r>
                      <m:rPr>
                        <m:nor/>
                      </m:rPr>
                      <a:rPr lang="pl-PL" sz="2000" smtClean="0"/>
                      <m:t>a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by</m:t>
                    </m:r>
                    <m:r>
                      <m:rPr>
                        <m:nor/>
                      </m:rPr>
                      <a:rPr lang="pl-PL" sz="2000" smtClean="0"/>
                      <m:t>ł</m:t>
                    </m:r>
                    <m:r>
                      <m:rPr>
                        <m:nor/>
                      </m:rPr>
                      <a:rPr lang="pl-PL" sz="2000" smtClean="0"/>
                      <m:t>a</m:t>
                    </m:r>
                    <m:r>
                      <m:rPr>
                        <m:nor/>
                      </m:rPr>
                      <a:rPr lang="pl-PL" sz="2000" smtClean="0"/>
                      <m:t> </m:t>
                    </m:r>
                    <m:r>
                      <m:rPr>
                        <m:nor/>
                      </m:rPr>
                      <a:rPr lang="pl-PL" sz="2000" smtClean="0"/>
                      <m:t>prawdziwa</m:t>
                    </m:r>
                  </m:oMath>
                </a14:m>
                <a:endParaRPr lang="pl-PL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pl-P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l-PL" sz="200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pl-PL" sz="200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pl-PL" sz="200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∧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Jest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spe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ł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nialne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dla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pl-PL" sz="2000" i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pl-PL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/>
                      <m:t>F</m:t>
                    </m:r>
                    <m:r>
                      <m:rPr>
                        <m:nor/>
                      </m:rPr>
                      <a:rPr lang="pl-PL" sz="2000"/>
                      <m:t>(</m:t>
                    </m:r>
                    <m:r>
                      <m:rPr>
                        <m:nor/>
                      </m:rPr>
                      <a:rPr lang="pl-PL" sz="2000"/>
                      <m:t>x</m:t>
                    </m:r>
                    <m:r>
                      <m:rPr>
                        <m:nor/>
                      </m:rPr>
                      <a:rPr lang="pl-PL" sz="2000"/>
                      <m:t>) = </m:t>
                    </m:r>
                    <m:r>
                      <m:rPr>
                        <m:nor/>
                      </m:rPr>
                      <a:rPr lang="pl-PL" sz="2000"/>
                      <m:t>x</m:t>
                    </m:r>
                    <m:r>
                      <m:rPr>
                        <m:nor/>
                      </m:rPr>
                      <a:rPr lang="pl-PL" sz="2000"/>
                      <m:t> </m:t>
                    </m:r>
                    <m:r>
                      <a:rPr lang="pl-P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  <m:acc>
                      <m:accPr>
                        <m:chr m:val="̅"/>
                        <m:ctrlP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pl-PL" sz="2000"/>
                      <m:t>  </m:t>
                    </m:r>
                    <m:r>
                      <m:rPr>
                        <m:nor/>
                      </m:rPr>
                      <a:rPr lang="pl-PL" sz="2000"/>
                      <m:t>nie</m:t>
                    </m:r>
                    <m:r>
                      <m:rPr>
                        <m:nor/>
                      </m:rPr>
                      <a:rPr lang="pl-PL" sz="2000"/>
                      <m:t> </m:t>
                    </m:r>
                    <m:r>
                      <m:rPr>
                        <m:nor/>
                      </m:rPr>
                      <a:rPr lang="pl-PL" sz="2000"/>
                      <m:t>jest</m:t>
                    </m:r>
                    <m:r>
                      <m:rPr>
                        <m:nor/>
                      </m:rPr>
                      <a:rPr lang="pl-PL" sz="2000"/>
                      <m:t> </m:t>
                    </m:r>
                    <m:r>
                      <m:rPr>
                        <m:nor/>
                      </m:rPr>
                      <a:rPr lang="pl-PL" sz="2000"/>
                      <m:t>spe</m:t>
                    </m:r>
                    <m:r>
                      <m:rPr>
                        <m:nor/>
                      </m:rPr>
                      <a:rPr lang="pl-PL" sz="2000"/>
                      <m:t>ł</m:t>
                    </m:r>
                    <m:r>
                      <m:rPr>
                        <m:nor/>
                      </m:rPr>
                      <a:rPr lang="pl-PL" sz="2000"/>
                      <m:t>nialny</m:t>
                    </m:r>
                  </m:oMath>
                </a14:m>
                <a:endParaRPr lang="pl-PL" sz="2000" dirty="0"/>
              </a:p>
              <a:p>
                <a:endParaRPr lang="pl-PL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FE8725BD-F6A3-33F8-A7AA-41C190302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4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D124C2-D17C-B14F-56EE-0777B55D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3-cnf-sat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C8177B8-BE41-2A73-E4E4-8FD8CD63E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000" dirty="0"/>
                  <a:t>Szczególny przypadek problemów SAT jest problem spełnialności formuł w koniunkcyjnej postaci normalnej, gdzie wszystkie klauzule (wyrażenia logiczne połączone operatorem LUB) łączone operatorami AND zawierają dokładnie n literałów (n-CNF-SAT)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/>
                      <m:t>F</m:t>
                    </m:r>
                    <m:r>
                      <m:rPr>
                        <m:nor/>
                      </m:rPr>
                      <a:rPr lang="pl-PL" sz="2000"/>
                      <m:t> = </m:t>
                    </m:r>
                    <m:r>
                      <m:rPr>
                        <m:nor/>
                      </m:rPr>
                      <a:rPr lang="pl-PL" sz="2000"/>
                      <m:t>C</m:t>
                    </m:r>
                    <m:r>
                      <m:rPr>
                        <m:nor/>
                      </m:rPr>
                      <a:rPr lang="pl-PL" sz="2000"/>
                      <m:t>₁ ∧ </m:t>
                    </m:r>
                    <m:r>
                      <m:rPr>
                        <m:nor/>
                      </m:rPr>
                      <a:rPr lang="pl-PL" sz="2000"/>
                      <m:t>C</m:t>
                    </m:r>
                    <m:r>
                      <m:rPr>
                        <m:nor/>
                      </m:rPr>
                      <a:rPr lang="pl-PL" sz="2000"/>
                      <m:t>₂ ∧ </m:t>
                    </m:r>
                    <m:r>
                      <m:rPr>
                        <m:nor/>
                      </m:rPr>
                      <a:rPr lang="pl-PL" sz="2000"/>
                      <m:t>C</m:t>
                    </m:r>
                    <m:r>
                      <m:rPr>
                        <m:nor/>
                      </m:rPr>
                      <a:rPr lang="pl-PL" sz="2000"/>
                      <m:t>₃ ∧ ...</m:t>
                    </m:r>
                  </m:oMath>
                </a14:m>
                <a:endParaRPr lang="pl-PL" sz="2000" dirty="0"/>
              </a:p>
              <a:p>
                <a:r>
                  <a:rPr lang="pl-PL" sz="2000" b="0" i="0" dirty="0">
                    <a:solidFill>
                      <a:srgbClr val="D1D5DB"/>
                    </a:solidFill>
                    <a:effectLst/>
                    <a:latin typeface="Söhne"/>
                  </a:rPr>
                  <a:t>C = l₁ ∨ l₂ ∨ ... ∨ lₙ</a:t>
                </a:r>
              </a:p>
              <a:p>
                <a:r>
                  <a:rPr lang="pl-PL" sz="2000" dirty="0"/>
                  <a:t>Problemy 1-CNF-SAT i 2-CNF-SAT mają rozwiązania w czasie wielomianowym, lecz problem 3-CNF-SAT jest już NP-Zupełny (Twierdzenie </a:t>
                </a:r>
                <a:r>
                  <a:rPr lang="pl-PL" sz="2000" dirty="0" err="1"/>
                  <a:t>Cooka-Levina</a:t>
                </a:r>
                <a:r>
                  <a:rPr lang="pl-PL" sz="2000" dirty="0"/>
                  <a:t>, 1971)</a:t>
                </a:r>
                <a:endParaRPr lang="pl-PL" sz="2000" dirty="0">
                  <a:solidFill>
                    <a:srgbClr val="D1D5DB"/>
                  </a:solidFill>
                  <a:latin typeface="Söhne"/>
                </a:endParaRPr>
              </a:p>
              <a:p>
                <a:r>
                  <a:rPr lang="pl-PL" sz="2000" dirty="0"/>
                  <a:t>Przykład wyrażenia logicznego obrazujący problem 3-CNF-SAT</a:t>
                </a:r>
                <a:r>
                  <a:rPr lang="pl-PL" sz="2000" dirty="0">
                    <a:solidFill>
                      <a:srgbClr val="D1D5DB"/>
                    </a:solidFill>
                    <a:latin typeface="Söhne"/>
                  </a:rPr>
                  <a:t>:</a:t>
                </a:r>
              </a:p>
              <a:p>
                <a:pPr marL="0" indent="0">
                  <a:buNone/>
                </a:pPr>
                <a:r>
                  <a:rPr lang="pl-PL" sz="2000" dirty="0">
                    <a:solidFill>
                      <a:srgbClr val="D1D5DB"/>
                    </a:solidFill>
                    <a:latin typeface="Söhne"/>
                  </a:rPr>
                  <a:t>		</a:t>
                </a:r>
                <a:r>
                  <a:rPr lang="pl-PL" sz="2000" b="0" i="0" dirty="0">
                    <a:solidFill>
                      <a:srgbClr val="D1D5DB"/>
                    </a:solidFill>
                    <a:effectLst/>
                    <a:latin typeface="Söhne"/>
                  </a:rPr>
                  <a:t>F = (x₁ ∨ ¬x₂ ∨ ¬x₃) ∧ (¬x₁ ∨ x₂ ∨ x₃) ∧ (x₁ ∨ x₂ ∨ x₃)</a:t>
                </a:r>
              </a:p>
              <a:p>
                <a:endParaRPr lang="pl-PL" sz="200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C8177B8-BE41-2A73-E4E4-8FD8CD63E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 t="-43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0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3E7BCA-E0FA-4E55-B6F9-296548775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6E130B-775E-4AE3-971F-4765BB84A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FBD0863-5915-C661-4D65-169B6A5C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Klika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DE2DCA-8B87-23C9-5C18-E4790EF0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>
                <a:solidFill>
                  <a:srgbClr val="FFFFFF"/>
                </a:solidFill>
              </a:rPr>
              <a:t>Klika jest to taki podgraf danego grafu, który jest pełny</a:t>
            </a:r>
          </a:p>
        </p:txBody>
      </p:sp>
      <p:sp useBgFill="1">
        <p:nvSpPr>
          <p:cNvPr id="18" name="Rounded Rectangle 3">
            <a:extLst>
              <a:ext uri="{FF2B5EF4-FFF2-40B4-BE49-F238E27FC236}">
                <a16:creationId xmlns:a16="http://schemas.microsoft.com/office/drawing/2014/main" id="{47D1B3D9-1F1B-468B-AC82-D0DD90D05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379" y="639097"/>
            <a:ext cx="5471927" cy="5575439"/>
          </a:xfrm>
          <a:prstGeom prst="roundRect">
            <a:avLst>
              <a:gd name="adj" fmla="val 531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pic>
        <p:nvPicPr>
          <p:cNvPr id="7" name="Obraz 6" descr="Obraz zawierający krąg, diagram, linia, zrzut ekranu&#10;&#10;Opis wygenerowany automatycznie">
            <a:extLst>
              <a:ext uri="{FF2B5EF4-FFF2-40B4-BE49-F238E27FC236}">
                <a16:creationId xmlns:a16="http://schemas.microsoft.com/office/drawing/2014/main" id="{1A1CAEC7-2CFF-E041-AF25-3F0A7AD6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43" y="1266387"/>
            <a:ext cx="3948508" cy="43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8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B01C08-2DE6-24D6-ED8A-E786007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7A20F3-B485-FF4F-2D50-12CDBC40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Problem decyzyjny pod tytułem: “Czy w danym grafie nieskierowanym istnieje klika o rozmiarze co najmniej k?”</a:t>
            </a:r>
          </a:p>
          <a:p>
            <a:r>
              <a:rPr lang="pl-PL" sz="2000" dirty="0"/>
              <a:t>Rozwiązanie tego problemu wymaga zbadania wszystkich możliwych podgrafów, co jest operacją bardzo złożoną</a:t>
            </a:r>
          </a:p>
          <a:p>
            <a:r>
              <a:rPr lang="pl-PL" sz="2000" dirty="0"/>
              <a:t>Aby udowodnić, że Problem kliki jest problemem NP zupełnym, przekształcimy wspomniany wcześniej problem 3-CNF-SAT</a:t>
            </a:r>
          </a:p>
        </p:txBody>
      </p:sp>
    </p:spTree>
    <p:extLst>
      <p:ext uri="{BB962C8B-B14F-4D97-AF65-F5344CB8AC3E}">
        <p14:creationId xmlns:p14="http://schemas.microsoft.com/office/powerpoint/2010/main" val="50310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59E95-7837-A8A8-EC9D-3B7786A5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 – problem </a:t>
            </a:r>
            <a:r>
              <a:rPr lang="pl-PL" dirty="0" err="1"/>
              <a:t>np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B64305-91A7-303B-596E-6D4ACA27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Mając dany graf G, i jego podgraf G’, możemy zweryfikować, czy podgraf jest kliką w czasie O(V^2) (ponieważ w najgorszym przypadku G = G’, oraz G jest pełny)</a:t>
            </a:r>
          </a:p>
          <a:p>
            <a:r>
              <a:rPr lang="pl-PL" sz="2000" dirty="0"/>
              <a:t>Jeżeli więc możemy zweryfikować, że dany podgraf jest kliką, to problem należy do klasy NP</a:t>
            </a:r>
          </a:p>
        </p:txBody>
      </p:sp>
    </p:spTree>
    <p:extLst>
      <p:ext uri="{BB962C8B-B14F-4D97-AF65-F5344CB8AC3E}">
        <p14:creationId xmlns:p14="http://schemas.microsoft.com/office/powerpoint/2010/main" val="69163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9CC699-D389-C3AB-4A97-11909CB2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kliki – problem </a:t>
            </a:r>
            <a:r>
              <a:rPr lang="pl-PL" dirty="0" err="1"/>
              <a:t>np</a:t>
            </a:r>
            <a:r>
              <a:rPr lang="pl-PL" dirty="0"/>
              <a:t> trudny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A70F4C-60B3-8BD1-0776-B0D88731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Musimy udowodnić, że 3-CNF-SAT ≤ Problem kliki</a:t>
            </a:r>
          </a:p>
          <a:p>
            <a:r>
              <a:rPr lang="pl-PL" sz="2000" dirty="0"/>
              <a:t>weźmy wyrażenie F, które jest wyrażeniem logicznym w formie 3-CNF</a:t>
            </a:r>
          </a:p>
          <a:p>
            <a:r>
              <a:rPr lang="pl-PL" sz="2000" dirty="0"/>
              <a:t>F = (x₁ ∨ ¬x₂ ∨ ¬x₃) ∧ (¬x₁ ∨ x₂ ∨ x₃) ∧ (x₁ ∨ x₂ ∨ x₃)</a:t>
            </a:r>
          </a:p>
          <a:p>
            <a:r>
              <a:rPr lang="pl-PL" sz="2000" dirty="0"/>
              <a:t>Zbudujmy na jego podstawie graf w taki sposób, że wierzchołki są pojedynczymi zmiennymi w całym wyrażeniu logicznym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97509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7685D0B-2744-54A0-CF6E-943714926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072" y="734309"/>
            <a:ext cx="10661855" cy="5389381"/>
          </a:xfrm>
        </p:spPr>
      </p:pic>
    </p:spTree>
    <p:extLst>
      <p:ext uri="{BB962C8B-B14F-4D97-AF65-F5344CB8AC3E}">
        <p14:creationId xmlns:p14="http://schemas.microsoft.com/office/powerpoint/2010/main" val="2688283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55</TotalTime>
  <Words>866</Words>
  <Application>Microsoft Office PowerPoint</Application>
  <PresentationFormat>Panoramiczny</PresentationFormat>
  <Paragraphs>61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Söhne</vt:lpstr>
      <vt:lpstr>Sklepienie niebieskie</vt:lpstr>
      <vt:lpstr>Problem kliki</vt:lpstr>
      <vt:lpstr>Problemy np</vt:lpstr>
      <vt:lpstr>Problem spełnialności (SAT)</vt:lpstr>
      <vt:lpstr>3-cnf-sat</vt:lpstr>
      <vt:lpstr>Klika</vt:lpstr>
      <vt:lpstr>Problem kliki</vt:lpstr>
      <vt:lpstr>Problem kliki – problem np</vt:lpstr>
      <vt:lpstr>Problem kliki – problem np trudny</vt:lpstr>
      <vt:lpstr>Prezentacja programu PowerPoint</vt:lpstr>
      <vt:lpstr>Problem kliki – problem np trudny</vt:lpstr>
      <vt:lpstr>Prezentacja programu PowerPoint</vt:lpstr>
      <vt:lpstr>Prezentacja programu PowerPoint</vt:lpstr>
      <vt:lpstr>Prezentacja programu PowerPoint</vt:lpstr>
      <vt:lpstr>Teza</vt:lpstr>
      <vt:lpstr>Dowód w pierwszą stronę</vt:lpstr>
      <vt:lpstr>Dowód w drugą stronę</vt:lpstr>
      <vt:lpstr>Wniosek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kliki</dc:title>
  <dc:creator>Michał Maziarz</dc:creator>
  <cp:lastModifiedBy>Michał Maziarz</cp:lastModifiedBy>
  <cp:revision>1</cp:revision>
  <dcterms:created xsi:type="dcterms:W3CDTF">2023-06-25T19:57:13Z</dcterms:created>
  <dcterms:modified xsi:type="dcterms:W3CDTF">2023-06-25T20:53:07Z</dcterms:modified>
</cp:coreProperties>
</file>