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" name="Группа 10"/>
          <p:cNvGrpSpPr/>
          <p:nvPr/>
        </p:nvGrpSpPr>
        <p:grpSpPr>
          <a:xfrm>
            <a:off x="-24121" y="556919"/>
            <a:ext cx="7181642" cy="271801"/>
            <a:chOff x="0" y="0"/>
            <a:chExt cx="7181640" cy="271800"/>
          </a:xfrm>
        </p:grpSpPr>
        <p:sp>
          <p:nvSpPr>
            <p:cNvPr id="110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3" name="TextBox 8"/>
          <p:cNvSpPr txBox="1"/>
          <p:nvPr/>
        </p:nvSpPr>
        <p:spPr>
          <a:xfrm>
            <a:off x="448225" y="988694"/>
            <a:ext cx="8470435" cy="205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defRPr spc="-1" sz="3600"/>
            </a:pPr>
            <a:r>
              <a:t>Neural Coarse-Graining:</a:t>
            </a:r>
          </a:p>
          <a:p>
            <a:pPr>
              <a:lnSpc>
                <a:spcPct val="90000"/>
              </a:lnSpc>
              <a:defRPr spc="-1" sz="3600"/>
            </a:pPr>
            <a:r>
              <a:t>Extracting slowly</a:t>
            </a:r>
            <a:r>
              <a:t> </a:t>
            </a:r>
            <a:r>
              <a:t>varying latent degrees</a:t>
            </a:r>
          </a:p>
          <a:p>
            <a:pPr>
              <a:lnSpc>
                <a:spcPct val="90000"/>
              </a:lnSpc>
              <a:defRPr spc="-1" sz="3600"/>
            </a:pPr>
            <a:r>
              <a:t>of freedom with neural</a:t>
            </a:r>
          </a:p>
          <a:p>
            <a:pPr>
              <a:lnSpc>
                <a:spcPct val="90000"/>
              </a:lnSpc>
              <a:defRPr spc="-1" sz="3600"/>
            </a:pPr>
            <a:r>
              <a:t>networks</a:t>
            </a:r>
          </a:p>
        </p:txBody>
      </p:sp>
      <p:pic>
        <p:nvPicPr>
          <p:cNvPr id="114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7" name="Группа 11"/>
          <p:cNvGrpSpPr/>
          <p:nvPr/>
        </p:nvGrpSpPr>
        <p:grpSpPr>
          <a:xfrm>
            <a:off x="1958040" y="3041639"/>
            <a:ext cx="7181641" cy="271801"/>
            <a:chOff x="0" y="0"/>
            <a:chExt cx="7181640" cy="271800"/>
          </a:xfrm>
        </p:grpSpPr>
        <p:sp>
          <p:nvSpPr>
            <p:cNvPr id="115" name="Google Shape;64;p14"/>
            <p:cNvSpPr/>
            <p:nvPr/>
          </p:nvSpPr>
          <p:spPr>
            <a:xfrm flipH="1">
              <a:off x="273960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6" name="Google Shape;65;p14"/>
            <p:cNvSpPr/>
            <p:nvPr/>
          </p:nvSpPr>
          <p:spPr>
            <a:xfrm flipH="1">
              <a:off x="0" y="0"/>
              <a:ext cx="271801" cy="271801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8" name="TextBox 14"/>
          <p:cNvSpPr txBox="1"/>
          <p:nvPr/>
        </p:nvSpPr>
        <p:spPr>
          <a:xfrm>
            <a:off x="170999" y="3635640"/>
            <a:ext cx="3773545" cy="1281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lnSpc>
                <a:spcPts val="1600"/>
              </a:lnSpc>
              <a:spcBef>
                <a:spcPts val="600"/>
              </a:spcBef>
              <a:defRPr spc="-1" sz="1600" u="sng"/>
            </a:pPr>
            <a:r>
              <a:t>Выполнили</a:t>
            </a:r>
            <a:r>
              <a:rPr u="none"/>
              <a:t>:</a:t>
            </a:r>
          </a:p>
          <a:p>
            <a:pPr>
              <a:lnSpc>
                <a:spcPts val="1800"/>
              </a:lnSpc>
              <a:defRPr spc="-1" sz="1600"/>
            </a:pPr>
            <a:r>
              <a:t>Васильев Демид, Мальков Владислав,</a:t>
            </a:r>
          </a:p>
          <a:p>
            <a:pPr>
              <a:lnSpc>
                <a:spcPts val="1800"/>
              </a:lnSpc>
              <a:defRPr spc="-1" sz="1600"/>
            </a:pPr>
            <a:r>
              <a:t>Воробьев Владислав, Горбачев Ринат</a:t>
            </a:r>
          </a:p>
          <a:p>
            <a:pPr>
              <a:lnSpc>
                <a:spcPts val="1800"/>
              </a:lnSpc>
              <a:defRPr spc="-1" sz="1600"/>
            </a:pPr>
          </a:p>
          <a:p>
            <a:pPr>
              <a:lnSpc>
                <a:spcPts val="1800"/>
              </a:lnSpc>
              <a:defRPr spc="-1" sz="1600"/>
            </a:pPr>
            <a:r>
              <a:t>4 курс, группа БПМИ194</a:t>
            </a:r>
          </a:p>
        </p:txBody>
      </p:sp>
      <p:sp>
        <p:nvSpPr>
          <p:cNvPr id="119" name="TextBox 16"/>
          <p:cNvSpPr txBox="1"/>
          <p:nvPr/>
        </p:nvSpPr>
        <p:spPr>
          <a:xfrm>
            <a:off x="3992040" y="4705200"/>
            <a:ext cx="1045193" cy="30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lnSpc>
                <a:spcPts val="1800"/>
              </a:lnSpc>
              <a:defRPr spc="-1" sz="1200"/>
            </a:lvl1pPr>
          </a:lstStyle>
          <a:p>
            <a:pPr/>
            <a:r>
              <a:t>Москва,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Группа 5"/>
          <p:cNvGrpSpPr/>
          <p:nvPr/>
        </p:nvGrpSpPr>
        <p:grpSpPr>
          <a:xfrm>
            <a:off x="-1" y="124180"/>
            <a:ext cx="7181642" cy="271801"/>
            <a:chOff x="0" y="0"/>
            <a:chExt cx="7181640" cy="271800"/>
          </a:xfrm>
        </p:grpSpPr>
        <p:sp>
          <p:nvSpPr>
            <p:cNvPr id="186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89" name="Изображение 1" descr="Изображение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615950"/>
            <a:ext cx="7517766" cy="4121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1135" y="332009"/>
            <a:ext cx="857881" cy="110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oogle Shape;63;p14" descr="Google Shape;63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1135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6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194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97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Текстовое поле 7"/>
          <p:cNvSpPr txBox="1"/>
          <p:nvPr/>
        </p:nvSpPr>
        <p:spPr>
          <a:xfrm>
            <a:off x="121919" y="181610"/>
            <a:ext cx="8683626" cy="867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/>
            </a:pPr>
            <a:r>
              <a:t>Анализ временных рядов на</a:t>
            </a:r>
          </a:p>
          <a:p>
            <a:pPr>
              <a:defRPr sz="2700"/>
            </a:pPr>
            <a:r>
              <a:t>примере UCI Human Activity Recognition</a:t>
            </a:r>
          </a:p>
        </p:txBody>
      </p:sp>
      <p:sp>
        <p:nvSpPr>
          <p:cNvPr id="199" name="Текстовое поле 1"/>
          <p:cNvSpPr txBox="1"/>
          <p:nvPr/>
        </p:nvSpPr>
        <p:spPr>
          <a:xfrm>
            <a:off x="313054" y="1544955"/>
            <a:ext cx="2739392" cy="272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Задача: </a:t>
            </a:r>
          </a:p>
          <a:p>
            <a:pPr/>
            <a:r>
              <a:t>обнаружение различных типов активности по данным акселерометра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Данные: </a:t>
            </a:r>
          </a:p>
          <a:p>
            <a:pPr/>
            <a:r>
              <a:t>UCI Human Activity Recognition - ряд разработанных вручную признаков, описывающих статистику данных акселерометра - 2-секундные фрагменты исходных данных преобразуются в 516-мерное представление</a:t>
            </a:r>
          </a:p>
        </p:txBody>
      </p:sp>
      <p:sp>
        <p:nvSpPr>
          <p:cNvPr id="200" name="Текстовое поле 8"/>
          <p:cNvSpPr txBox="1"/>
          <p:nvPr/>
        </p:nvSpPr>
        <p:spPr>
          <a:xfrm>
            <a:off x="4392295" y="1544955"/>
            <a:ext cx="2991486" cy="293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AdaBoost "из коробки" даёт accuracy 93,6%.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Попробуем увеличить accuracy: преобразуем окрестность из 7 временных интервалов полного 516-мерного входного сигнала в 20 классов с тем же временным разрешением. Сеть предсказания принимает на вход окрестность размером 5 преобразованных классов и предсказывает класс на 20 шагов в будущее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203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4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206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Текстовое поле 7"/>
          <p:cNvSpPr txBox="1"/>
          <p:nvPr/>
        </p:nvSpPr>
        <p:spPr>
          <a:xfrm>
            <a:off x="121919" y="181610"/>
            <a:ext cx="8683626" cy="867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700"/>
            </a:pPr>
            <a:r>
              <a:t>Анализ временных рядов на</a:t>
            </a:r>
          </a:p>
          <a:p>
            <a:pPr>
              <a:defRPr sz="2700"/>
            </a:pPr>
            <a:r>
              <a:t>примере UCI Human Activity Recognition</a:t>
            </a:r>
          </a:p>
        </p:txBody>
      </p:sp>
      <p:sp>
        <p:nvSpPr>
          <p:cNvPr id="208" name="Текстовое поле 3"/>
          <p:cNvSpPr txBox="1"/>
          <p:nvPr/>
        </p:nvSpPr>
        <p:spPr>
          <a:xfrm>
            <a:off x="603884" y="1527810"/>
            <a:ext cx="2758442" cy="3133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Только на классах: 87,4% После объединения оригинальных признаков и созданных классов: Accuracy 95,2% vs 93,6% (adaboost)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Вопрос: что если повышение качества связано лишь с увеличением временных интервалов для классов, в то время как в оригинальных признаках информация лишь из 2-секундных интервалов.</a:t>
            </a:r>
          </a:p>
        </p:txBody>
      </p:sp>
      <p:sp>
        <p:nvSpPr>
          <p:cNvPr id="209" name="Текстовое поле 4"/>
          <p:cNvSpPr txBox="1"/>
          <p:nvPr/>
        </p:nvSpPr>
        <p:spPr>
          <a:xfrm>
            <a:off x="4330700" y="1527810"/>
            <a:ext cx="2887346" cy="252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Исходные оригинальные признаки в более широком диапазоне без новых классов: </a:t>
            </a:r>
          </a:p>
          <a:p>
            <a:pPr/>
            <a:r>
              <a:t>Качество Adaboost растёт до 94,6% vs 93,6% (для 2-секундных интервалов).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Оригинальные признаки в широком диапозоне + созданные классы: </a:t>
            </a:r>
          </a:p>
          <a:p>
            <a:pPr/>
            <a:r>
              <a:t>Качество сети падает до95,1% против 95,2% (с 2-секундными оригинальными признаками)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212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215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Текстовое поле 7"/>
          <p:cNvSpPr txBox="1"/>
          <p:nvPr/>
        </p:nvSpPr>
        <p:spPr>
          <a:xfrm>
            <a:off x="121919" y="181609"/>
            <a:ext cx="8683626" cy="473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700"/>
            </a:lvl1pPr>
          </a:lstStyle>
          <a:p>
            <a:pPr/>
            <a:r>
              <a:t>Итог</a:t>
            </a:r>
          </a:p>
        </p:txBody>
      </p:sp>
      <p:sp>
        <p:nvSpPr>
          <p:cNvPr id="217" name="Текстовое поле 1"/>
          <p:cNvSpPr txBox="1"/>
          <p:nvPr/>
        </p:nvSpPr>
        <p:spPr>
          <a:xfrm>
            <a:off x="327660" y="1635125"/>
            <a:ext cx="4836160" cy="2753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buClr>
                <a:srgbClr val="000000"/>
              </a:buClr>
              <a:buSzPct val="100000"/>
              <a:buFont typeface="Arial"/>
              <a:buChar char="•"/>
              <a:defRPr sz="1200"/>
            </a:pPr>
            <a:r>
              <a:t>Слева: График переходов между обнаруженными</a:t>
            </a:r>
          </a:p>
          <a:p>
            <a:pPr>
              <a:defRPr sz="1200"/>
            </a:pPr>
            <a:r>
              <a:t>категориями в преобразованных данных. Ссылки</a:t>
            </a:r>
          </a:p>
          <a:p>
            <a:pPr>
              <a:defRPr sz="1200"/>
            </a:pPr>
            <a:r>
              <a:t>нарисованы для переходов, которые происходят с</a:t>
            </a:r>
          </a:p>
          <a:p>
            <a:pPr>
              <a:defRPr sz="1200"/>
            </a:pPr>
            <a:r>
              <a:t>вероятностью более 20% от предыдущего класса. Цвета</a:t>
            </a:r>
          </a:p>
          <a:p>
            <a:pPr>
              <a:defRPr sz="1200"/>
            </a:pPr>
            <a:r>
              <a:t>узлов основаны на соответствующей</a:t>
            </a:r>
          </a:p>
          <a:p>
            <a:pPr>
              <a:defRPr sz="1200"/>
            </a:pPr>
            <a:r>
              <a:t>высококоррелированной активности.</a:t>
            </a:r>
          </a:p>
          <a:p>
            <a:pPr marL="171450" indent="-171450">
              <a:buClr>
                <a:srgbClr val="000000"/>
              </a:buClr>
              <a:buSzPct val="100000"/>
              <a:buFont typeface="Arial"/>
              <a:buChar char="•"/>
              <a:defRPr sz="1200"/>
            </a:pPr>
          </a:p>
          <a:p>
            <a:pPr marL="171450" indent="-171450">
              <a:buClr>
                <a:srgbClr val="000000"/>
              </a:buClr>
              <a:buSzPct val="100000"/>
              <a:buFont typeface="Arial"/>
              <a:buChar char="•"/>
              <a:defRPr sz="1200"/>
            </a:pPr>
            <a:r>
              <a:t>Справа: График переходов между видами деятельности в</a:t>
            </a:r>
          </a:p>
          <a:p>
            <a:pPr>
              <a:defRPr sz="1200"/>
            </a:pPr>
            <a:r>
              <a:t>исходных данных. Действия всегда выполнялись в</a:t>
            </a:r>
          </a:p>
          <a:p>
            <a:pPr>
              <a:defRPr sz="1200"/>
            </a:pPr>
            <a:r>
              <a:t>фиксированном порядке, поэтому эта циклическая</a:t>
            </a:r>
          </a:p>
          <a:p>
            <a:pPr>
              <a:defRPr sz="1200"/>
            </a:pPr>
            <a:r>
              <a:t>структура в конечном итоге сильно определяет поведение</a:t>
            </a:r>
          </a:p>
          <a:p>
            <a:pPr>
              <a:defRPr sz="1200"/>
            </a:pPr>
            <a:r>
              <a:t>долгосрочных прогнозов темпоральной</a:t>
            </a:r>
          </a:p>
          <a:p>
            <a:pPr>
              <a:defRPr sz="1200"/>
            </a:pPr>
            <a:r>
              <a:t>последовательности - возможно, это артефакт, который</a:t>
            </a:r>
          </a:p>
          <a:p>
            <a:pPr>
              <a:defRPr sz="1200"/>
            </a:pPr>
            <a:r>
              <a:t>NCG улавливает при генерации своих характеристик для</a:t>
            </a:r>
          </a:p>
          <a:p>
            <a:pPr>
              <a:defRPr sz="1200"/>
            </a:pPr>
            <a:r>
              <a:t>этой проблемы.</a:t>
            </a:r>
          </a:p>
        </p:txBody>
      </p:sp>
      <p:pic>
        <p:nvPicPr>
          <p:cNvPr id="218" name="Изображение 5" descr="Изображение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2495" y="1540510"/>
            <a:ext cx="4311651" cy="291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221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2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224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Текстовое поле 7"/>
          <p:cNvSpPr txBox="1"/>
          <p:nvPr/>
        </p:nvSpPr>
        <p:spPr>
          <a:xfrm>
            <a:off x="121919" y="181609"/>
            <a:ext cx="8683626" cy="473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700"/>
            </a:lvl1pPr>
          </a:lstStyle>
          <a:p>
            <a:pPr/>
            <a:r>
              <a:t>Итог</a:t>
            </a:r>
          </a:p>
        </p:txBody>
      </p:sp>
      <p:sp>
        <p:nvSpPr>
          <p:cNvPr id="226" name="https://github.com/MazeBraker/HSE_study/tree/master/4_year/NIS"/>
          <p:cNvSpPr txBox="1"/>
          <p:nvPr/>
        </p:nvSpPr>
        <p:spPr>
          <a:xfrm>
            <a:off x="325559" y="4700288"/>
            <a:ext cx="525016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https://github.com/MazeBraker/HSE_study/tree/master/4_year/NIS</a:t>
            </a:r>
          </a:p>
        </p:txBody>
      </p:sp>
      <p:sp>
        <p:nvSpPr>
          <p:cNvPr id="227" name="СПАСИБО ЗА ВНИМАНИЕ!"/>
          <p:cNvSpPr txBox="1"/>
          <p:nvPr/>
        </p:nvSpPr>
        <p:spPr>
          <a:xfrm>
            <a:off x="3048485" y="1832265"/>
            <a:ext cx="3418465" cy="29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/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228" name="Реализация алгоритма по статье лежит здесь: Accuracy &gt; 70%"/>
          <p:cNvSpPr txBox="1"/>
          <p:nvPr/>
        </p:nvSpPr>
        <p:spPr>
          <a:xfrm>
            <a:off x="332445" y="4464820"/>
            <a:ext cx="5184528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Реализация алгоритма по статье лежит здесь: Accuracy &gt; 70%</a:t>
            </a:r>
          </a:p>
        </p:txBody>
      </p:sp>
      <p:pic>
        <p:nvPicPr>
          <p:cNvPr id="229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386" y="2299674"/>
            <a:ext cx="3018411" cy="1993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06867" y="2299674"/>
            <a:ext cx="2970810" cy="2033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122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3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25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9"/>
          <p:cNvSpPr txBox="1"/>
          <p:nvPr/>
        </p:nvSpPr>
        <p:spPr>
          <a:xfrm>
            <a:off x="510839" y="612720"/>
            <a:ext cx="8120162" cy="60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ts val="4000"/>
              </a:lnSpc>
              <a:defRPr spc="-100" sz="4000"/>
            </a:lvl1pPr>
          </a:lstStyle>
          <a:p>
            <a:pPr/>
            <a:r>
              <a:t>Coarse-Graining</a:t>
            </a:r>
          </a:p>
        </p:txBody>
      </p:sp>
      <p:sp>
        <p:nvSpPr>
          <p:cNvPr id="127" name="Текстовое поле 1"/>
          <p:cNvSpPr txBox="1"/>
          <p:nvPr/>
        </p:nvSpPr>
        <p:spPr>
          <a:xfrm>
            <a:off x="1275079" y="1630679"/>
            <a:ext cx="5124451" cy="2320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Процесс извлечения крупномасштабной динамики системы и отбрасывания микроскопических деталей, которые не имеют отношения к этой общей динамике, называется "грубым моделированием". В физических моделях часто хотят предсказать зависимости между параметрами или временную эволюцию некоторых переменных, и хотя работа с параметрами порядка означает, что результаты становятся гораздо более общими, это также означает, что есть определенные вопросы, на которые невозможно ответить, потому что детали, от которых зависит вопрос, ушли в грубое зерно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130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33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Текстовое поле 1"/>
          <p:cNvSpPr txBox="1"/>
          <p:nvPr/>
        </p:nvSpPr>
        <p:spPr>
          <a:xfrm>
            <a:off x="808354" y="1630679"/>
            <a:ext cx="6461761" cy="191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Функция потерь для НН, которая совместно определяет свои собственные цели предсказания и учится их удовлетворять.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Это позволяет сети выбирать подмножества проблемы, которые наиболее благоприятны для ее решения, отбрасывая при этом "отвлекающие" элементы, мешающие обучению.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Если мы хотим построить unsupervised технику, она должна каким-то образом самостоятельно решать, основываясь на зависимостях в самих данных, что является асимптотически важным, а какие ошибки несущественны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Текстовое поле 1"/>
          <p:cNvSpPr txBox="1"/>
          <p:nvPr/>
        </p:nvSpPr>
        <p:spPr>
          <a:xfrm>
            <a:off x="935354" y="1985010"/>
            <a:ext cx="6991351" cy="272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В работе Шмидтубер просит две нейросети сделать одинаковое предсказание: не правильное, а просто</a:t>
            </a:r>
          </a:p>
          <a:p>
            <a:pPr/>
            <a:r>
              <a:t>одинаковое для двух сетей, и обнаружил, что это позволяет организовать сети для обнаружить систематические</a:t>
            </a:r>
          </a:p>
          <a:p>
            <a:pPr/>
            <a:r>
              <a:t>особенности данных. Мы расширяем это немного дальше и попросим, чтобы новое представление само по себе</a:t>
            </a:r>
          </a:p>
          <a:p>
            <a:pPr/>
            <a:r>
              <a:t>содержало достаточно информации для предсказания взаимосвязей и вариаций данных в этом представлении,</a:t>
            </a:r>
          </a:p>
          <a:p>
            <a:pPr/>
            <a:r>
              <a:t>без конкретной ссылки на базовые данные. Далее следует представление конкретного алгоритма и функции</a:t>
            </a:r>
          </a:p>
          <a:p>
            <a:pPr/>
            <a:r>
              <a:t>потерь, способных стабильно выполнять эту задачу, которые мы будем называть "нейронным грубым обучением"</a:t>
            </a:r>
          </a:p>
          <a:p>
            <a:pPr/>
            <a:r>
              <a:t>или 'NCG</a:t>
            </a:r>
          </a:p>
        </p:txBody>
      </p:sp>
      <p:pic>
        <p:nvPicPr>
          <p:cNvPr id="139" name="Изображение 2" descr="Изображение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7100" y="55880"/>
            <a:ext cx="4066541" cy="187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142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3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45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9"/>
          <p:cNvSpPr txBox="1"/>
          <p:nvPr/>
        </p:nvSpPr>
        <p:spPr>
          <a:xfrm>
            <a:off x="510839" y="612720"/>
            <a:ext cx="8120162" cy="60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ts val="4000"/>
              </a:lnSpc>
              <a:defRPr spc="-100" sz="4000"/>
            </a:pPr>
            <a:r>
              <a:t>Модель</a:t>
            </a:r>
            <a:r>
              <a:t>/ loss function</a:t>
            </a:r>
          </a:p>
        </p:txBody>
      </p:sp>
      <p:sp>
        <p:nvSpPr>
          <p:cNvPr id="147" name="Текстовое поле 1"/>
          <p:cNvSpPr txBox="1"/>
          <p:nvPr/>
        </p:nvSpPr>
        <p:spPr>
          <a:xfrm>
            <a:off x="1282699" y="1630679"/>
            <a:ext cx="512445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Прогностическая информация</a:t>
            </a:r>
            <a:r>
              <a:t>:</a:t>
            </a:r>
          </a:p>
        </p:txBody>
      </p:sp>
      <p:pic>
        <p:nvPicPr>
          <p:cNvPr id="148" name="Изображение 3" descr="Изображение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5735" y="1937385"/>
            <a:ext cx="4818380" cy="74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Текстовое поле 4"/>
          <p:cNvSpPr txBox="1"/>
          <p:nvPr/>
        </p:nvSpPr>
        <p:spPr>
          <a:xfrm>
            <a:off x="1282700" y="2733039"/>
            <a:ext cx="570166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Для Марковой цепи предсказываемая информация сводится к:</a:t>
            </a:r>
          </a:p>
        </p:txBody>
      </p:sp>
      <p:pic>
        <p:nvPicPr>
          <p:cNvPr id="150" name="Изображение 5" descr="Изображение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0964" y="3048000"/>
            <a:ext cx="4165601" cy="923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Текстовое поле 2"/>
          <p:cNvSpPr txBox="1"/>
          <p:nvPr/>
        </p:nvSpPr>
        <p:spPr>
          <a:xfrm>
            <a:off x="439419" y="343534"/>
            <a:ext cx="6934201" cy="15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В нашем случае мы рассматриваем преобразованный сигнал Yt =</a:t>
            </a:r>
          </a:p>
          <a:p>
            <a:pPr/>
            <a:r>
              <a:t>f (Xt), а не исходный сигнал, и хотим оптимизировать это преобразование, чтобы максимизировать прогнозирующую информацию преобразованного сигнала. Поскольку преобразование является</a:t>
            </a:r>
          </a:p>
          <a:p>
            <a:pPr/>
            <a:r>
              <a:t>детерминированным, эта прогнозирующая информация оказывается</a:t>
            </a:r>
          </a:p>
          <a:p>
            <a:pPr/>
            <a:r>
              <a:t>мерой нетривиальной информационной замкнутости предложенный Бертшингером</a:t>
            </a:r>
            <a:r>
              <a:t>:</a:t>
            </a:r>
          </a:p>
        </p:txBody>
      </p:sp>
      <p:pic>
        <p:nvPicPr>
          <p:cNvPr id="155" name="Изображение 6" descr="Изображение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3250" y="2517775"/>
            <a:ext cx="5238750" cy="99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158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9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61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Box 23"/>
          <p:cNvSpPr txBox="1"/>
          <p:nvPr/>
        </p:nvSpPr>
        <p:spPr>
          <a:xfrm>
            <a:off x="1489775" y="2936675"/>
            <a:ext cx="3928964" cy="31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defRPr spc="-1" sz="1600"/>
            </a:pPr>
            <a:r>
              <a:t>Можем переписать как KL-дивергенцию</a:t>
            </a:r>
            <a:r>
              <a:t>:</a:t>
            </a:r>
          </a:p>
        </p:txBody>
      </p:sp>
      <p:sp>
        <p:nvSpPr>
          <p:cNvPr id="163" name="Текстовое поле 7"/>
          <p:cNvSpPr txBox="1"/>
          <p:nvPr/>
        </p:nvSpPr>
        <p:spPr>
          <a:xfrm>
            <a:off x="216534" y="513080"/>
            <a:ext cx="5466081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900"/>
            </a:lvl1pPr>
          </a:lstStyle>
          <a:p>
            <a:pPr/>
            <a:r>
              <a:t>Минимизируем</a:t>
            </a:r>
          </a:p>
        </p:txBody>
      </p:sp>
      <p:pic>
        <p:nvPicPr>
          <p:cNvPr id="164" name="Изображение 9" descr="Изображение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830" y="1670685"/>
            <a:ext cx="5473701" cy="1074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Изображение 10" descr="Изображение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8555" y="3256279"/>
            <a:ext cx="611505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168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9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71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Текстовое поле 7"/>
          <p:cNvSpPr txBox="1"/>
          <p:nvPr/>
        </p:nvSpPr>
        <p:spPr>
          <a:xfrm>
            <a:off x="248284" y="257175"/>
            <a:ext cx="5466081" cy="917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900"/>
            </a:pPr>
            <a:r>
              <a:t>Анализ временных рядов,</a:t>
            </a:r>
          </a:p>
          <a:p>
            <a:pPr>
              <a:defRPr sz="2900"/>
            </a:pPr>
            <a:r>
              <a:t>сегментация шума</a:t>
            </a:r>
          </a:p>
        </p:txBody>
      </p:sp>
      <p:sp>
        <p:nvSpPr>
          <p:cNvPr id="173" name="Текстовое поле 1"/>
          <p:cNvSpPr txBox="1"/>
          <p:nvPr/>
        </p:nvSpPr>
        <p:spPr>
          <a:xfrm>
            <a:off x="473075" y="1729739"/>
            <a:ext cx="7065010" cy="211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Генерируем временной ряд, который содержит: </a:t>
            </a:r>
          </a:p>
          <a:p>
            <a:pPr/>
            <a:r>
              <a:t>Гассовский шум и авто-коррелированный шум, контролирующийся функцией</a:t>
            </a:r>
          </a:p>
          <a:p>
            <a:pPr/>
            <a:r>
              <a:t> </a:t>
            </a:r>
            <a:r>
              <a:t>                                        </a:t>
            </a:r>
            <a:r>
              <a:t>ψ = 2 (1 + tanh(sin(2pit/τ))), где</a:t>
            </a:r>
          </a:p>
          <a:p>
            <a:pPr/>
            <a:r>
              <a:t> τ задает временной масштаб</a:t>
            </a:r>
          </a:p>
          <a:p>
            <a:pPr/>
          </a:p>
          <a:p>
            <a:pPr/>
            <a:r>
              <a:t> τ = 2000, матожидание = 0, стандартное отклонение = 1, маленькие значения Θ соответствуют большим значениям длины корреляции</a:t>
            </a:r>
          </a:p>
          <a:p>
            <a:pPr/>
          </a:p>
          <a:p>
            <a:pPr/>
          </a:p>
          <a:p>
            <a:pPr/>
            <a:r>
              <a:t> x_t = cos(Θ)x_t − 1 + sin(Θ)η_t, где η - Гауссовский шум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2879" y="4513679"/>
            <a:ext cx="2010961" cy="570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Группа 5"/>
          <p:cNvGrpSpPr/>
          <p:nvPr/>
        </p:nvGrpSpPr>
        <p:grpSpPr>
          <a:xfrm>
            <a:off x="-1" y="1178280"/>
            <a:ext cx="7181642" cy="271801"/>
            <a:chOff x="0" y="0"/>
            <a:chExt cx="7181640" cy="271800"/>
          </a:xfrm>
        </p:grpSpPr>
        <p:sp>
          <p:nvSpPr>
            <p:cNvPr id="176" name="Google Shape;64;p14"/>
            <p:cNvSpPr/>
            <p:nvPr/>
          </p:nvSpPr>
          <p:spPr>
            <a:xfrm>
              <a:off x="-1" y="137159"/>
              <a:ext cx="6907681" cy="362"/>
            </a:xfrm>
            <a:prstGeom prst="lin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Google Shape;65;p14"/>
            <p:cNvSpPr/>
            <p:nvPr/>
          </p:nvSpPr>
          <p:spPr>
            <a:xfrm>
              <a:off x="6909840" y="-1"/>
              <a:ext cx="271801" cy="271802"/>
            </a:xfrm>
            <a:prstGeom prst="ellipse">
              <a:avLst/>
            </a:prstGeom>
            <a:noFill/>
            <a:ln w="76200" cap="flat">
              <a:solidFill>
                <a:srgbClr val="F9C00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79" name="Google Shape;55;p13" descr="Google Shape;5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99" y="343440"/>
            <a:ext cx="857881" cy="110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Текстовое поле 7"/>
          <p:cNvSpPr txBox="1"/>
          <p:nvPr/>
        </p:nvSpPr>
        <p:spPr>
          <a:xfrm>
            <a:off x="473075" y="443865"/>
            <a:ext cx="546608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900"/>
            </a:lvl1pPr>
          </a:lstStyle>
          <a:p>
            <a:pPr/>
            <a:r>
              <a:t>Ряд задается формулой:</a:t>
            </a:r>
          </a:p>
        </p:txBody>
      </p:sp>
      <p:pic>
        <p:nvPicPr>
          <p:cNvPr id="181" name="Изображение 3" descr="Изображение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9750" y="1450339"/>
            <a:ext cx="4648200" cy="61912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Текстовое поле 4"/>
          <p:cNvSpPr txBox="1"/>
          <p:nvPr/>
        </p:nvSpPr>
        <p:spPr>
          <a:xfrm>
            <a:off x="337185" y="2384425"/>
            <a:ext cx="6137910" cy="232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Генерировались train и test sets размера 5 × 10^5 каждый</a:t>
            </a:r>
          </a:p>
          <a:p>
            <a:pPr/>
          </a:p>
          <a:p>
            <a:pPr/>
            <a:r>
              <a:t>Две ветви здесь обозначают не две отдельные сети, </a:t>
            </a:r>
          </a:p>
          <a:p>
            <a:pPr/>
            <a:r>
              <a:t>а одни и те же сверточные операции, применяемые в</a:t>
            </a:r>
          </a:p>
          <a:p>
            <a:pPr/>
            <a:r>
              <a:t>два разных момента времени, где смещение определяет </a:t>
            </a:r>
          </a:p>
          <a:p>
            <a:pPr/>
            <a:r>
              <a:t>временной масштаб предсказания. При вычислении функции</a:t>
            </a:r>
          </a:p>
          <a:p>
            <a:pPr/>
            <a:r>
              <a:t> потерь предсказание соответствует совпадению со сдвинутой по времени версией преобразованного сигнала.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функция активации - Leaky ReLU, α = 0.05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batch normalization (на первых двух слоях)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t>предсказание на 50 значений вперед</a:t>
            </a:r>
          </a:p>
        </p:txBody>
      </p:sp>
      <p:sp>
        <p:nvSpPr>
          <p:cNvPr id="183" name="Текстовое поле 5"/>
          <p:cNvSpPr txBox="1"/>
          <p:nvPr/>
        </p:nvSpPr>
        <p:spPr>
          <a:xfrm>
            <a:off x="6827519" y="1691004"/>
            <a:ext cx="113404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Архитектура</a:t>
            </a:r>
          </a:p>
        </p:txBody>
      </p:sp>
      <p:pic>
        <p:nvPicPr>
          <p:cNvPr id="184" name="Изображение 6" descr="Изображение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84875" y="1968500"/>
            <a:ext cx="2656840" cy="2545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