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39E973C-C743-4A2C-BAD5-633D9FDCE509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77240" y="4777560"/>
            <a:ext cx="621540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2280" cy="3083760"/>
          </a:xfrm>
          <a:prstGeom prst="rect">
            <a:avLst/>
          </a:prstGeom>
        </p:spPr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AAB69D3-E989-4047-9BCD-DE119FA943E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-14400" y="-22680"/>
            <a:ext cx="9141480" cy="6644880"/>
          </a:xfrm>
          <a:custGeom>
            <a:avLst/>
            <a:gdLst/>
            <a:ahLst/>
            <a:rect l="l" t="t" r="r" b="b"/>
            <a:pathLst>
              <a:path w="4961965" h="3939988">
                <a:moveTo>
                  <a:pt x="0" y="0"/>
                </a:moveTo>
                <a:lnTo>
                  <a:pt x="4961965" y="0"/>
                </a:lnTo>
                <a:lnTo>
                  <a:pt x="4961965" y="3321423"/>
                </a:lnTo>
                <a:cubicBezTo>
                  <a:pt x="3706906" y="3321423"/>
                  <a:pt x="2115670" y="3939988"/>
                  <a:pt x="860611" y="3939988"/>
                </a:cubicBezTo>
                <a:lnTo>
                  <a:pt x="0" y="3321423"/>
                </a:lnTo>
                <a:lnTo>
                  <a:pt x="0" y="0"/>
                </a:lnTo>
                <a:close/>
              </a:path>
            </a:pathLst>
          </a:custGeom>
          <a:solidFill>
            <a:srgbClr val="65c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 rot="21221400">
            <a:off x="-34200" y="5957280"/>
            <a:ext cx="9212400" cy="1391400"/>
          </a:xfrm>
          <a:custGeom>
            <a:avLst/>
            <a:gdLst/>
            <a:ahLst/>
            <a:rect l="l" t="t" r="r" b="b"/>
            <a:pathLst>
              <a:path w="12271454" h="2611637">
                <a:moveTo>
                  <a:pt x="12271454" y="1046394"/>
                </a:moveTo>
                <a:lnTo>
                  <a:pt x="12151032" y="2611637"/>
                </a:lnTo>
                <a:lnTo>
                  <a:pt x="0" y="711998"/>
                </a:lnTo>
                <a:lnTo>
                  <a:pt x="94648" y="0"/>
                </a:lnTo>
                <a:lnTo>
                  <a:pt x="77992" y="6293"/>
                </a:lnTo>
                <a:cubicBezTo>
                  <a:pt x="1746621" y="839240"/>
                  <a:pt x="4664377" y="1420205"/>
                  <a:pt x="7869444" y="1420205"/>
                </a:cubicBezTo>
                <a:cubicBezTo>
                  <a:pt x="9311724" y="1420205"/>
                  <a:pt x="10677200" y="1309308"/>
                  <a:pt x="11894988" y="1111419"/>
                </a:cubicBezTo>
                <a:lnTo>
                  <a:pt x="12271454" y="1046394"/>
                </a:lnTo>
                <a:close/>
              </a:path>
            </a:pathLst>
          </a:custGeom>
          <a:solidFill>
            <a:srgbClr val="a32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757080" y="3330720"/>
            <a:ext cx="3015720" cy="24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400" spc="-1" strike="noStrike" u="sng">
                <a:solidFill>
                  <a:srgbClr val="ffff00"/>
                </a:solidFill>
                <a:uFillTx/>
                <a:latin typeface="Times New Roman"/>
                <a:ea typeface="DejaVu Sans"/>
              </a:rPr>
              <a:t>Presented By: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Mazedul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Roll : </a:t>
            </a:r>
            <a:r>
              <a:rPr b="1" lang="en-US" sz="20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1737820124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2</a:t>
            </a:r>
            <a:r>
              <a:rPr b="1" lang="en-US" sz="1800" spc="-1" strike="noStrike" baseline="30000">
                <a:solidFill>
                  <a:srgbClr val="eaeaea"/>
                </a:solidFill>
                <a:latin typeface="Times New Roman"/>
                <a:ea typeface="DejaVu Sans"/>
              </a:rPr>
              <a:t>th</a:t>
            </a: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 year, 1</a:t>
            </a:r>
            <a:r>
              <a:rPr b="1" lang="en-US" sz="1800" spc="-1" strike="noStrike" baseline="30000">
                <a:solidFill>
                  <a:srgbClr val="eaeaea"/>
                </a:solidFill>
                <a:latin typeface="Times New Roman"/>
                <a:ea typeface="DejaVu Sans"/>
              </a:rPr>
              <a:t>nd</a:t>
            </a: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  semester.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Session : 2016-17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Dept. of CSE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TMSS Engineering College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5716080" y="295200"/>
            <a:ext cx="3411000" cy="98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Dept. of Computer Science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&amp; Engineering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8640" y="1932480"/>
            <a:ext cx="9147600" cy="13914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Puzzle game using C++ (SFML)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5704200" y="3329280"/>
            <a:ext cx="3163320" cy="17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400" spc="-1" strike="noStrike" u="sng">
                <a:solidFill>
                  <a:srgbClr val="ffff00"/>
                </a:solidFill>
                <a:uFillTx/>
                <a:latin typeface="Times New Roman"/>
                <a:ea typeface="DejaVu Sans"/>
              </a:rPr>
              <a:t>Project Supervisor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Calibri"/>
              </a:rPr>
              <a:t>Subrata Kumer Paul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Lecturer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Dept. of CSE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aeaea"/>
                </a:solidFill>
                <a:latin typeface="Times New Roman"/>
                <a:ea typeface="DejaVu Sans"/>
              </a:rPr>
              <a:t>TMSS Engineering College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74320" y="274320"/>
            <a:ext cx="1483560" cy="148356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8463240" y="6217920"/>
            <a:ext cx="587160" cy="58716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7" dur="2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0" dur="20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nodeType="after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0" dur="2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4" dur="20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7" dur="20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1" dur="20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4" dur="20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8" dur="20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1" dur="200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0"/>
                            </p:stCondLst>
                            <p:childTnLst>
                              <p:par>
                                <p:cTn id="43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5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47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9" dur="2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52" dur="20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0"/>
                            </p:stCondLst>
                            <p:childTnLst>
                              <p:par>
                                <p:cTn id="54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56" dur="20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59" dur="20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277280" y="732960"/>
            <a:ext cx="912600" cy="91260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8.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247120" y="732960"/>
            <a:ext cx="5616360" cy="83880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Major References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1645920" y="3200400"/>
            <a:ext cx="7040520" cy="267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latin typeface="Arial"/>
              </a:rPr>
              <a:t>Reference :</a:t>
            </a:r>
            <a:r>
              <a:rPr b="1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Link[1]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Link[2]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1. https://github.com/MORTAL2000/15-Puzzle-Game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2. https://en.sfml-dev.org/forums/index.php?topic=20245.0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315" dur="indefinite" restart="never" nodeType="tmRoot">
          <p:childTnLst>
            <p:seq>
              <p:cTn id="316" dur="indefinite" nodeType="mainSeq">
                <p:childTnLst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25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2000"/>
                            </p:stCondLst>
                            <p:childTnLst>
                              <p:par>
                                <p:cTn id="327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29" dur="2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32" dur="20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35" dur="20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37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39" dur="2000"/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188720" y="458640"/>
            <a:ext cx="912600" cy="91260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9.1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155680" y="458640"/>
            <a:ext cx="5616360" cy="83880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Sreen shots of project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457200" y="3017520"/>
            <a:ext cx="2102760" cy="1828440"/>
          </a:xfrm>
          <a:custGeom>
            <a:avLst/>
            <a:gdLst/>
            <a:ahLst/>
            <a:rect l="l" t="t" r="r" b="b"/>
            <a:pathLst>
              <a:path w="5844" h="5082">
                <a:moveTo>
                  <a:pt x="0" y="1270"/>
                </a:moveTo>
                <a:lnTo>
                  <a:pt x="4382" y="1270"/>
                </a:lnTo>
                <a:lnTo>
                  <a:pt x="4382" y="0"/>
                </a:lnTo>
                <a:lnTo>
                  <a:pt x="5843" y="2540"/>
                </a:lnTo>
                <a:lnTo>
                  <a:pt x="4382" y="5081"/>
                </a:lnTo>
                <a:lnTo>
                  <a:pt x="4382" y="3810"/>
                </a:lnTo>
                <a:lnTo>
                  <a:pt x="0" y="3810"/>
                </a:lnTo>
                <a:lnTo>
                  <a:pt x="0" y="1270"/>
                </a:lnTo>
              </a:path>
            </a:pathLst>
          </a:custGeom>
          <a:solidFill>
            <a:srgbClr val="009e4f"/>
          </a:solidFill>
          <a:ln>
            <a:solidFill>
              <a:srgbClr val="3465a4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Home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926080" y="2286000"/>
            <a:ext cx="5241960" cy="385200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342" dur="indefinite" restart="never" nodeType="tmRoot">
          <p:childTnLst>
            <p:seq>
              <p:cTn id="343" dur="indefinite" nodeType="mainSeq">
                <p:childTnLst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52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2000"/>
                            </p:stCondLst>
                            <p:childTnLst>
                              <p:par>
                                <p:cTn id="354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62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280160" y="550080"/>
            <a:ext cx="912600" cy="91260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9.2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247120" y="550080"/>
            <a:ext cx="5616360" cy="83880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Sreen shots of project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457560" y="3017880"/>
            <a:ext cx="2102760" cy="1828440"/>
          </a:xfrm>
          <a:custGeom>
            <a:avLst/>
            <a:gdLst/>
            <a:ahLst/>
            <a:rect l="l" t="t" r="r" b="b"/>
            <a:pathLst>
              <a:path w="5844" h="5082">
                <a:moveTo>
                  <a:pt x="0" y="1270"/>
                </a:moveTo>
                <a:lnTo>
                  <a:pt x="4382" y="1270"/>
                </a:lnTo>
                <a:lnTo>
                  <a:pt x="4382" y="0"/>
                </a:lnTo>
                <a:lnTo>
                  <a:pt x="5843" y="2540"/>
                </a:lnTo>
                <a:lnTo>
                  <a:pt x="4382" y="5081"/>
                </a:lnTo>
                <a:lnTo>
                  <a:pt x="4382" y="3810"/>
                </a:lnTo>
                <a:lnTo>
                  <a:pt x="0" y="3810"/>
                </a:lnTo>
                <a:lnTo>
                  <a:pt x="0" y="1270"/>
                </a:lnTo>
              </a:path>
            </a:pathLst>
          </a:custGeom>
          <a:solidFill>
            <a:srgbClr val="009e4f"/>
          </a:solidFill>
          <a:ln>
            <a:solidFill>
              <a:srgbClr val="3465a4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Play Game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3284640" y="2069640"/>
            <a:ext cx="4670280" cy="451368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363" dur="indefinite" restart="never" nodeType="tmRoot">
          <p:childTnLst>
            <p:seq>
              <p:cTn id="364" dur="indefinite" nodeType="mainSeq">
                <p:childTnLst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7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2000"/>
                            </p:stCondLst>
                            <p:childTnLst>
                              <p:par>
                                <p:cTn id="375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83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05840" y="732960"/>
            <a:ext cx="912600" cy="91260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9.3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972800" y="732960"/>
            <a:ext cx="5616360" cy="83880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Sreen shots of project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457920" y="3018240"/>
            <a:ext cx="2102760" cy="1828440"/>
          </a:xfrm>
          <a:custGeom>
            <a:avLst/>
            <a:gdLst/>
            <a:ahLst/>
            <a:rect l="l" t="t" r="r" b="b"/>
            <a:pathLst>
              <a:path w="5844" h="5082">
                <a:moveTo>
                  <a:pt x="0" y="1270"/>
                </a:moveTo>
                <a:lnTo>
                  <a:pt x="4382" y="1270"/>
                </a:lnTo>
                <a:lnTo>
                  <a:pt x="4382" y="0"/>
                </a:lnTo>
                <a:lnTo>
                  <a:pt x="5843" y="2540"/>
                </a:lnTo>
                <a:lnTo>
                  <a:pt x="4382" y="5081"/>
                </a:lnTo>
                <a:lnTo>
                  <a:pt x="4382" y="3810"/>
                </a:lnTo>
                <a:lnTo>
                  <a:pt x="0" y="3810"/>
                </a:lnTo>
                <a:lnTo>
                  <a:pt x="0" y="1270"/>
                </a:lnTo>
              </a:path>
            </a:pathLst>
          </a:custGeom>
          <a:solidFill>
            <a:srgbClr val="009e4f"/>
          </a:solidFill>
          <a:ln>
            <a:solidFill>
              <a:srgbClr val="3465a4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Instruction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926080" y="2295720"/>
            <a:ext cx="4754520" cy="410472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384" dur="indefinite" restart="never" nodeType="tmRoot">
          <p:childTnLst>
            <p:seq>
              <p:cTn id="385" dur="indefinite" nodeType="mainSeq">
                <p:childTnLst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94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2000"/>
                            </p:stCondLst>
                            <p:childTnLst>
                              <p:par>
                                <p:cTn id="396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04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056960" y="783720"/>
            <a:ext cx="912600" cy="91260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9.4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023920" y="783720"/>
            <a:ext cx="5616360" cy="83880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Sreen shots of project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94280" y="3054600"/>
            <a:ext cx="2102760" cy="1828440"/>
          </a:xfrm>
          <a:custGeom>
            <a:avLst/>
            <a:gdLst/>
            <a:ahLst/>
            <a:rect l="l" t="t" r="r" b="b"/>
            <a:pathLst>
              <a:path w="5844" h="5082">
                <a:moveTo>
                  <a:pt x="0" y="1270"/>
                </a:moveTo>
                <a:lnTo>
                  <a:pt x="4382" y="1270"/>
                </a:lnTo>
                <a:lnTo>
                  <a:pt x="4382" y="0"/>
                </a:lnTo>
                <a:lnTo>
                  <a:pt x="5843" y="2540"/>
                </a:lnTo>
                <a:lnTo>
                  <a:pt x="4382" y="5081"/>
                </a:lnTo>
                <a:lnTo>
                  <a:pt x="4382" y="3810"/>
                </a:lnTo>
                <a:lnTo>
                  <a:pt x="0" y="3810"/>
                </a:lnTo>
                <a:lnTo>
                  <a:pt x="0" y="1270"/>
                </a:lnTo>
              </a:path>
            </a:pathLst>
          </a:custGeom>
          <a:solidFill>
            <a:srgbClr val="009e4f"/>
          </a:solidFill>
          <a:ln>
            <a:solidFill>
              <a:srgbClr val="3465a4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No. of move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3741840" y="3623760"/>
            <a:ext cx="3938760" cy="76500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405" dur="indefinite" restart="never" nodeType="tmRoot">
          <p:childTnLst>
            <p:seq>
              <p:cTn id="406" dur="indefinite" nodeType="mainSeq">
                <p:childTnLst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15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2000"/>
                            </p:stCondLst>
                            <p:childTnLst>
                              <p:par>
                                <p:cTn id="417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25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108080" y="834480"/>
            <a:ext cx="912600" cy="91260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9.5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2075040" y="834480"/>
            <a:ext cx="5616360" cy="83880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Sreen shots of project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530640" y="3090960"/>
            <a:ext cx="2102760" cy="1828440"/>
          </a:xfrm>
          <a:custGeom>
            <a:avLst/>
            <a:gdLst/>
            <a:ahLst/>
            <a:rect l="l" t="t" r="r" b="b"/>
            <a:pathLst>
              <a:path w="5844" h="5082">
                <a:moveTo>
                  <a:pt x="0" y="1270"/>
                </a:moveTo>
                <a:lnTo>
                  <a:pt x="4382" y="1270"/>
                </a:lnTo>
                <a:lnTo>
                  <a:pt x="4382" y="0"/>
                </a:lnTo>
                <a:lnTo>
                  <a:pt x="5843" y="2540"/>
                </a:lnTo>
                <a:lnTo>
                  <a:pt x="4382" y="5081"/>
                </a:lnTo>
                <a:lnTo>
                  <a:pt x="4382" y="3810"/>
                </a:lnTo>
                <a:lnTo>
                  <a:pt x="0" y="3810"/>
                </a:lnTo>
                <a:lnTo>
                  <a:pt x="0" y="1270"/>
                </a:lnTo>
              </a:path>
            </a:pathLst>
          </a:custGeom>
          <a:solidFill>
            <a:srgbClr val="009e4f"/>
          </a:solidFill>
          <a:ln>
            <a:solidFill>
              <a:srgbClr val="3465a4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About me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834640" y="2377440"/>
            <a:ext cx="4937400" cy="351396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426" dur="indefinite" restart="never" nodeType="tmRoot">
          <p:childTnLst>
            <p:seq>
              <p:cTn id="427" dur="indefinite" nodeType="mainSeq">
                <p:childTnLst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4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36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2000"/>
                            </p:stCondLst>
                            <p:childTnLst>
                              <p:par>
                                <p:cTn id="438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46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463400" y="457560"/>
            <a:ext cx="912600" cy="91260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10.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2377440" y="457560"/>
            <a:ext cx="5616360" cy="83880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ntarell"/>
                <a:ea typeface="DejaVu Sans"/>
              </a:rPr>
              <a:t>Thanks! Any Question?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2194560" y="2360160"/>
            <a:ext cx="5141520" cy="6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b00000"/>
                </a:solidFill>
                <a:latin typeface="Arial"/>
                <a:ea typeface="DejaVu Sans"/>
              </a:rPr>
              <a:t>Thanks for listening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2834640" y="3366000"/>
            <a:ext cx="4113360" cy="6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7f00"/>
                </a:solidFill>
                <a:latin typeface="Arial"/>
                <a:ea typeface="DejaVu Sans"/>
              </a:rPr>
              <a:t>Any question!!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581640" y="4114800"/>
            <a:ext cx="2177640" cy="208260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447" dur="indefinite" restart="never" nodeType="tmRoot">
          <p:childTnLst>
            <p:seq>
              <p:cTn id="448" dur="indefinite" nodeType="mainSeq">
                <p:childTnLst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57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2000"/>
                            </p:stCondLst>
                            <p:childTnLst>
                              <p:par>
                                <p:cTn id="459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1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2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3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64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6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468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3000"/>
                            </p:stCondLst>
                            <p:childTnLst>
                              <p:par>
                                <p:cTn id="470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743200" y="2834640"/>
            <a:ext cx="502776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00b4b4"/>
                </a:solidFill>
                <a:latin typeface="Arial"/>
                <a:ea typeface="DejaVu Sans"/>
              </a:rPr>
              <a:t>--END--</a:t>
            </a:r>
            <a:endParaRPr b="0" lang="en-US" sz="7200" spc="-1" strike="noStrike">
              <a:latin typeface="Arial"/>
            </a:endParaRPr>
          </a:p>
        </p:txBody>
      </p:sp>
    </p:spTree>
  </p:cSld>
  <p:transition spd="med">
    <p:plus/>
  </p:transition>
  <p:timing>
    <p:tnLst>
      <p:par>
        <p:cTn id="476" dur="indefinite" restart="never" nodeType="tmRoot">
          <p:childTnLst>
            <p:seq>
              <p:cTn id="477" dur="indefinite" nodeType="mainSeq">
                <p:childTnLst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48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274320" y="1463040"/>
            <a:ext cx="9050760" cy="49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514440" indent="-5119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What is the project? Why need it?</a:t>
            </a:r>
            <a:endParaRPr b="0" lang="en-US" sz="2400" spc="-1" strike="noStrike">
              <a:latin typeface="Arial"/>
            </a:endParaRPr>
          </a:p>
          <a:p>
            <a:pPr marL="514440" indent="-5119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Language and tools</a:t>
            </a:r>
            <a:endParaRPr b="0" lang="en-US" sz="2400" spc="-1" strike="noStrike">
              <a:latin typeface="Arial"/>
            </a:endParaRPr>
          </a:p>
          <a:p>
            <a:pPr marL="514440" indent="-5119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Requirement analysis</a:t>
            </a:r>
            <a:endParaRPr b="0" lang="en-US" sz="2400" spc="-1" strike="noStrike">
              <a:latin typeface="Arial"/>
            </a:endParaRPr>
          </a:p>
          <a:p>
            <a:pPr marL="514440" indent="-5119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UML diagram</a:t>
            </a:r>
            <a:endParaRPr b="0" lang="en-US" sz="2400" spc="-1" strike="noStrike">
              <a:latin typeface="Arial"/>
            </a:endParaRPr>
          </a:p>
          <a:p>
            <a:pPr marL="514440" indent="-5119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Time- Scheduling</a:t>
            </a:r>
            <a:endParaRPr b="0" lang="en-US" sz="2400" spc="-1" strike="noStrike">
              <a:latin typeface="Arial"/>
            </a:endParaRPr>
          </a:p>
          <a:p>
            <a:pPr marL="514440" indent="-5119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Outcome</a:t>
            </a:r>
            <a:endParaRPr b="0" lang="en-US" sz="2400" spc="-1" strike="noStrike">
              <a:latin typeface="Arial"/>
            </a:endParaRPr>
          </a:p>
          <a:p>
            <a:pPr marL="514440" indent="-5119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Impact on the society</a:t>
            </a:r>
            <a:endParaRPr b="0" lang="en-US" sz="2400" spc="-1" strike="noStrike">
              <a:latin typeface="Arial"/>
            </a:endParaRPr>
          </a:p>
          <a:p>
            <a:pPr marL="514440" indent="-5119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Major References</a:t>
            </a:r>
            <a:endParaRPr b="0" lang="en-US" sz="2400" spc="-1" strike="noStrike">
              <a:latin typeface="Arial"/>
            </a:endParaRPr>
          </a:p>
          <a:p>
            <a:pPr marL="514440" indent="-5119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Sreen shots of project</a:t>
            </a:r>
            <a:endParaRPr b="0" lang="en-US" sz="2400" spc="-1" strike="noStrike">
              <a:latin typeface="Arial"/>
            </a:endParaRPr>
          </a:p>
          <a:p>
            <a:pPr marL="514440" indent="-5119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tarell"/>
                <a:ea typeface="DejaVu Sans"/>
              </a:rPr>
              <a:t>Thanks! Any Question?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2470680" y="184680"/>
            <a:ext cx="3655800" cy="1278360"/>
          </a:xfrm>
          <a:custGeom>
            <a:avLst/>
            <a:gdLst/>
            <a:ahLst/>
            <a:rect l="l" t="t" r="r" b="b"/>
            <a:pathLst>
              <a:path w="10162" h="3558">
                <a:moveTo>
                  <a:pt x="2540" y="0"/>
                </a:moveTo>
                <a:lnTo>
                  <a:pt x="2540" y="2668"/>
                </a:lnTo>
                <a:lnTo>
                  <a:pt x="0" y="2668"/>
                </a:lnTo>
                <a:lnTo>
                  <a:pt x="5080" y="3557"/>
                </a:lnTo>
                <a:lnTo>
                  <a:pt x="10161" y="2668"/>
                </a:lnTo>
                <a:lnTo>
                  <a:pt x="7620" y="2668"/>
                </a:lnTo>
                <a:lnTo>
                  <a:pt x="7620" y="0"/>
                </a:lnTo>
                <a:lnTo>
                  <a:pt x="2540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" name="CustomShape 3"/>
          <p:cNvSpPr/>
          <p:nvPr/>
        </p:nvSpPr>
        <p:spPr>
          <a:xfrm>
            <a:off x="3474720" y="459000"/>
            <a:ext cx="1708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Content</a:t>
            </a:r>
            <a:endParaRPr b="0" lang="en-US" sz="28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60" dur="indefinite" restart="never" nodeType="tmRoot">
          <p:childTnLst>
            <p:seq>
              <p:cTn id="61" dur="indefinite" nodeType="mainSeq">
                <p:childTnLst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1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1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500"/>
                            </p:stCondLst>
                            <p:childTnLst>
                              <p:par>
                                <p:cTn id="12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000"/>
                            </p:stCondLst>
                            <p:childTnLst>
                              <p:par>
                                <p:cTn id="12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230480" y="548640"/>
            <a:ext cx="912600" cy="91260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1.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2200320" y="548640"/>
            <a:ext cx="5616360" cy="83880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Cantarell"/>
                <a:ea typeface="DejaVu Sans"/>
              </a:rPr>
              <a:t>What is the project? Why need it?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1188720" y="2286000"/>
            <a:ext cx="61254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&lt;&gt; The project is puzzle game (in a 4x4 board)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1215000" y="2693520"/>
            <a:ext cx="39308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&lt;&gt; For entertainment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132" dur="indefinite" restart="never" nodeType="tmRoot">
          <p:childTnLst>
            <p:seq>
              <p:cTn id="133" dur="indefinite" nodeType="mainSeq">
                <p:childTnLst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4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46" dur="2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49" dur="2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097280" y="599400"/>
            <a:ext cx="912600" cy="91260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2.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2067120" y="599400"/>
            <a:ext cx="5616360" cy="83880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ntarell"/>
                <a:ea typeface="DejaVu Sans"/>
              </a:rPr>
              <a:t>Language and tools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1005840" y="2396880"/>
            <a:ext cx="6856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&lt;&gt;  The project done using c++ language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4"/>
          <p:cNvSpPr/>
          <p:nvPr/>
        </p:nvSpPr>
        <p:spPr>
          <a:xfrm>
            <a:off x="1005840" y="3219840"/>
            <a:ext cx="50281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&lt;&gt;  SFML graphics 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150" dur="indefinite" restart="never" nodeType="tmRoot">
          <p:childTnLst>
            <p:seq>
              <p:cTn id="151" dur="indefinite" nodeType="mainSeq">
                <p:childTnLst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6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64" dur="2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67" dur="2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332000" y="650160"/>
            <a:ext cx="912600" cy="91260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3.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2301840" y="650160"/>
            <a:ext cx="5616360" cy="83880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Requirement analysis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1554480" y="3311280"/>
            <a:ext cx="49366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Area of project   : linux 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CustomShape 4"/>
          <p:cNvSpPr/>
          <p:nvPr/>
        </p:nvSpPr>
        <p:spPr>
          <a:xfrm>
            <a:off x="1463040" y="3768480"/>
            <a:ext cx="39308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: Clion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CustomShape 5"/>
          <p:cNvSpPr/>
          <p:nvPr/>
        </p:nvSpPr>
        <p:spPr>
          <a:xfrm>
            <a:off x="1371600" y="2926080"/>
            <a:ext cx="4753800" cy="3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&lt;&gt; Requirement for Development : </a:t>
            </a:r>
            <a:endParaRPr b="0" lang="en-US" sz="20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168" dur="indefinite" restart="never" nodeType="tmRoot">
          <p:childTnLst>
            <p:seq>
              <p:cTn id="169" dur="indefinite" nodeType="mainSeq">
                <p:childTnLst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7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82" dur="2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000"/>
                            </p:stCondLst>
                            <p:childTnLst>
                              <p:par>
                                <p:cTn id="184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86" dur="2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8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90" dur="2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382760" y="700920"/>
            <a:ext cx="912600" cy="91260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4.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2352600" y="700920"/>
            <a:ext cx="5616360" cy="83880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UML diagram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548640" y="3291840"/>
            <a:ext cx="1132200" cy="2170440"/>
          </a:xfrm>
          <a:prstGeom prst="rect">
            <a:avLst/>
          </a:prstGeom>
          <a:ln>
            <a:noFill/>
          </a:ln>
        </p:spPr>
      </p:pic>
      <p:sp>
        <p:nvSpPr>
          <p:cNvPr id="71" name="CustomShape 3"/>
          <p:cNvSpPr/>
          <p:nvPr/>
        </p:nvSpPr>
        <p:spPr>
          <a:xfrm>
            <a:off x="2560320" y="1828800"/>
            <a:ext cx="6033960" cy="47538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4"/>
          <p:cNvSpPr/>
          <p:nvPr/>
        </p:nvSpPr>
        <p:spPr>
          <a:xfrm>
            <a:off x="3383640" y="2286360"/>
            <a:ext cx="1370520" cy="821880"/>
          </a:xfrm>
          <a:prstGeom prst="ellipse">
            <a:avLst/>
          </a:prstGeom>
          <a:solidFill>
            <a:srgbClr val="d0d0d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Play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3384000" y="3383640"/>
            <a:ext cx="1461600" cy="913320"/>
          </a:xfrm>
          <a:prstGeom prst="ellipse">
            <a:avLst/>
          </a:prstGeom>
          <a:solidFill>
            <a:srgbClr val="d0d0d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Instraction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CustomShape 6"/>
          <p:cNvSpPr/>
          <p:nvPr/>
        </p:nvSpPr>
        <p:spPr>
          <a:xfrm>
            <a:off x="3383640" y="4480920"/>
            <a:ext cx="1461960" cy="821880"/>
          </a:xfrm>
          <a:prstGeom prst="ellipse">
            <a:avLst/>
          </a:prstGeom>
          <a:solidFill>
            <a:srgbClr val="babab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CustomShape 7"/>
          <p:cNvSpPr/>
          <p:nvPr/>
        </p:nvSpPr>
        <p:spPr>
          <a:xfrm>
            <a:off x="3474720" y="5486400"/>
            <a:ext cx="1553400" cy="913320"/>
          </a:xfrm>
          <a:prstGeom prst="ellipse">
            <a:avLst/>
          </a:prstGeom>
          <a:solidFill>
            <a:srgbClr val="babab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About 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Line 8"/>
          <p:cNvSpPr/>
          <p:nvPr/>
        </p:nvSpPr>
        <p:spPr>
          <a:xfrm flipV="1">
            <a:off x="1920600" y="2926440"/>
            <a:ext cx="146340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9"/>
          <p:cNvSpPr/>
          <p:nvPr/>
        </p:nvSpPr>
        <p:spPr>
          <a:xfrm flipV="1">
            <a:off x="2012040" y="4023720"/>
            <a:ext cx="137196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10"/>
          <p:cNvSpPr/>
          <p:nvPr/>
        </p:nvSpPr>
        <p:spPr>
          <a:xfrm>
            <a:off x="1920600" y="4480920"/>
            <a:ext cx="137160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11"/>
          <p:cNvSpPr/>
          <p:nvPr/>
        </p:nvSpPr>
        <p:spPr>
          <a:xfrm>
            <a:off x="1920600" y="4663800"/>
            <a:ext cx="137160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2"/>
          <p:cNvSpPr/>
          <p:nvPr/>
        </p:nvSpPr>
        <p:spPr>
          <a:xfrm>
            <a:off x="6400800" y="2194560"/>
            <a:ext cx="1370520" cy="639000"/>
          </a:xfrm>
          <a:prstGeom prst="ellipse">
            <a:avLst/>
          </a:prstGeom>
          <a:solidFill>
            <a:srgbClr val="babab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Line 13"/>
          <p:cNvSpPr/>
          <p:nvPr/>
        </p:nvSpPr>
        <p:spPr>
          <a:xfrm flipV="1">
            <a:off x="4937760" y="2560320"/>
            <a:ext cx="137160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6402960" y="3642840"/>
            <a:ext cx="1551240" cy="175104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191" dur="indefinite" restart="never" nodeType="tmRoot">
          <p:childTnLst>
            <p:seq>
              <p:cTn id="192" dur="indefinite" nodeType="mainSeq">
                <p:childTnLst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0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nodeType="after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2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2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500"/>
                            </p:stCondLst>
                            <p:childTnLst>
                              <p:par>
                                <p:cTn id="21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1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500"/>
                            </p:stCondLst>
                            <p:childTnLst>
                              <p:par>
                                <p:cTn id="216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18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2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23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25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28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8500"/>
                            </p:stCondLst>
                            <p:childTnLst>
                              <p:par>
                                <p:cTn id="230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3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3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237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39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4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244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188720" y="677880"/>
            <a:ext cx="912600" cy="91260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5.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158560" y="677880"/>
            <a:ext cx="5616360" cy="83880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Time-Scheduling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097280" y="2043360"/>
            <a:ext cx="7680600" cy="4813920"/>
          </a:xfrm>
          <a:prstGeom prst="rect">
            <a:avLst/>
          </a:prstGeom>
          <a:ln>
            <a:noFill/>
          </a:ln>
        </p:spPr>
      </p:pic>
    </p:spTree>
  </p:cSld>
  <p:transition spd="med">
    <p:wedge/>
  </p:transition>
  <p:timing>
    <p:tnLst>
      <p:par>
        <p:cTn id="250" dur="indefinite" restart="never" nodeType="tmRoot">
          <p:childTnLst>
            <p:seq>
              <p:cTn id="251" dur="indefinite" nodeType="mainSeq">
                <p:childTnLst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60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000"/>
                            </p:stCondLst>
                            <p:childTnLst>
                              <p:par>
                                <p:cTn id="262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64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484280" y="802440"/>
            <a:ext cx="912600" cy="91260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6.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454120" y="802440"/>
            <a:ext cx="5616360" cy="83880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ntarell"/>
                <a:ea typeface="DejaVu Sans"/>
              </a:rPr>
              <a:t>Outcome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097280" y="2560320"/>
            <a:ext cx="7588800" cy="239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&lt;&gt; User friendly.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&lt;&gt; User can play this game on his Linux OS anywhere he wants.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&lt;&gt; Give challenges to the user’s brain.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&lt;&gt; There is also a timer to count that in how much times the user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complete the game.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265" dur="indefinite" restart="never" nodeType="tmRoot">
          <p:childTnLst>
            <p:seq>
              <p:cTn id="266" dur="indefinite" nodeType="mainSeq">
                <p:childTnLst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75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7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79" dur="20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82" dur="20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4000"/>
                            </p:stCondLst>
                            <p:childTnLst>
                              <p:par>
                                <p:cTn id="284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86" dur="200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89" dur="2000"/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185840" y="822960"/>
            <a:ext cx="912600" cy="912600"/>
          </a:xfrm>
          <a:prstGeom prst="ellipse">
            <a:avLst/>
          </a:prstGeom>
          <a:solidFill>
            <a:srgbClr val="00e3e3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c4c4c"/>
                </a:solidFill>
                <a:latin typeface="Arial"/>
                <a:ea typeface="DejaVu Sans"/>
              </a:rPr>
              <a:t>7.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155680" y="822960"/>
            <a:ext cx="5616360" cy="838800"/>
          </a:xfrm>
          <a:custGeom>
            <a:avLst/>
            <a:gdLst/>
            <a:ahLst/>
            <a:rect l="l" t="t" r="r" b="b"/>
            <a:pathLst>
              <a:path w="15608" h="2337">
                <a:moveTo>
                  <a:pt x="15607" y="0"/>
                </a:moveTo>
                <a:lnTo>
                  <a:pt x="572" y="0"/>
                </a:lnTo>
                <a:lnTo>
                  <a:pt x="0" y="1168"/>
                </a:lnTo>
                <a:lnTo>
                  <a:pt x="572" y="2336"/>
                </a:lnTo>
                <a:lnTo>
                  <a:pt x="15607" y="2336"/>
                </a:lnTo>
                <a:lnTo>
                  <a:pt x="15607" y="0"/>
                </a:lnTo>
              </a:path>
            </a:pathLst>
          </a:custGeom>
          <a:solidFill>
            <a:srgbClr val="72bf44"/>
          </a:solidFill>
          <a:ln>
            <a:solidFill>
              <a:srgbClr val="3465a4"/>
            </a:solidFill>
          </a:ln>
          <a:effectLst>
            <a:outerShdw dir="2700000" dist="14357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e8e8e8"/>
                </a:solidFill>
                <a:latin typeface="Cantarell"/>
                <a:ea typeface="DejaVu Sans"/>
              </a:rPr>
              <a:t>Impact on the society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554480" y="3291840"/>
            <a:ext cx="704016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&lt;&gt; Puzzles are also an important educational learning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tool for toddlers and young children as they provide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skills and mental learning benefits and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opportunities.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wedge/>
  </p:transition>
  <p:timing>
    <p:tnLst>
      <p:par>
        <p:cTn id="290" dur="indefinite" restart="never" nodeType="tmRoot">
          <p:childTnLst>
            <p:seq>
              <p:cTn id="291" dur="indefinite" nodeType="mainSeq">
                <p:childTnLst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0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2000"/>
                            </p:stCondLst>
                            <p:childTnLst>
                              <p:par>
                                <p:cTn id="302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04" dur="2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07" dur="2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4000"/>
                            </p:stCondLst>
                            <p:childTnLst>
                              <p:par>
                                <p:cTn id="309" nodeType="after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11" dur="2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14" dur="2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Application>LibreOffice/6.0.4.2$Linux_X86_64 LibreOffice_project/00m0$Build-2</Application>
  <Words>115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2018-05-17T15:02:18Z</dcterms:created>
  <dc:creator>Subrata Paul</dc:creator>
  <dc:description/>
  <dc:language>en-US</dc:language>
  <cp:lastModifiedBy/>
  <dcterms:modified xsi:type="dcterms:W3CDTF">2018-05-29T20:33:54Z</dcterms:modified>
  <cp:revision>34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