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57" r:id="rId4"/>
    <p:sldId id="277" r:id="rId5"/>
    <p:sldId id="263" r:id="rId6"/>
    <p:sldId id="267" r:id="rId7"/>
    <p:sldId id="266" r:id="rId8"/>
    <p:sldId id="27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9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208330-792C-4D83-A51E-9BD744097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AC87-A875-4CEE-A1F3-7F3D0365F8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CC880-518D-43CC-A737-0C7D156E7F9E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487FD-4998-449C-888F-568970481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C6A78-C07D-4B59-ADDB-25073D8F3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6AEA7-AC09-46CF-83AF-DA69A63C6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3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E712-1448-4343-B15E-3C1E8972EAA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9D8A2-8A1B-4147-95D4-4F59C672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9D8A2-8A1B-4147-95D4-4F59C6728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31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38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6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3526-982B-4760-BCDB-5E3FDBA30314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cogito.net/index.php/&#1057;&#1087;&#1077;&#1094;&#1080;&#1092;&#1080;&#1082;&#1072;&#1094;&#1080;&#1103;_&#1074;&#1080;&#1088;&#1090;&#1091;&#1072;&#1083;&#1100;&#1085;&#1086;&#1081;_&#1084;&#1072;&#1096;&#1080;&#1085;&#1099;_Java#.D0.9D.D0.B5.D0.BC.D0.BD.D0.BE.D0.B3.D0.BE_.D0.B8.D1.81.D1.82.D0.BE.D1.80.D0.B8.D0.B8" TargetMode="External"/><Relationship Id="rId2" Type="http://schemas.openxmlformats.org/officeDocument/2006/relationships/hyperlink" Target="https://en.wikipedia.org/wiki/Java_virtual_machin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kirill.sereda/spring-cloud-netflix-eureka-&#1087;&#1086;-&#1088;&#1091;&#1089;&#1089;&#1082;&#1080;-5b7829481717" TargetMode="External"/><Relationship Id="rId5" Type="http://schemas.openxmlformats.org/officeDocument/2006/relationships/hyperlink" Target="https://tproger.ru/translations/sqlite-mysql-postgresql-comparison/" TargetMode="External"/><Relationship Id="rId4" Type="http://schemas.openxmlformats.org/officeDocument/2006/relationships/hyperlink" Target="https://ru.wikipedia.org/wiki/Microsoft_SQL_Serve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atainsight.ru/sites/default/files/DI_Ecommerce%20201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0A8F-279B-4991-90E0-54CA1EFFC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3709873"/>
            <a:ext cx="9445840" cy="9269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ВКР: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 интернет магазина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Электронника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на основе </a:t>
            </a:r>
            <a:r>
              <a:rPr lang="ru-RU" sz="2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архитектуры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43169-0F91-4B05-9F05-895CEE6BCFF2}"/>
              </a:ext>
            </a:extLst>
          </p:cNvPr>
          <p:cNvSpPr txBox="1"/>
          <p:nvPr/>
        </p:nvSpPr>
        <p:spPr>
          <a:xfrm>
            <a:off x="5952629" y="4975364"/>
            <a:ext cx="4496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Выполнил</a:t>
            </a:r>
            <a:r>
              <a:rPr lang="en-US" dirty="0">
                <a:solidFill>
                  <a:srgbClr val="FFFFFF"/>
                </a:solidFill>
              </a:rPr>
              <a:t>:</a:t>
            </a:r>
            <a:endParaRPr lang="ru-RU" dirty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</a:rPr>
              <a:t>Студент 4 курса Иванов Р.В,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ru-RU" dirty="0" err="1">
                <a:solidFill>
                  <a:srgbClr val="FFFFFF"/>
                </a:solidFill>
              </a:rPr>
              <a:t>ТвГТУ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,</a:t>
            </a:r>
            <a:r>
              <a:rPr lang="ru-RU" dirty="0">
                <a:solidFill>
                  <a:srgbClr val="FFFFFF"/>
                </a:solidFill>
              </a:rPr>
              <a:t> ФИТ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ru-RU" dirty="0">
                <a:solidFill>
                  <a:srgbClr val="FFFFFF"/>
                </a:solidFill>
              </a:rPr>
              <a:t>ПИН 17.06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818AD-F5BD-43C9-A25C-91B4169E5545}"/>
              </a:ext>
            </a:extLst>
          </p:cNvPr>
          <p:cNvSpPr txBox="1"/>
          <p:nvPr/>
        </p:nvSpPr>
        <p:spPr>
          <a:xfrm>
            <a:off x="5952629" y="6115525"/>
            <a:ext cx="630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Научный руководитель Мальков Александр Анатольевич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B2DCA-6496-4AA4-BDF1-C66BCD1AD8FF}"/>
              </a:ext>
            </a:extLst>
          </p:cNvPr>
          <p:cNvSpPr txBox="1"/>
          <p:nvPr/>
        </p:nvSpPr>
        <p:spPr>
          <a:xfrm>
            <a:off x="367176" y="90807"/>
            <a:ext cx="9629080" cy="280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МИНОБРНАУКИ РОССИИ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профессионального образования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«Тверской государственный технический университет»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ТвГТУ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_________________________________________________________</a:t>
            </a:r>
            <a:endParaRPr lang="en-US" sz="1800" u="sng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КАФЕДРА </a:t>
            </a:r>
            <a:endParaRPr lang="en-US" sz="1800" u="sng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«ПРОГРАММНОЕ ОБЕСПЕЧЕНИЕ»</a:t>
            </a:r>
            <a:endParaRPr lang="ru-RU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0BCEA0F-1E38-430F-A57D-740A1A63F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12" y="3001978"/>
            <a:ext cx="4779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</p:txBody>
      </p:sp>
    </p:spTree>
    <p:extLst>
      <p:ext uri="{BB962C8B-B14F-4D97-AF65-F5344CB8AC3E}">
        <p14:creationId xmlns:p14="http://schemas.microsoft.com/office/powerpoint/2010/main" val="31098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C9D186-C7CC-450D-AE4C-CBF35DD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84" y="1484776"/>
            <a:ext cx="7180235" cy="5304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23702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Продуктовый сервис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6A9C5-213B-44B4-A24C-38DBEC6BC7DC}"/>
              </a:ext>
            </a:extLst>
          </p:cNvPr>
          <p:cNvSpPr txBox="1"/>
          <p:nvPr/>
        </p:nvSpPr>
        <p:spPr>
          <a:xfrm>
            <a:off x="828255" y="763199"/>
            <a:ext cx="9012024" cy="1406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микросервис, отвечающий за работу с продуктами и выступающий в качестве маршрутизатора для сервиса с отзывами.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6D0AB7-67E2-4AF4-829E-58B98D07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336" y="2487200"/>
            <a:ext cx="4284664" cy="23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579680" y="174877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отзывов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225B9-F026-4BD4-A222-9B76D49E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0" y="738229"/>
            <a:ext cx="10582194" cy="2948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13B1CA-BA46-410A-B0F8-77B59942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8" y="3706794"/>
            <a:ext cx="5059937" cy="31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705707" y="152179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ервис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рекомендаций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AA702-CD52-4654-8EE4-641CC3255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37"/>
          <a:stretch/>
        </p:blipFill>
        <p:spPr>
          <a:xfrm>
            <a:off x="705707" y="798510"/>
            <a:ext cx="9425771" cy="1994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AA97B-4239-464C-9B63-0D8FE3AC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39" y="2917448"/>
            <a:ext cx="6724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2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23702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корзины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DBC34-8C70-4AFD-A240-86B965E9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55" y="883352"/>
            <a:ext cx="9654251" cy="2440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2FD8B-3735-4AD1-8BD5-B4E6CCE1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13" y="3323365"/>
            <a:ext cx="5070234" cy="33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662041" y="7165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заказов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75918-9DB0-4735-ABF5-51262E89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1" y="574877"/>
            <a:ext cx="10867918" cy="3258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7A120-B8B1-4AC1-8787-535398B6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55" y="3716912"/>
            <a:ext cx="3657733" cy="30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9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23702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системы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18589-3BD2-4CF1-B12D-33E3768C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2" y="1659872"/>
            <a:ext cx="10840171" cy="4961107"/>
          </a:xfrm>
          <a:prstGeom prst="rect">
            <a:avLst/>
          </a:prstGeom>
        </p:spPr>
      </p:pic>
      <p:pic>
        <p:nvPicPr>
          <p:cNvPr id="2050" name="Picture 2" descr="Использование Docker-контейнеров как Jenkins-нод / Хабр">
            <a:extLst>
              <a:ext uri="{FF2B5EF4-FFF2-40B4-BE49-F238E27FC236}">
                <a16:creationId xmlns:a16="http://schemas.microsoft.com/office/drawing/2014/main" id="{0593F5CD-4CA7-4074-912E-E68C3BBA7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099" y="0"/>
            <a:ext cx="3810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691576" y="157122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5DB12-0356-4AA9-8556-C82763F3770E}"/>
              </a:ext>
            </a:extLst>
          </p:cNvPr>
          <p:cNvSpPr txBox="1"/>
          <p:nvPr/>
        </p:nvSpPr>
        <p:spPr>
          <a:xfrm>
            <a:off x="691576" y="803453"/>
            <a:ext cx="7108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работоспособности системы были написаны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автотесты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9B1FE-D3C2-4B55-B106-40F8811A1582}"/>
              </a:ext>
            </a:extLst>
          </p:cNvPr>
          <p:cNvSpPr txBox="1"/>
          <p:nvPr/>
        </p:nvSpPr>
        <p:spPr>
          <a:xfrm>
            <a:off x="691576" y="2884603"/>
            <a:ext cx="785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было проведено мануальное тестирование с использование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EBE79-4658-431A-897F-A639E150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6" y="3339972"/>
            <a:ext cx="8296781" cy="3360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86EFC-850F-41AF-9510-CCCE059A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6" y="1261742"/>
            <a:ext cx="3500193" cy="16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FF37-7279-4F96-84AC-03C0C26C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8" y="146203"/>
            <a:ext cx="8596668" cy="768197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BEBA2-61D6-4C00-AF79-99F48DB7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234" y="1189957"/>
            <a:ext cx="8749470" cy="150610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Итогом дипломной работы является серверное приложение реализующее основной функционал интернет магазина «Электроника», разработанное на основе миросервисный архитектуры, которая обеспечивает </a:t>
            </a: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легкую масштабируемость приложения, безопасность и отказоустойчивость.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6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1988-94B1-4308-86ED-85060A68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17923"/>
            <a:ext cx="8596668" cy="626796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Используемый источники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706B9-BBF9-45CB-B3E9-E2332DC0A568}"/>
              </a:ext>
            </a:extLst>
          </p:cNvPr>
          <p:cNvSpPr txBox="1"/>
          <p:nvPr/>
        </p:nvSpPr>
        <p:spPr>
          <a:xfrm>
            <a:off x="677335" y="1165524"/>
            <a:ext cx="8758896" cy="4689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https://en.wikipedia.org/wiki/Java_virtual_machine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http://javacogito.net/index.php/Спецификация_виртуальной_машины_Java#.D0.9D.D0.B5.D0.BC.D0.BD.D0.BE.D0.B3.D0.BE_.D0.B8.D1.81.D1.82.D0.BE.D1.80.D0.B8.D0.B8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https://ru.wikipedia.org/wiki/Microsoft_SQL_Server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https://tproger.ru/translations/sqlite-mysql-postgresql-comparison/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https://medium.com/@kirill.sereda/spring-cloud-netflix-eureka-по-русски-5b7829481717</a:t>
            </a: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Леон Шкляр, Рич Розен. Архитектура веб-приложений. — М.: «Эксмо», 2010. — С.35-150.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Ньюмен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микросервисов = Building Microservices. —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.: «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Питер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2016. — С. 56-246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 Ричардсон: Микросервисы. Паттерны разработки и рефакторинга - СПб.: «Питер»,2019.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63-343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3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0FE6-FE69-4B6B-8FEA-C06BB9E6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77" y="2134946"/>
            <a:ext cx="8596668" cy="1143225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 !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8C14-649A-4CBF-9009-04F06401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465" y="6615485"/>
            <a:ext cx="1405989" cy="242515"/>
          </a:xfrm>
        </p:spPr>
        <p:txBody>
          <a:bodyPr>
            <a:normAutofit lnSpcReduction="10000"/>
          </a:bodyPr>
          <a:lstStyle/>
          <a:p>
            <a:r>
              <a:rPr lang="ru-RU" sz="1000" dirty="0"/>
              <a:t>Хоть бы 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765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8434-7077-437F-9638-A76A6A68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42" y="-14926"/>
            <a:ext cx="5051936" cy="660400"/>
          </a:xfrm>
        </p:spPr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455A9-C758-4511-914E-0690490EC2D5}"/>
              </a:ext>
            </a:extLst>
          </p:cNvPr>
          <p:cNvSpPr txBox="1"/>
          <p:nvPr/>
        </p:nvSpPr>
        <p:spPr>
          <a:xfrm>
            <a:off x="1677879" y="6499208"/>
            <a:ext cx="6378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отчёт компании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ru-RU" sz="1400" b="0" i="0" u="none" strike="noStrike" dirty="0">
                <a:solidFill>
                  <a:srgbClr val="678C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«Интернет-торговля в России 2018»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25954F-9E59-4250-9CAD-7144EF0C8E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78" y="391094"/>
            <a:ext cx="5797807" cy="29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24FD9-F7E7-4629-A9CB-57278A39866A}"/>
              </a:ext>
            </a:extLst>
          </p:cNvPr>
          <p:cNvSpPr txBox="1"/>
          <p:nvPr/>
        </p:nvSpPr>
        <p:spPr>
          <a:xfrm>
            <a:off x="407142" y="626062"/>
            <a:ext cx="50519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Интернет-торговля в России растёт за счёт числа заказов. Хотя показатель роста среднего чека снижается, но при этом растёт количество новых покупателей и число заказов на одного пользователя.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B6ADED-A6BA-4D96-A28F-06AA2BAC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85" y="3742561"/>
            <a:ext cx="6665243" cy="24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329D01-1ACF-4526-A63C-BCD3DD9053E0}"/>
              </a:ext>
            </a:extLst>
          </p:cNvPr>
          <p:cNvSpPr txBox="1"/>
          <p:nvPr/>
        </p:nvSpPr>
        <p:spPr>
          <a:xfrm>
            <a:off x="5729270" y="3388133"/>
            <a:ext cx="5266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количества заказов по категориям: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D72522-FFB1-4116-BC44-F10E3632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2" y="3679566"/>
            <a:ext cx="4631996" cy="24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4AA147-038A-4FE2-A345-375322B1A3FC}"/>
              </a:ext>
            </a:extLst>
          </p:cNvPr>
          <p:cNvSpPr txBox="1"/>
          <p:nvPr/>
        </p:nvSpPr>
        <p:spPr>
          <a:xfrm>
            <a:off x="332268" y="2757823"/>
            <a:ext cx="5051936" cy="841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сохранении существующих трендов к 2023 году рынок интернет-торговли вырастет более чем в два раза до 2,4 трлн ₽.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C199-CC89-4A14-8653-8D5DBD02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36" y="205095"/>
            <a:ext cx="8596668" cy="860400"/>
          </a:xfrm>
        </p:spPr>
        <p:txBody>
          <a:bodyPr/>
          <a:lstStyle/>
          <a:p>
            <a:r>
              <a:rPr lang="ru-RU" sz="4000" cap="small" dirty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en-US" dirty="0"/>
          </a:p>
        </p:txBody>
      </p:sp>
      <p:pic>
        <p:nvPicPr>
          <p:cNvPr id="1026" name="Picture 2" descr="Картинки по запросу &quot;цель работы картинка&quot;">
            <a:extLst>
              <a:ext uri="{FF2B5EF4-FFF2-40B4-BE49-F238E27FC236}">
                <a16:creationId xmlns:a16="http://schemas.microsoft.com/office/drawing/2014/main" id="{9148F612-2D66-4285-AE07-A885DA59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76" y="-3382"/>
            <a:ext cx="1775534" cy="12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9017E-8965-4B4A-8CDF-5E9CAC31DC6C}"/>
              </a:ext>
            </a:extLst>
          </p:cNvPr>
          <p:cNvSpPr txBox="1"/>
          <p:nvPr/>
        </p:nvSpPr>
        <p:spPr>
          <a:xfrm>
            <a:off x="358836" y="1155301"/>
            <a:ext cx="8456690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реализовать основной функционал серверной части интернет магазина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«Электроника» с предоставлением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дальнейшей разработки.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238E1-7552-4CA5-AFB1-F0C811328077}"/>
              </a:ext>
            </a:extLst>
          </p:cNvPr>
          <p:cNvSpPr txBox="1"/>
          <p:nvPr/>
        </p:nvSpPr>
        <p:spPr>
          <a:xfrm>
            <a:off x="358836" y="2451809"/>
            <a:ext cx="6098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Задачи работы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1C44C-D3DA-4F9B-9F7E-D20007C7399B}"/>
              </a:ext>
            </a:extLst>
          </p:cNvPr>
          <p:cNvSpPr txBox="1"/>
          <p:nvPr/>
        </p:nvSpPr>
        <p:spPr>
          <a:xfrm>
            <a:off x="498814" y="3428999"/>
            <a:ext cx="85509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предметную область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приложение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Разрабоать приложения используя микросервисную архитектуру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отладить прикладной интерейс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(REST API)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каждого сервиса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Наладить взаимодействие микросервисов между собой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приложение должным уровнем безопасности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  </a:t>
            </a:r>
          </a:p>
        </p:txBody>
      </p:sp>
    </p:spTree>
    <p:extLst>
      <p:ext uri="{BB962C8B-B14F-4D97-AF65-F5344CB8AC3E}">
        <p14:creationId xmlns:p14="http://schemas.microsoft.com/office/powerpoint/2010/main" val="333242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239-36A5-4E1D-A7A8-ED1FF01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25" y="141444"/>
            <a:ext cx="8596668" cy="7755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C7F6-928F-4D0E-8038-967A4436D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81581-7BC5-4B93-9461-86DD8012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91" y="917024"/>
            <a:ext cx="8596668" cy="56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C1BA-72DE-4101-A899-38326FB7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09660"/>
            <a:ext cx="8686282" cy="552243"/>
          </a:xfrm>
        </p:spPr>
        <p:txBody>
          <a:bodyPr>
            <a:no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разработки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3588-0940-4D52-A4B6-8B21B80A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83" y="661903"/>
            <a:ext cx="8686282" cy="6098493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платформой для разработки дипломного проекта была выбрана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5F1BAE1-C52B-4E87-987D-FB1D0892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49" y="58091"/>
            <a:ext cx="1315616" cy="6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983409-6958-4ADC-B480-03CBA08E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1509204"/>
            <a:ext cx="3334286" cy="3996014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97CF718-B450-4348-9E8F-2A356E2A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268" y="71629"/>
            <a:ext cx="884827" cy="6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79CA0C-707A-4F05-9516-C9901F6A6254}"/>
              </a:ext>
            </a:extLst>
          </p:cNvPr>
          <p:cNvSpPr txBox="1"/>
          <p:nvPr/>
        </p:nvSpPr>
        <p:spPr>
          <a:xfrm>
            <a:off x="3980917" y="1454817"/>
            <a:ext cx="5421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фреймворком является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же используются его модули , такие как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Eureka</a:t>
            </a:r>
            <a:endParaRPr lang="ru-RU" dirty="0"/>
          </a:p>
        </p:txBody>
      </p:sp>
      <p:pic>
        <p:nvPicPr>
          <p:cNvPr id="11" name="Picture 2" descr="image">
            <a:extLst>
              <a:ext uri="{FF2B5EF4-FFF2-40B4-BE49-F238E27FC236}">
                <a16:creationId xmlns:a16="http://schemas.microsoft.com/office/drawing/2014/main" id="{E6A5E476-24DF-49DD-BA55-CE4B6736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45" y="2034789"/>
            <a:ext cx="3206478" cy="212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atabase servers usage in java environments">
            <a:extLst>
              <a:ext uri="{FF2B5EF4-FFF2-40B4-BE49-F238E27FC236}">
                <a16:creationId xmlns:a16="http://schemas.microsoft.com/office/drawing/2014/main" id="{DDEA4EB6-5AEA-4377-B7D9-CD53A746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43" y="4164091"/>
            <a:ext cx="4733235" cy="253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EA47D0-872D-4DEB-B1D5-E29FC18CC270}"/>
              </a:ext>
            </a:extLst>
          </p:cNvPr>
          <p:cNvSpPr txBox="1"/>
          <p:nvPr/>
        </p:nvSpPr>
        <p:spPr>
          <a:xfrm>
            <a:off x="3980917" y="3501951"/>
            <a:ext cx="333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база данных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898ED-5288-451F-BE10-C0638B1577AB}"/>
              </a:ext>
            </a:extLst>
          </p:cNvPr>
          <p:cNvSpPr txBox="1"/>
          <p:nvPr/>
        </p:nvSpPr>
        <p:spPr>
          <a:xfrm>
            <a:off x="1016493" y="5638045"/>
            <a:ext cx="2345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PYPL — 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от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40D39-486F-47A2-B14F-77D01DA12CE1}"/>
              </a:ext>
            </a:extLst>
          </p:cNvPr>
          <p:cNvSpPr txBox="1"/>
          <p:nvPr/>
        </p:nvSpPr>
        <p:spPr>
          <a:xfrm>
            <a:off x="3643566" y="6526170"/>
            <a:ext cx="555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https://jelastic.com/blog/java-stacks-usage-statistics-2017/</a:t>
            </a:r>
          </a:p>
        </p:txBody>
      </p:sp>
    </p:spTree>
    <p:extLst>
      <p:ext uri="{BB962C8B-B14F-4D97-AF65-F5344CB8AC3E}">
        <p14:creationId xmlns:p14="http://schemas.microsoft.com/office/powerpoint/2010/main" val="17093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ED74-2116-48F4-AE12-EE68A654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2133"/>
            <a:ext cx="8596668" cy="860400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5A0487B-A03A-4E41-B05C-0857FCEB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2334827"/>
            <a:ext cx="7820242" cy="43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C7B47B-A594-4EE9-8B10-01177FB131C9}"/>
              </a:ext>
            </a:extLst>
          </p:cNvPr>
          <p:cNvSpPr txBox="1"/>
          <p:nvPr/>
        </p:nvSpPr>
        <p:spPr>
          <a:xfrm>
            <a:off x="677335" y="1003178"/>
            <a:ext cx="7820242" cy="124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преимущества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архитектуры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Автономность и независимость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Легкая масштабируемостью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Отказоустойчивость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5598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8C65-B668-4EED-B865-3888AE00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9899"/>
            <a:ext cx="8596668" cy="6658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EAF74-ABFE-4E1E-A0E7-DAA8D1AB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082013"/>
            <a:ext cx="8832334" cy="49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F973-82DC-42EA-9F82-12741E6B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92231"/>
            <a:ext cx="8596668" cy="725865"/>
          </a:xfrm>
        </p:spPr>
        <p:txBody>
          <a:bodyPr>
            <a:normAutofit/>
          </a:bodyPr>
          <a:lstStyle/>
          <a:p>
            <a:r>
              <a:rPr lang="en-US" dirty="0"/>
              <a:t>Eureka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Zuul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CE4B-38AB-4F2F-993A-3731C32C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131217"/>
            <a:ext cx="8596668" cy="1206631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Eureka –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реализацией широко известный паттерн для распределенных систем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 discovery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Zuul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имплементацией паттерна API Gateway является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18BC9-5D08-4896-B461-F19799C5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327562"/>
            <a:ext cx="9390492" cy="43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157122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авторизации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F85C3-F3B8-4630-85EC-D35C31480795}"/>
              </a:ext>
            </a:extLst>
          </p:cNvPr>
          <p:cNvSpPr txBox="1"/>
          <p:nvPr/>
        </p:nvSpPr>
        <p:spPr>
          <a:xfrm>
            <a:off x="828255" y="803453"/>
            <a:ext cx="8603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того, чтобы взаимодействовать с приложением, оно должно понимать — кем является текущий пользователь Аутентификация производится с использованием Spring Security и JWT-токенов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B8EF1-36E5-444F-BFFD-53167383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99" y="1726783"/>
            <a:ext cx="7483129" cy="3528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0F074-9670-4981-BC4A-9EBF45CA730A}"/>
              </a:ext>
            </a:extLst>
          </p:cNvPr>
          <p:cNvSpPr txBox="1"/>
          <p:nvPr/>
        </p:nvSpPr>
        <p:spPr>
          <a:xfrm>
            <a:off x="828255" y="5255782"/>
            <a:ext cx="9173584" cy="126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/authorization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 на регистрацию пользователя.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PATCH 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/authorization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 на редактирования пользователя, самим пользователем.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PATCH 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/authorization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 на редактирования пользователя Администратором, для данного запроса требуется токен с правами администратора.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01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629</Words>
  <Application>Microsoft Office PowerPoint</Application>
  <PresentationFormat>Widescreen</PresentationFormat>
  <Paragraphs>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Тема ВКР: Разработка серверной части интернет магазина «Электронника» на основе микросервисной архитектуры </vt:lpstr>
      <vt:lpstr>Актуальность работы</vt:lpstr>
      <vt:lpstr>Цель работы</vt:lpstr>
      <vt:lpstr>Предметная область</vt:lpstr>
      <vt:lpstr>Выбор средств разработки</vt:lpstr>
      <vt:lpstr>Микросервисная архитектура</vt:lpstr>
      <vt:lpstr>Структура приложения</vt:lpstr>
      <vt:lpstr>Eureka и Zuul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Используемый источники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ВКР: разработка транслятора языка программирования PL/0 в байт-код виртуальной машины Java</dc:title>
  <dc:creator>Egor Zavgorodnev</dc:creator>
  <cp:lastModifiedBy>Roman Ivanov3</cp:lastModifiedBy>
  <cp:revision>102</cp:revision>
  <dcterms:created xsi:type="dcterms:W3CDTF">2021-01-20T06:23:22Z</dcterms:created>
  <dcterms:modified xsi:type="dcterms:W3CDTF">2021-05-28T05:19:14Z</dcterms:modified>
</cp:coreProperties>
</file>