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61" r:id="rId4"/>
    <p:sldId id="259" r:id="rId5"/>
    <p:sldId id="282" r:id="rId6"/>
    <p:sldId id="276" r:id="rId7"/>
    <p:sldId id="323" r:id="rId8"/>
    <p:sldId id="301" r:id="rId9"/>
    <p:sldId id="272" r:id="rId10"/>
    <p:sldId id="324" r:id="rId11"/>
    <p:sldId id="302" r:id="rId12"/>
    <p:sldId id="309" r:id="rId13"/>
    <p:sldId id="311" r:id="rId14"/>
    <p:sldId id="313" r:id="rId15"/>
    <p:sldId id="312" r:id="rId16"/>
    <p:sldId id="319" r:id="rId17"/>
    <p:sldId id="321" r:id="rId18"/>
    <p:sldId id="325" r:id="rId19"/>
    <p:sldId id="303" r:id="rId20"/>
    <p:sldId id="304" r:id="rId21"/>
    <p:sldId id="274" r:id="rId22"/>
    <p:sldId id="305" r:id="rId23"/>
    <p:sldId id="308" r:id="rId24"/>
    <p:sldId id="307" r:id="rId25"/>
    <p:sldId id="322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Barlow Condensed ExtraBold" panose="020B0604020202020204" charset="0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Overpass Mono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E7C99B-2B78-4B17-9CC2-EA0B799354D6}">
  <a:tblStyle styleId="{3EE7C99B-2B78-4B17-9CC2-EA0B79935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D7D5C4-9A80-4501-B0AF-5D77C3F6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069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42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53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9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89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49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9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5" y="1723648"/>
            <a:ext cx="1781707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7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2"/>
          <p:cNvSpPr/>
          <p:nvPr/>
        </p:nvSpPr>
        <p:spPr>
          <a:xfrm>
            <a:off x="873815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9;p2"/>
          <p:cNvSpPr/>
          <p:nvPr/>
        </p:nvSpPr>
        <p:spPr>
          <a:xfrm>
            <a:off x="1049133" y="938617"/>
            <a:ext cx="212099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40;p2"/>
          <p:cNvSpPr/>
          <p:nvPr/>
        </p:nvSpPr>
        <p:spPr>
          <a:xfrm>
            <a:off x="873813" y="1008749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2"/>
          <p:cNvSpPr/>
          <p:nvPr/>
        </p:nvSpPr>
        <p:spPr>
          <a:xfrm>
            <a:off x="1268495" y="1008749"/>
            <a:ext cx="168063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" name="Google Shape;42;p2"/>
          <p:cNvSpPr/>
          <p:nvPr/>
        </p:nvSpPr>
        <p:spPr>
          <a:xfrm>
            <a:off x="3516021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" name="Google Shape;43;p2"/>
          <p:cNvSpPr/>
          <p:nvPr/>
        </p:nvSpPr>
        <p:spPr>
          <a:xfrm>
            <a:off x="1160346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2"/>
          <p:cNvSpPr/>
          <p:nvPr/>
        </p:nvSpPr>
        <p:spPr>
          <a:xfrm>
            <a:off x="596095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2"/>
          <p:cNvSpPr/>
          <p:nvPr/>
        </p:nvSpPr>
        <p:spPr>
          <a:xfrm>
            <a:off x="1" y="4717807"/>
            <a:ext cx="364547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8" name="Google Shape;48;p2"/>
          <p:cNvSpPr/>
          <p:nvPr/>
        </p:nvSpPr>
        <p:spPr>
          <a:xfrm>
            <a:off x="3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1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1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7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54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3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5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51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7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7" y="3296626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3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30" y="3296626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51" y="3296626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6" y="3495605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3268776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9" name="Google Shape;69;p4"/>
          <p:cNvSpPr/>
          <p:nvPr/>
        </p:nvSpPr>
        <p:spPr>
          <a:xfrm>
            <a:off x="7960127" y="323036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" name="Google Shape;70;p4"/>
          <p:cNvSpPr/>
          <p:nvPr/>
        </p:nvSpPr>
        <p:spPr>
          <a:xfrm>
            <a:off x="7173127" y="912521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4"/>
          <p:cNvSpPr/>
          <p:nvPr/>
        </p:nvSpPr>
        <p:spPr>
          <a:xfrm>
            <a:off x="7173127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2" name="Google Shape;72;p4"/>
          <p:cNvSpPr/>
          <p:nvPr/>
        </p:nvSpPr>
        <p:spPr>
          <a:xfrm>
            <a:off x="5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9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4" name="Google Shape;74;p4"/>
          <p:cNvSpPr/>
          <p:nvPr/>
        </p:nvSpPr>
        <p:spPr>
          <a:xfrm>
            <a:off x="8039724" y="3268781"/>
            <a:ext cx="1104139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5" name="Google Shape;75;p4"/>
          <p:cNvSpPr/>
          <p:nvPr/>
        </p:nvSpPr>
        <p:spPr>
          <a:xfrm>
            <a:off x="7555952" y="3858267"/>
            <a:ext cx="1587923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6" name="Google Shape;76;p4"/>
          <p:cNvSpPr/>
          <p:nvPr/>
        </p:nvSpPr>
        <p:spPr>
          <a:xfrm>
            <a:off x="3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7" name="Google Shape;77;p4"/>
          <p:cNvSpPr/>
          <p:nvPr/>
        </p:nvSpPr>
        <p:spPr>
          <a:xfrm>
            <a:off x="0" y="3858267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8" name="Google Shape;78;p4"/>
          <p:cNvSpPr/>
          <p:nvPr/>
        </p:nvSpPr>
        <p:spPr>
          <a:xfrm>
            <a:off x="2325761" y="3858267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4"/>
          <p:cNvSpPr/>
          <p:nvPr/>
        </p:nvSpPr>
        <p:spPr>
          <a:xfrm>
            <a:off x="896261" y="3268781"/>
            <a:ext cx="370619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1" name="Google Shape;81;p4"/>
          <p:cNvSpPr/>
          <p:nvPr/>
        </p:nvSpPr>
        <p:spPr>
          <a:xfrm>
            <a:off x="1" y="1500456"/>
            <a:ext cx="1104139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2" name="Google Shape;82;p4"/>
          <p:cNvSpPr/>
          <p:nvPr/>
        </p:nvSpPr>
        <p:spPr>
          <a:xfrm>
            <a:off x="359325" y="912530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3" name="Google Shape;83;p4"/>
          <p:cNvSpPr/>
          <p:nvPr/>
        </p:nvSpPr>
        <p:spPr>
          <a:xfrm>
            <a:off x="5395565" y="323036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4" name="Google Shape;84;p4"/>
          <p:cNvSpPr/>
          <p:nvPr/>
        </p:nvSpPr>
        <p:spPr>
          <a:xfrm>
            <a:off x="5729397" y="3858267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5" name="Google Shape;85;p4"/>
          <p:cNvSpPr/>
          <p:nvPr/>
        </p:nvSpPr>
        <p:spPr>
          <a:xfrm>
            <a:off x="1577073" y="4446205"/>
            <a:ext cx="3118771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6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6" y="1515830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503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9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398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598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798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5998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197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396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597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794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7" y="1168326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1" y="34320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5" y="2523699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5" y="2523677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94" y="4"/>
            <a:ext cx="13716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1" y="34320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6" y="1584855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3" name="Google Shape;193;p15"/>
          <p:cNvSpPr/>
          <p:nvPr/>
        </p:nvSpPr>
        <p:spPr>
          <a:xfrm>
            <a:off x="6076301" y="1584855"/>
            <a:ext cx="1243659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9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5" name="Google Shape;195;p15"/>
          <p:cNvSpPr/>
          <p:nvPr/>
        </p:nvSpPr>
        <p:spPr>
          <a:xfrm>
            <a:off x="4667249" y="3002651"/>
            <a:ext cx="4476883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6" name="Google Shape;196;p15"/>
          <p:cNvSpPr/>
          <p:nvPr/>
        </p:nvSpPr>
        <p:spPr>
          <a:xfrm>
            <a:off x="4552949" y="1584855"/>
            <a:ext cx="134246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3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6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9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9" y="216353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9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3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6" y="357226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9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9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30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30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9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98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98" lvl="2" indent="-323851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798" lvl="3" indent="-323851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5998" lvl="4" indent="-317499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97" lvl="5" indent="-317499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96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597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794" lvl="8" indent="-317499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5" y="1714801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5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3" name="Google Shape;243;p19"/>
          <p:cNvSpPr/>
          <p:nvPr/>
        </p:nvSpPr>
        <p:spPr>
          <a:xfrm>
            <a:off x="2107969" y="2156637"/>
            <a:ext cx="1115539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7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5" name="Google Shape;245;p19"/>
          <p:cNvSpPr/>
          <p:nvPr/>
        </p:nvSpPr>
        <p:spPr>
          <a:xfrm>
            <a:off x="1597828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6" name="Google Shape;246;p19"/>
          <p:cNvSpPr/>
          <p:nvPr/>
        </p:nvSpPr>
        <p:spPr>
          <a:xfrm>
            <a:off x="2665760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7" name="Google Shape;247;p19"/>
          <p:cNvSpPr/>
          <p:nvPr/>
        </p:nvSpPr>
        <p:spPr>
          <a:xfrm>
            <a:off x="4" y="3222713"/>
            <a:ext cx="1472751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8" name="Google Shape;248;p19"/>
          <p:cNvSpPr/>
          <p:nvPr/>
        </p:nvSpPr>
        <p:spPr>
          <a:xfrm>
            <a:off x="2202123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9" name="Google Shape;249;p19"/>
          <p:cNvSpPr/>
          <p:nvPr/>
        </p:nvSpPr>
        <p:spPr>
          <a:xfrm>
            <a:off x="240677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0" name="Google Shape;250;p19"/>
          <p:cNvSpPr/>
          <p:nvPr/>
        </p:nvSpPr>
        <p:spPr>
          <a:xfrm>
            <a:off x="2061094" y="2796296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6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2" name="Google Shape;252;p19"/>
          <p:cNvSpPr/>
          <p:nvPr/>
        </p:nvSpPr>
        <p:spPr>
          <a:xfrm>
            <a:off x="641510" y="2796296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4" name="Google Shape;254;p19"/>
          <p:cNvSpPr/>
          <p:nvPr/>
        </p:nvSpPr>
        <p:spPr>
          <a:xfrm>
            <a:off x="191639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5" name="Google Shape;255;p19"/>
          <p:cNvSpPr/>
          <p:nvPr/>
        </p:nvSpPr>
        <p:spPr>
          <a:xfrm>
            <a:off x="1339575" y="3009143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6" name="Google Shape;256;p19"/>
          <p:cNvSpPr/>
          <p:nvPr/>
        </p:nvSpPr>
        <p:spPr>
          <a:xfrm>
            <a:off x="1339578" y="3009143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7" name="Google Shape;257;p19"/>
          <p:cNvSpPr/>
          <p:nvPr/>
        </p:nvSpPr>
        <p:spPr>
          <a:xfrm>
            <a:off x="6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8" name="Google Shape;258;p19"/>
          <p:cNvSpPr/>
          <p:nvPr/>
        </p:nvSpPr>
        <p:spPr>
          <a:xfrm>
            <a:off x="1084690" y="3009143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9" name="Google Shape;259;p19"/>
          <p:cNvSpPr/>
          <p:nvPr/>
        </p:nvSpPr>
        <p:spPr>
          <a:xfrm>
            <a:off x="879664" y="3009143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1" name="Google Shape;261;p19"/>
          <p:cNvSpPr/>
          <p:nvPr/>
        </p:nvSpPr>
        <p:spPr>
          <a:xfrm>
            <a:off x="338624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2" name="Google Shape;262;p19"/>
          <p:cNvSpPr/>
          <p:nvPr/>
        </p:nvSpPr>
        <p:spPr>
          <a:xfrm>
            <a:off x="142895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43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5" name="Google Shape;265;p19"/>
          <p:cNvSpPr/>
          <p:nvPr/>
        </p:nvSpPr>
        <p:spPr>
          <a:xfrm>
            <a:off x="2267237" y="2796296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6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19"/>
          <p:cNvSpPr/>
          <p:nvPr/>
        </p:nvSpPr>
        <p:spPr>
          <a:xfrm>
            <a:off x="6" y="2796296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9" name="Google Shape;269;p19"/>
          <p:cNvSpPr/>
          <p:nvPr/>
        </p:nvSpPr>
        <p:spPr>
          <a:xfrm>
            <a:off x="2522508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1" name="Google Shape;271;p19"/>
          <p:cNvSpPr/>
          <p:nvPr/>
        </p:nvSpPr>
        <p:spPr>
          <a:xfrm>
            <a:off x="812318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2" name="Google Shape;272;p19"/>
          <p:cNvSpPr/>
          <p:nvPr/>
        </p:nvSpPr>
        <p:spPr>
          <a:xfrm>
            <a:off x="3223539" y="1474205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1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6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2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4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7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9"/>
            <a:ext cx="2395800" cy="263399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1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61" r:id="rId7"/>
    <p:sldLayoutId id="2147483665" r:id="rId8"/>
    <p:sldLayoutId id="2147483666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5" userDrawn="1">
          <p15:clr>
            <a:srgbClr val="EA4335"/>
          </p15:clr>
        </p15:guide>
        <p15:guide id="2" pos="5307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89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heerful-woman-writing-documents_1372780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425052" y="1500186"/>
            <a:ext cx="6425805" cy="166163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n" sz="4000" b="0" dirty="0"/>
              <a:t>Advanced Programmig Group Project</a:t>
            </a:r>
            <a:br>
              <a:rPr lang="en" sz="4000" b="0" dirty="0"/>
            </a:br>
            <a:r>
              <a:rPr lang="en" sz="4000" b="0" dirty="0"/>
              <a:t>Python Pong Game</a:t>
            </a:r>
            <a:endParaRPr sz="4000" b="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425051" y="3390427"/>
            <a:ext cx="4293395" cy="54604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sz="1800" dirty="0">
                <a:solidFill>
                  <a:schemeClr val="dk2"/>
                </a:solidFill>
              </a:rPr>
              <a:t>Prepared By: Martin Ehab, Mazen Khodier</a:t>
            </a:r>
          </a:p>
          <a:p>
            <a:pPr marL="0" indent="0"/>
            <a:r>
              <a:rPr lang="en-US" sz="1800" dirty="0">
                <a:solidFill>
                  <a:schemeClr val="dk2"/>
                </a:solidFill>
              </a:rPr>
              <a:t>Mohamed Hatem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E1323-B90C-4142-A802-2A658635EFEF}"/>
              </a:ext>
            </a:extLst>
          </p:cNvPr>
          <p:cNvSpPr txBox="1"/>
          <p:nvPr/>
        </p:nvSpPr>
        <p:spPr>
          <a:xfrm>
            <a:off x="2415830" y="4383408"/>
            <a:ext cx="2912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Submitted to Prof . Rami Zewail</a:t>
            </a:r>
          </a:p>
          <a:p>
            <a:endParaRPr lang="en-US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1589730" y="133718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06763" y="1820430"/>
            <a:ext cx="3966075" cy="4266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just"/>
            <a:r>
              <a:rPr lang="en-US" sz="2400" dirty="0"/>
              <a:t>Project Idea &amp; Goals 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6422231" y="1011001"/>
            <a:ext cx="731939" cy="544413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383277" y="1820426"/>
            <a:ext cx="4553967" cy="669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Accomplishments &amp; Demo</a:t>
            </a:r>
            <a:endParaRPr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483048" y="2428662"/>
            <a:ext cx="1160619" cy="63406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062507" y="2827329"/>
            <a:ext cx="3598327" cy="63406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just">
              <a:lnSpc>
                <a:spcPct val="250000"/>
              </a:lnSpc>
            </a:pPr>
            <a:r>
              <a:rPr lang="en-US" sz="2400" dirty="0"/>
              <a:t>Design Decisions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5104574" y="282733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494761" y="3248096"/>
            <a:ext cx="4790300" cy="4266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just"/>
            <a:r>
              <a:rPr lang="en-US" sz="2400" dirty="0"/>
              <a:t>Challenges &amp; Future Work</a:t>
            </a:r>
            <a:endParaRPr dirty="0"/>
          </a:p>
          <a:p>
            <a:pPr marL="0" indent="0" algn="just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29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3460064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dirty="0"/>
              <a:t>Accomplishments &amp; Demo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1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43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7C009AC-7C08-4285-BDE1-97F94FD5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257" y="-220979"/>
            <a:ext cx="10270516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F6A1-B05E-4EC9-B8B0-ACC425E7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29AD52-76B0-45B3-95BB-3E2E0A717DC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BF3A32-975C-4563-9CB9-55C5480A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8529" y="-192473"/>
            <a:ext cx="10195527" cy="53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8175-9718-404A-81B0-2A9F2B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7AC104-C5D3-4091-A059-3DAF53748EA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3A98825-DBAB-4B58-87FD-76099427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8530" y="-192475"/>
            <a:ext cx="10195527" cy="53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9EF-A538-46AC-BC0B-DB8A2568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AB774-60C6-43E5-A2F2-E70C3F2A710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D43C8-044E-40E6-A6CC-72A3136F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8532" y="-192475"/>
            <a:ext cx="10195527" cy="53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E42651-9D0C-401A-9BED-AC4C953D0415}"/>
              </a:ext>
            </a:extLst>
          </p:cNvPr>
          <p:cNvSpPr/>
          <p:nvPr/>
        </p:nvSpPr>
        <p:spPr>
          <a:xfrm>
            <a:off x="-135731" y="-78581"/>
            <a:ext cx="9444037" cy="53649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AAF845-AE04-4690-8F80-423847D9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15" y="0"/>
            <a:ext cx="75373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879B4E-5601-4D0C-84F5-E3CCD79B287A}"/>
              </a:ext>
            </a:extLst>
          </p:cNvPr>
          <p:cNvSpPr/>
          <p:nvPr/>
        </p:nvSpPr>
        <p:spPr>
          <a:xfrm>
            <a:off x="-135731" y="-78581"/>
            <a:ext cx="9444037" cy="53649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3AE4D36-15BB-4806-87F3-3DFD1552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0" y="0"/>
            <a:ext cx="75313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4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1589730" y="133718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06763" y="1820430"/>
            <a:ext cx="3966075" cy="4266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just"/>
            <a:r>
              <a:rPr lang="en-US" sz="2400" dirty="0"/>
              <a:t>Project Idea &amp; Goals 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6422231" y="1011001"/>
            <a:ext cx="731939" cy="544413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383277" y="1820426"/>
            <a:ext cx="4553967" cy="669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Accomplishments &amp; Demo</a:t>
            </a:r>
            <a:endParaRPr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483048" y="2428662"/>
            <a:ext cx="1160619" cy="63406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062507" y="2827329"/>
            <a:ext cx="3598327" cy="63406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just">
              <a:lnSpc>
                <a:spcPct val="250000"/>
              </a:lnSpc>
            </a:pPr>
            <a:r>
              <a:rPr lang="en-US" sz="2400" dirty="0"/>
              <a:t>Design Decisions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5104574" y="282733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494761" y="3248096"/>
            <a:ext cx="4790300" cy="4266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just"/>
            <a:r>
              <a:rPr lang="en-US" sz="2400" dirty="0"/>
              <a:t>Challenges &amp; Future Work</a:t>
            </a:r>
            <a:endParaRPr dirty="0"/>
          </a:p>
          <a:p>
            <a:pPr marL="0" indent="0" algn="just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685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3758237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dirty="0"/>
              <a:t>Challenges &amp; Future 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1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94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1589730" y="133718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06763" y="1820430"/>
            <a:ext cx="3966075" cy="4266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just"/>
            <a:r>
              <a:rPr lang="en-US" sz="2400" dirty="0"/>
              <a:t>Project Idea &amp; Goals 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6422231" y="1011001"/>
            <a:ext cx="731939" cy="544413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383277" y="1820426"/>
            <a:ext cx="4553967" cy="669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Accomplishments &amp; Demo</a:t>
            </a:r>
            <a:endParaRPr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483048" y="2428662"/>
            <a:ext cx="1160619" cy="63406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062507" y="2827329"/>
            <a:ext cx="3598327" cy="63406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just">
              <a:lnSpc>
                <a:spcPct val="250000"/>
              </a:lnSpc>
            </a:pPr>
            <a:r>
              <a:rPr lang="en-US" sz="2400" dirty="0"/>
              <a:t>Design Decisions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5104574" y="282733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494761" y="3248096"/>
            <a:ext cx="4790300" cy="4266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just"/>
            <a:r>
              <a:rPr lang="en-US" sz="2400" dirty="0"/>
              <a:t>Challenges &amp; Future Work</a:t>
            </a:r>
            <a:endParaRPr dirty="0"/>
          </a:p>
          <a:p>
            <a:pPr marL="0" indent="0" algn="just"/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4" y="1359979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1" y="3151105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BUG collision code for the ball with the walls </a:t>
            </a:r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576980" y="1911609"/>
            <a:ext cx="3229091" cy="74586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More complex conditionals were used, axis-aligned bounding boxes (</a:t>
            </a:r>
            <a:r>
              <a:rPr lang="en-US" dirty="0" err="1"/>
              <a:t>aabb</a:t>
            </a:r>
            <a:r>
              <a:rPr lang="en-US" dirty="0"/>
              <a:t>) collision algorithm</a:t>
            </a: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1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/>
              <a:t>Solution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170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4" y="1359979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805074" y="3151105"/>
            <a:ext cx="2715831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File's interaction was very complex (menu and game) files </a:t>
            </a: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6" y="1941427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Further Modifications Needed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1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/>
              <a:t>Solution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75DF6-91A0-4CC9-895B-36D0C07DA0C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6895" y="1481330"/>
            <a:ext cx="2481300" cy="524400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969511-7047-41F5-9D06-BC4E8A4998EB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408071" y="1468585"/>
            <a:ext cx="2481300" cy="524400"/>
          </a:xfrm>
        </p:spPr>
        <p:txBody>
          <a:bodyPr/>
          <a:lstStyle/>
          <a:p>
            <a:r>
              <a:rPr lang="en-US" dirty="0"/>
              <a:t>Pause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7CDFE-C225-4F48-B425-DE939510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Future 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D24C30D-B167-47E9-9BF0-26F395126D4A}"/>
              </a:ext>
            </a:extLst>
          </p:cNvPr>
          <p:cNvSpPr txBox="1">
            <a:spLocks/>
          </p:cNvSpPr>
          <p:nvPr/>
        </p:nvSpPr>
        <p:spPr>
          <a:xfrm>
            <a:off x="6296358" y="1483854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Difficulties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ADEEA325-5AB7-4407-868F-48DE407C870B}"/>
              </a:ext>
            </a:extLst>
          </p:cNvPr>
          <p:cNvSpPr txBox="1">
            <a:spLocks/>
          </p:cNvSpPr>
          <p:nvPr/>
        </p:nvSpPr>
        <p:spPr>
          <a:xfrm>
            <a:off x="6286589" y="2595017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Max. Score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51FA2FE-3098-47C9-96A2-0DA56E63F277}"/>
              </a:ext>
            </a:extLst>
          </p:cNvPr>
          <p:cNvSpPr txBox="1">
            <a:spLocks/>
          </p:cNvSpPr>
          <p:nvPr/>
        </p:nvSpPr>
        <p:spPr>
          <a:xfrm>
            <a:off x="3438944" y="2607762"/>
            <a:ext cx="2417281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Backgrounds</a:t>
            </a: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786E1D04-2012-4193-AC59-DD1EC2012C05}"/>
              </a:ext>
            </a:extLst>
          </p:cNvPr>
          <p:cNvSpPr txBox="1">
            <a:spLocks/>
          </p:cNvSpPr>
          <p:nvPr/>
        </p:nvSpPr>
        <p:spPr>
          <a:xfrm>
            <a:off x="409751" y="2607762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z="2100" dirty="0"/>
              <a:t>Puddle Designs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BDD377F7-7735-477C-95B8-1639C2CEF984}"/>
              </a:ext>
            </a:extLst>
          </p:cNvPr>
          <p:cNvSpPr txBox="1">
            <a:spLocks/>
          </p:cNvSpPr>
          <p:nvPr/>
        </p:nvSpPr>
        <p:spPr>
          <a:xfrm>
            <a:off x="409751" y="3731162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Add SFX</a:t>
            </a: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3764532E-7FB5-4332-9E94-E7C7AB81B63E}"/>
              </a:ext>
            </a:extLst>
          </p:cNvPr>
          <p:cNvSpPr txBox="1">
            <a:spLocks/>
          </p:cNvSpPr>
          <p:nvPr/>
        </p:nvSpPr>
        <p:spPr>
          <a:xfrm>
            <a:off x="3438942" y="3731037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How to Play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F4B158C2-3639-4D59-BFAE-8AA5A115416E}"/>
              </a:ext>
            </a:extLst>
          </p:cNvPr>
          <p:cNvSpPr txBox="1">
            <a:spLocks/>
          </p:cNvSpPr>
          <p:nvPr/>
        </p:nvSpPr>
        <p:spPr>
          <a:xfrm>
            <a:off x="6286589" y="3731037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Fullscreen</a:t>
            </a:r>
          </a:p>
        </p:txBody>
      </p:sp>
    </p:spTree>
    <p:extLst>
      <p:ext uri="{BB962C8B-B14F-4D97-AF65-F5344CB8AC3E}">
        <p14:creationId xmlns:p14="http://schemas.microsoft.com/office/powerpoint/2010/main" val="83459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A65198-B301-4A8A-9572-D78A1A82E815}"/>
              </a:ext>
            </a:extLst>
          </p:cNvPr>
          <p:cNvSpPr txBox="1"/>
          <p:nvPr/>
        </p:nvSpPr>
        <p:spPr>
          <a:xfrm>
            <a:off x="609505" y="1973031"/>
            <a:ext cx="7321927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999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</a:pPr>
            <a:r>
              <a:rPr lang="en-US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1- "Pong." - Wikipedia, the free encyclopedia 3 February 2008, -</a:t>
            </a:r>
          </a:p>
          <a:p>
            <a:pPr marL="126999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</a:pPr>
            <a:r>
              <a:rPr lang="en-US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2- Winter, David. “PONG-Story.” 29 February 2007, - &lt;http://www.pong-story.com&gt;</a:t>
            </a:r>
          </a:p>
          <a:p>
            <a:pPr marL="126999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</a:pPr>
            <a:r>
              <a:rPr lang="en-US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3- “About Game and Simulation Programming” DeVry University.</a:t>
            </a:r>
          </a:p>
          <a:p>
            <a:pPr marL="457199" indent="-330200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-US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&lt;http://www.devry.edu/programs/game_and_simulation_programming/</a:t>
            </a:r>
            <a:r>
              <a:rPr lang="en-US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about’s</a:t>
            </a:r>
            <a:r>
              <a:rPr lang="en-US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</a:p>
          <a:p>
            <a:pPr marL="457199" indent="-330200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-US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&lt;http://en.wikipedia.org/wiki/Pong&gt;</a:t>
            </a:r>
          </a:p>
          <a:p>
            <a:pPr marL="457199" indent="-330200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endParaRPr lang="en-US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E53A4-517A-452E-B0B3-3A8DC6A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7" y="811137"/>
            <a:ext cx="2575277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i="0" u="none" strike="noStrike" cap="none" dirty="0">
                <a:latin typeface="Overpass Mono"/>
                <a:ea typeface="Overpass Mono"/>
                <a:cs typeface="Overpass Mono"/>
                <a:sym typeface="Overpass Mono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6559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imation Thank You GIF by MillMotion">
            <a:extLst>
              <a:ext uri="{FF2B5EF4-FFF2-40B4-BE49-F238E27FC236}">
                <a16:creationId xmlns:a16="http://schemas.microsoft.com/office/drawing/2014/main" id="{DE02C386-BE0F-4720-A9D8-F31FB0FB32B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8" y="1254402"/>
            <a:ext cx="5883965" cy="2634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440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2D45AAB-E456-41FF-AFFE-E6EEB4CA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1801" y="-174168"/>
            <a:ext cx="10147601" cy="53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923352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dirty="0"/>
              <a:t>Project Idea &amp; Goals </a:t>
            </a:r>
            <a:br>
              <a:rPr lang="en-US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1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7193" y="2035198"/>
            <a:ext cx="3644099" cy="253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Also known as table tennis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Involves two players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objective is to get the ball over the opponent’s side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Can also be played alone by folding half of the table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1443" y="835819"/>
            <a:ext cx="3900487" cy="75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Ping Pong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18" y="4444767"/>
            <a:ext cx="1619287" cy="241404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2B6FBEC-7B24-480A-97FF-474495216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81"/>
          <a:stretch/>
        </p:blipFill>
        <p:spPr>
          <a:xfrm>
            <a:off x="5106890" y="951555"/>
            <a:ext cx="3409596" cy="3240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00" y="14139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Project Idea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471493" y="1005655"/>
            <a:ext cx="4434495" cy="37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Pong is a computer version of ping-pong, in which players control opposing "paddles" and try to knock a ball back and forth. If the ball gets past from the border, you lose a point.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Players can move their paddles up and down on the screen, and when the ball hits the paddle it bounces off.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ball should also bounce off the floor and ceiling and will need to detect when it has gotten past a paddle.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ball bounces at a more extreme angle as it hits further away from the center of the paddle.</a:t>
            </a:r>
          </a:p>
        </p:txBody>
      </p:sp>
      <p:pic>
        <p:nvPicPr>
          <p:cNvPr id="1026" name="Picture 2" descr="Game of Pong">
            <a:extLst>
              <a:ext uri="{FF2B5EF4-FFF2-40B4-BE49-F238E27FC236}">
                <a16:creationId xmlns:a16="http://schemas.microsoft.com/office/drawing/2014/main" id="{0F44B1DB-8861-411B-8BB0-D805D402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60" y="1237696"/>
            <a:ext cx="3443288" cy="29668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2794995" y="192175"/>
            <a:ext cx="3554013" cy="681907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US" b="1" i="0" u="none" strike="noStrike" cap="none" dirty="0">
                <a:latin typeface="Overpass Mono"/>
                <a:ea typeface="Overpass Mono"/>
                <a:cs typeface="Overpass Mono"/>
                <a:sym typeface="Overpass Mono"/>
              </a:rPr>
              <a:t>Goal Features in Mind</a:t>
            </a:r>
          </a:p>
        </p:txBody>
      </p:sp>
      <p:pic>
        <p:nvPicPr>
          <p:cNvPr id="6" name="Google Shape;360;p30">
            <a:extLst>
              <a:ext uri="{FF2B5EF4-FFF2-40B4-BE49-F238E27FC236}">
                <a16:creationId xmlns:a16="http://schemas.microsoft.com/office/drawing/2014/main" id="{747EA960-43F6-40FA-A9D8-229DA5E16D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833104" y="1651554"/>
            <a:ext cx="2988497" cy="24593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D39504-DFFB-414D-BB99-99D74466F115}"/>
              </a:ext>
            </a:extLst>
          </p:cNvPr>
          <p:cNvSpPr/>
          <p:nvPr/>
        </p:nvSpPr>
        <p:spPr>
          <a:xfrm>
            <a:off x="0" y="1493048"/>
            <a:ext cx="3121819" cy="31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F3AFCB-72A4-4962-B415-A9CC94F9286B}"/>
              </a:ext>
            </a:extLst>
          </p:cNvPr>
          <p:cNvSpPr txBox="1"/>
          <p:nvPr/>
        </p:nvSpPr>
        <p:spPr>
          <a:xfrm>
            <a:off x="139529" y="1199204"/>
            <a:ext cx="5482603" cy="352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199" indent="-330200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-US" sz="640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Single and Multiplayer modes with Scoreboard</a:t>
            </a:r>
          </a:p>
          <a:p>
            <a:pPr marL="457199" indent="-330200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-US" sz="640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Ability to either use mouse or keyboard in single player</a:t>
            </a:r>
          </a:p>
          <a:p>
            <a:pPr marL="457199" indent="-330200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-US" sz="640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AI Opponent (possibly using computer vision)</a:t>
            </a:r>
          </a:p>
          <a:p>
            <a:pPr marL="457199" indent="-330200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-US" sz="640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Customizable Settings (Difficulty, Random Physics, Background, etc.)</a:t>
            </a:r>
          </a:p>
          <a:p>
            <a:pPr marL="457199" indent="-330200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-US" sz="640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User Interface in form of menus for Navigation inside the program</a:t>
            </a:r>
          </a:p>
          <a:p>
            <a:pPr marL="457199" indent="-330200">
              <a:lnSpc>
                <a:spcPct val="170000"/>
              </a:lnSpc>
              <a:spcAft>
                <a:spcPts val="60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-US" sz="640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 guide page on how to play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1589730" y="133718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06763" y="1820430"/>
            <a:ext cx="3966075" cy="4266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just"/>
            <a:r>
              <a:rPr lang="en-US" sz="2400" dirty="0"/>
              <a:t>Project Idea &amp; Goals 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6422231" y="1011001"/>
            <a:ext cx="731939" cy="544413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383277" y="1820426"/>
            <a:ext cx="4553967" cy="669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Accomplishments &amp; Demo</a:t>
            </a:r>
            <a:endParaRPr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483048" y="2428662"/>
            <a:ext cx="1160619" cy="63406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062507" y="2827329"/>
            <a:ext cx="3598327" cy="63406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just">
              <a:lnSpc>
                <a:spcPct val="250000"/>
              </a:lnSpc>
            </a:pPr>
            <a:r>
              <a:rPr lang="en-US" sz="2400" dirty="0"/>
              <a:t>Design Decisions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5104574" y="282733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494761" y="3248096"/>
            <a:ext cx="4790300" cy="4266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just"/>
            <a:r>
              <a:rPr lang="en-US" sz="2400" dirty="0"/>
              <a:t>Challenges &amp; Future Work</a:t>
            </a:r>
            <a:endParaRPr dirty="0"/>
          </a:p>
          <a:p>
            <a:pPr marL="0" indent="0" algn="just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30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3181769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dirty="0"/>
              <a:t>Design Decisions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1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35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750723" y="447685"/>
            <a:ext cx="764254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dirty="0"/>
              <a:t>De</a:t>
            </a:r>
            <a:r>
              <a:rPr lang="en-US" sz="4000" dirty="0"/>
              <a:t>cis</a:t>
            </a:r>
            <a:r>
              <a:rPr lang="en" sz="4000" dirty="0"/>
              <a:t>ion Making Process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385827" y="2300331"/>
            <a:ext cx="1895700" cy="741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Have the ball go into a random direction at the start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70853" y="1571677"/>
            <a:ext cx="1957500" cy="741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Library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3463187" y="2283128"/>
            <a:ext cx="2217619" cy="66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Heavy use of </a:t>
            </a:r>
            <a:r>
              <a:rPr lang="en-US" dirty="0" err="1"/>
              <a:t>pygame</a:t>
            </a:r>
            <a:r>
              <a:rPr lang="en-US" dirty="0"/>
              <a:t> for drawing objects and such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685800" y="1571674"/>
            <a:ext cx="2087344" cy="711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/>
              <a:t>Object-Oriented</a:t>
            </a:r>
            <a:endParaRPr sz="1800"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587462" y="2224227"/>
            <a:ext cx="2284031" cy="66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Interaction between various objects: Ball, Paddles, etc. through Game class</a:t>
            </a:r>
          </a:p>
          <a:p>
            <a:pPr marL="0" indent="0"/>
            <a:r>
              <a:rPr lang="en-US" dirty="0"/>
              <a:t>&amp; Menu Inheritance</a:t>
            </a:r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51" y="1571677"/>
            <a:ext cx="1957500" cy="741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 err="1"/>
              <a:t>Pygame</a:t>
            </a:r>
            <a:r>
              <a:rPr lang="en-US" sz="2000" dirty="0"/>
              <a:t> Library</a:t>
            </a:r>
            <a:endParaRPr dirty="0"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7" y="3826428"/>
            <a:ext cx="1895700" cy="66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dirty="0"/>
          </a:p>
          <a:p>
            <a:pPr marL="0" indent="0"/>
            <a:endParaRPr dirty="0"/>
          </a:p>
          <a:p>
            <a:pPr marL="0" indent="0"/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2266612" y="3892888"/>
            <a:ext cx="2166392" cy="76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Calculate distance of ball from puddle center upon impact to vary speed of reflection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2374711" y="3228688"/>
            <a:ext cx="1957500" cy="712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/>
              <a:t>Complex Physics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5194535" y="3941014"/>
            <a:ext cx="1895700" cy="66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Separate files for program and that of menus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5163633" y="3226368"/>
            <a:ext cx="1957500" cy="7146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/>
              <a:t>Main Menu &amp; Settings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546</Words>
  <Application>Microsoft Office PowerPoint</Application>
  <PresentationFormat>On-screen Show (16:9)</PresentationFormat>
  <Paragraphs>105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Anaheim</vt:lpstr>
      <vt:lpstr>Raleway Thin</vt:lpstr>
      <vt:lpstr>Arial</vt:lpstr>
      <vt:lpstr>Calibri</vt:lpstr>
      <vt:lpstr>Overpass Mono</vt:lpstr>
      <vt:lpstr>Nunito Light</vt:lpstr>
      <vt:lpstr>Barlow Condensed ExtraBold</vt:lpstr>
      <vt:lpstr>Programming Lesson by Slidesgo</vt:lpstr>
      <vt:lpstr>Advanced Programmig Group Project Python Pong Game</vt:lpstr>
      <vt:lpstr>TABLE OF CONTENTS</vt:lpstr>
      <vt:lpstr>Project Idea &amp; Goals  </vt:lpstr>
      <vt:lpstr>Ping Pong</vt:lpstr>
      <vt:lpstr>Project Idea</vt:lpstr>
      <vt:lpstr>Goal Features in Mind</vt:lpstr>
      <vt:lpstr>TABLE OF CONTENTS</vt:lpstr>
      <vt:lpstr>Design Decisions  </vt:lpstr>
      <vt:lpstr>Decision Making Process</vt:lpstr>
      <vt:lpstr>TABLE OF CONTENTS</vt:lpstr>
      <vt:lpstr>Accomplishments &amp; Demo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Challenges &amp; Future Work    </vt:lpstr>
      <vt:lpstr>Problem</vt:lpstr>
      <vt:lpstr>Problem</vt:lpstr>
      <vt:lpstr>Deep Learning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programmig project BALL &amp; PADLE GAME</dc:title>
  <dc:creator>Martin Ehab</dc:creator>
  <cp:lastModifiedBy>Mazen Khodier</cp:lastModifiedBy>
  <cp:revision>28</cp:revision>
  <dcterms:created xsi:type="dcterms:W3CDTF">2021-02-01T19:27:09Z</dcterms:created>
  <dcterms:modified xsi:type="dcterms:W3CDTF">2021-02-02T12:37:53Z</dcterms:modified>
</cp:coreProperties>
</file>