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619429" cy="1236023"/>
          </a:xfrm>
        </p:spPr>
        <p:txBody>
          <a:bodyPr/>
          <a:lstStyle/>
          <a:p>
            <a:pPr algn="ctr" rtl="0"/>
            <a:r>
              <a:rPr lang="en-US" sz="6000" b="1" dirty="0"/>
              <a:t>copy-on-write (cow) for fork</a:t>
            </a:r>
            <a:endParaRPr lang="ar-EG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94166"/>
            <a:ext cx="8825658" cy="1844634"/>
          </a:xfrm>
        </p:spPr>
        <p:txBody>
          <a:bodyPr/>
          <a:lstStyle/>
          <a:p>
            <a:pPr rtl="0"/>
            <a:r>
              <a:rPr lang="en-US" sz="1600" b="1" dirty="0" smtClean="0"/>
              <a:t>By: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US" sz="1600" b="1" dirty="0" smtClean="0"/>
              <a:t>Mazen </a:t>
            </a:r>
            <a:r>
              <a:rPr lang="en-US" sz="1600" b="1" dirty="0" err="1" smtClean="0"/>
              <a:t>khaled</a:t>
            </a:r>
            <a:r>
              <a:rPr lang="en-US" sz="1600" b="1" dirty="0" smtClean="0"/>
              <a:t> – 221000086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US" sz="1600" b="1" dirty="0" smtClean="0"/>
              <a:t>Daniel </a:t>
            </a:r>
            <a:r>
              <a:rPr lang="en-US" sz="1600" b="1" dirty="0" err="1" smtClean="0"/>
              <a:t>ebeid</a:t>
            </a:r>
            <a:r>
              <a:rPr lang="en-US" sz="1600" b="1" dirty="0"/>
              <a:t>- </a:t>
            </a:r>
            <a:r>
              <a:rPr lang="en-US" sz="1600" b="1" dirty="0" smtClean="0"/>
              <a:t>221000318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US" sz="1600" b="1" dirty="0" smtClean="0"/>
              <a:t>Youssef Ibrahim – 221000024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US" sz="1600" b="1" dirty="0"/>
              <a:t>Karim </a:t>
            </a:r>
            <a:r>
              <a:rPr lang="en-US" sz="1600" b="1" dirty="0" err="1"/>
              <a:t>abdalla</a:t>
            </a:r>
            <a:r>
              <a:rPr lang="en-US" sz="1600" b="1" dirty="0"/>
              <a:t> </a:t>
            </a:r>
            <a:r>
              <a:rPr lang="en-US" sz="1600" b="1" dirty="0" smtClean="0"/>
              <a:t>- 221000347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 rtl="0">
              <a:buFont typeface="Wingdings" panose="05000000000000000000" pitchFamily="2" charset="2"/>
              <a:buChar char="Ø"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04975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sz="4000" b="1" dirty="0"/>
              <a:t>Challenges &amp; Lessons Learned</a:t>
            </a:r>
            <a:endParaRPr lang="ar-E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What We </a:t>
            </a:r>
            <a:r>
              <a:rPr lang="en-US" b="1" dirty="0" smtClean="0"/>
              <a:t>Learned:</a:t>
            </a:r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smtClean="0"/>
              <a:t>Correct </a:t>
            </a:r>
            <a:r>
              <a:rPr lang="en-US" sz="1400" dirty="0"/>
              <a:t>synchronization using spinlocks is critical</a:t>
            </a:r>
            <a:r>
              <a:rPr lang="en-US" sz="1400" dirty="0" smtClean="0"/>
              <a:t>.</a:t>
            </a:r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smtClean="0"/>
              <a:t>Handling </a:t>
            </a:r>
            <a:r>
              <a:rPr lang="en-US" sz="1400" dirty="0"/>
              <a:t>edge cases in trap/</a:t>
            </a:r>
            <a:r>
              <a:rPr lang="en-US" sz="1400" dirty="0" err="1"/>
              <a:t>copyout</a:t>
            </a:r>
            <a:r>
              <a:rPr lang="en-US" sz="1400" dirty="0"/>
              <a:t> is non-trivial</a:t>
            </a:r>
            <a:r>
              <a:rPr lang="en-US" sz="1400" dirty="0" smtClean="0"/>
              <a:t>.</a:t>
            </a:r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More knowledge of memory management can be gained by simulating real OS actions</a:t>
            </a:r>
            <a:r>
              <a:rPr lang="en-US" sz="1400" dirty="0" smtClean="0"/>
              <a:t>.</a:t>
            </a:r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234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2004"/>
          </a:xfrm>
        </p:spPr>
        <p:txBody>
          <a:bodyPr/>
          <a:lstStyle/>
          <a:p>
            <a:pPr algn="ctr" rtl="0"/>
            <a:r>
              <a:rPr lang="en-US" sz="4000" b="1" dirty="0"/>
              <a:t>Final Thoughts</a:t>
            </a:r>
            <a:endParaRPr lang="ar-E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1800" dirty="0"/>
              <a:t>Copy-On-Write is a powerful optimization for process creation</a:t>
            </a:r>
            <a:r>
              <a:rPr lang="en-US" sz="1800" dirty="0" smtClean="0"/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sz="1800" dirty="0" smtClean="0"/>
              <a:t>Our </a:t>
            </a:r>
            <a:r>
              <a:rPr lang="en-US" sz="1800" dirty="0"/>
              <a:t>implementation improves xv6 without breaking its simplicity</a:t>
            </a:r>
            <a:r>
              <a:rPr lang="en-US" sz="1800" dirty="0" smtClean="0"/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sz="1800" dirty="0" smtClean="0"/>
              <a:t>Foundation </a:t>
            </a:r>
            <a:r>
              <a:rPr lang="en-US" sz="1800" dirty="0"/>
              <a:t>for further enhancements like shared memory or copy-on-write exec().</a:t>
            </a:r>
            <a:endParaRPr lang="ar-EG" sz="1800" dirty="0"/>
          </a:p>
        </p:txBody>
      </p:sp>
    </p:spTree>
    <p:extLst>
      <p:ext uri="{BB962C8B-B14F-4D97-AF65-F5344CB8AC3E}">
        <p14:creationId xmlns:p14="http://schemas.microsoft.com/office/powerpoint/2010/main" val="265895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314" y="2524962"/>
            <a:ext cx="9404723" cy="1400530"/>
          </a:xfrm>
        </p:spPr>
        <p:txBody>
          <a:bodyPr/>
          <a:lstStyle/>
          <a:p>
            <a:pPr algn="ctr" rtl="0"/>
            <a:r>
              <a:rPr lang="en-US" dirty="0" smtClean="0"/>
              <a:t>Thank you 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639" y="2719449"/>
            <a:ext cx="433449" cy="43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5755"/>
          </a:xfrm>
        </p:spPr>
        <p:txBody>
          <a:bodyPr/>
          <a:lstStyle/>
          <a:p>
            <a:pPr algn="ctr" rtl="0"/>
            <a:r>
              <a:rPr lang="en-US" sz="4000" b="1" dirty="0"/>
              <a:t>Understanding fork()</a:t>
            </a:r>
            <a:endParaRPr lang="ar-E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37855"/>
            <a:ext cx="8946541" cy="5094513"/>
          </a:xfrm>
        </p:spPr>
        <p:txBody>
          <a:bodyPr>
            <a:normAutofit fontScale="40000" lnSpcReduction="20000"/>
          </a:bodyPr>
          <a:lstStyle/>
          <a:p>
            <a:pPr algn="l" rtl="0"/>
            <a:r>
              <a:rPr lang="en-US" sz="4800" b="1" dirty="0"/>
              <a:t>What is fork()?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4000" dirty="0"/>
              <a:t>fork() creates a new process by duplicating the calling process</a:t>
            </a:r>
            <a:r>
              <a:rPr lang="en-US" sz="4000" dirty="0" smtClean="0"/>
              <a:t>.</a:t>
            </a:r>
            <a:endParaRPr lang="en-US" sz="4000" dirty="0"/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4000" dirty="0"/>
              <a:t>The new process (child) gets</a:t>
            </a:r>
            <a:r>
              <a:rPr lang="en-US" sz="4000" dirty="0" smtClean="0"/>
              <a:t>:</a:t>
            </a:r>
            <a:endParaRPr lang="en-US" sz="4000" dirty="0"/>
          </a:p>
          <a:p>
            <a:pPr lvl="2" algn="l" rtl="0">
              <a:buFont typeface="Wingdings" panose="05000000000000000000" pitchFamily="2" charset="2"/>
              <a:buChar char="Ø"/>
            </a:pPr>
            <a:r>
              <a:rPr lang="en-US" sz="4000" dirty="0"/>
              <a:t>A copy of the parent's memory</a:t>
            </a:r>
            <a:r>
              <a:rPr lang="en-US" sz="4000" dirty="0" smtClean="0"/>
              <a:t>.</a:t>
            </a:r>
            <a:endParaRPr lang="en-US" sz="4000" dirty="0"/>
          </a:p>
          <a:p>
            <a:pPr lvl="2" algn="l" rtl="0">
              <a:buFont typeface="Wingdings" panose="05000000000000000000" pitchFamily="2" charset="2"/>
              <a:buChar char="Ø"/>
            </a:pPr>
            <a:r>
              <a:rPr lang="en-US" sz="4000" dirty="0"/>
              <a:t>Identical CPU state and open file descriptors</a:t>
            </a:r>
            <a:r>
              <a:rPr lang="en-US" sz="4000" dirty="0" smtClean="0"/>
              <a:t>.</a:t>
            </a:r>
            <a:endParaRPr lang="en-US" sz="4000" dirty="0"/>
          </a:p>
          <a:p>
            <a:pPr lvl="1" algn="l" rtl="0"/>
            <a:r>
              <a:rPr lang="en-US" sz="4600" dirty="0" smtClean="0"/>
              <a:t>Used in Unix-like OSes for process creation.</a:t>
            </a:r>
          </a:p>
          <a:p>
            <a:pPr algn="l" rtl="0"/>
            <a:r>
              <a:rPr lang="en-US" sz="4800" b="1" dirty="0" smtClean="0"/>
              <a:t>Problem </a:t>
            </a:r>
            <a:r>
              <a:rPr lang="en-US" sz="4800" b="1" dirty="0"/>
              <a:t>in Traditional fork():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4000" dirty="0"/>
              <a:t>All memory pages are copied, even if the child calls exec() right after</a:t>
            </a:r>
            <a:r>
              <a:rPr lang="en-US" sz="4000" dirty="0" smtClean="0"/>
              <a:t>.</a:t>
            </a:r>
            <a:endParaRPr lang="en-US" sz="4000" dirty="0"/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4000" dirty="0"/>
              <a:t>Leads to wasted memory and CPU time.</a:t>
            </a:r>
          </a:p>
          <a:p>
            <a:pPr marL="0" indent="0" algn="l" rtl="0">
              <a:buNone/>
            </a:pPr>
            <a:endParaRPr lang="en-US" sz="4800" dirty="0"/>
          </a:p>
          <a:p>
            <a:pPr algn="l" rtl="0"/>
            <a:r>
              <a:rPr lang="en-US" sz="4800" b="1" dirty="0" smtClean="0"/>
              <a:t>In xv6</a:t>
            </a:r>
            <a:r>
              <a:rPr lang="en-US" sz="4800" b="1" dirty="0"/>
              <a:t>: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4000" dirty="0"/>
              <a:t>fork() copies the entire user space of the parent</a:t>
            </a:r>
            <a:r>
              <a:rPr lang="en-US" sz="4000" dirty="0" smtClean="0"/>
              <a:t>.</a:t>
            </a:r>
            <a:endParaRPr lang="en-US" sz="4000" dirty="0"/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4000" dirty="0"/>
              <a:t>The copying happens immediately during the fork() call</a:t>
            </a:r>
            <a:r>
              <a:rPr lang="en-US" sz="4000" dirty="0" smtClean="0"/>
              <a:t>.</a:t>
            </a:r>
            <a:endParaRPr lang="en-US" sz="4000" dirty="0"/>
          </a:p>
          <a:p>
            <a:pPr algn="l" rtl="0"/>
            <a:endParaRPr lang="en-US" dirty="0"/>
          </a:p>
          <a:p>
            <a:pPr algn="l" rtl="0"/>
            <a:r>
              <a:rPr lang="en-US" sz="4000" b="1" dirty="0"/>
              <a:t>Goal:</a:t>
            </a:r>
            <a:r>
              <a:rPr lang="en-US" sz="4000" dirty="0"/>
              <a:t> Avoid unnecessary duplication using Copy-On-Write (COW).</a:t>
            </a:r>
            <a:endParaRPr lang="ar-EG" sz="4000" dirty="0"/>
          </a:p>
        </p:txBody>
      </p:sp>
    </p:spTree>
    <p:extLst>
      <p:ext uri="{BB962C8B-B14F-4D97-AF65-F5344CB8AC3E}">
        <p14:creationId xmlns:p14="http://schemas.microsoft.com/office/powerpoint/2010/main" val="27816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3256"/>
          </a:xfrm>
        </p:spPr>
        <p:txBody>
          <a:bodyPr/>
          <a:lstStyle/>
          <a:p>
            <a:pPr algn="ctr" rtl="0"/>
            <a:r>
              <a:rPr lang="en-US" sz="4000" b="1" dirty="0"/>
              <a:t>What is Copy-On-Write (COW)?</a:t>
            </a:r>
            <a:endParaRPr lang="ar-E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1800" dirty="0"/>
              <a:t>Technique to defer copying memory until it’s modified</a:t>
            </a:r>
            <a:r>
              <a:rPr lang="en-US" sz="1800" dirty="0" smtClean="0"/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sz="1800" dirty="0" smtClean="0"/>
              <a:t>Parent </a:t>
            </a:r>
            <a:r>
              <a:rPr lang="en-US" sz="1800" dirty="0"/>
              <a:t>and child share the same physical pages</a:t>
            </a:r>
            <a:r>
              <a:rPr lang="en-US" sz="1800" dirty="0" smtClean="0"/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sz="1800" dirty="0" smtClean="0"/>
              <a:t>Pages </a:t>
            </a:r>
            <a:r>
              <a:rPr lang="en-US" sz="1800" dirty="0"/>
              <a:t>marked read-only</a:t>
            </a:r>
            <a:r>
              <a:rPr lang="en-US" sz="1800" dirty="0" smtClean="0"/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sz="1800" dirty="0" smtClean="0"/>
              <a:t>On </a:t>
            </a:r>
            <a:r>
              <a:rPr lang="en-US" sz="1800" dirty="0"/>
              <a:t>write attempt → page fault → duplicate only that page.</a:t>
            </a:r>
            <a:endParaRPr lang="ar-EG" sz="1800" dirty="0"/>
          </a:p>
        </p:txBody>
      </p:sp>
    </p:spTree>
    <p:extLst>
      <p:ext uri="{BB962C8B-B14F-4D97-AF65-F5344CB8AC3E}">
        <p14:creationId xmlns:p14="http://schemas.microsoft.com/office/powerpoint/2010/main" val="276255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9505"/>
          </a:xfrm>
        </p:spPr>
        <p:txBody>
          <a:bodyPr/>
          <a:lstStyle/>
          <a:p>
            <a:pPr algn="ctr" rtl="0"/>
            <a:r>
              <a:rPr lang="en-US" dirty="0"/>
              <a:t> </a:t>
            </a:r>
            <a:r>
              <a:rPr lang="en-US" sz="4000" b="1" dirty="0"/>
              <a:t>Implementation Overview</a:t>
            </a:r>
            <a:endParaRPr lang="ar-E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1800" dirty="0"/>
              <a:t>Track page reference counts</a:t>
            </a:r>
            <a:r>
              <a:rPr lang="en-US" sz="1800" dirty="0" smtClean="0"/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sz="1800" dirty="0" smtClean="0"/>
              <a:t>Modify </a:t>
            </a:r>
            <a:r>
              <a:rPr lang="en-US" sz="1800" dirty="0"/>
              <a:t>fork() behavior via </a:t>
            </a:r>
            <a:r>
              <a:rPr lang="en-US" sz="1800" dirty="0" err="1"/>
              <a:t>uvmcopy</a:t>
            </a:r>
            <a:r>
              <a:rPr lang="en-US" sz="1800" dirty="0" smtClean="0"/>
              <a:t>().</a:t>
            </a:r>
          </a:p>
          <a:p>
            <a:pPr algn="l" rtl="0">
              <a:lnSpc>
                <a:spcPct val="150000"/>
              </a:lnSpc>
            </a:pPr>
            <a:r>
              <a:rPr lang="en-US" sz="1800" dirty="0" smtClean="0"/>
              <a:t>Handle </a:t>
            </a:r>
            <a:r>
              <a:rPr lang="en-US" sz="1800" dirty="0"/>
              <a:t>write faults in </a:t>
            </a:r>
            <a:r>
              <a:rPr lang="en-US" sz="1800" dirty="0" err="1"/>
              <a:t>usertrap</a:t>
            </a:r>
            <a:r>
              <a:rPr lang="en-US" sz="1800" dirty="0"/>
              <a:t>() (</a:t>
            </a:r>
            <a:r>
              <a:rPr lang="en-US" sz="1800" dirty="0" err="1"/>
              <a:t>trap.c</a:t>
            </a:r>
            <a:r>
              <a:rPr lang="en-US" sz="1800" dirty="0" smtClean="0"/>
              <a:t>).</a:t>
            </a:r>
          </a:p>
          <a:p>
            <a:pPr algn="l" rtl="0">
              <a:lnSpc>
                <a:spcPct val="150000"/>
              </a:lnSpc>
            </a:pPr>
            <a:r>
              <a:rPr lang="en-US" sz="1800" dirty="0" smtClean="0"/>
              <a:t>Update </a:t>
            </a:r>
            <a:r>
              <a:rPr lang="en-US" sz="1800" dirty="0" err="1"/>
              <a:t>copyout</a:t>
            </a:r>
            <a:r>
              <a:rPr lang="en-US" sz="1800" dirty="0"/>
              <a:t>() to handle user-level writes properly</a:t>
            </a:r>
            <a:r>
              <a:rPr lang="en-US" sz="1800" dirty="0" smtClean="0"/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sz="1800" dirty="0" smtClean="0"/>
              <a:t>Maintain </a:t>
            </a:r>
            <a:r>
              <a:rPr lang="en-US" sz="1800" dirty="0"/>
              <a:t>performance and correctness.</a:t>
            </a:r>
            <a:endParaRPr lang="ar-EG" sz="1800" dirty="0"/>
          </a:p>
        </p:txBody>
      </p:sp>
    </p:spTree>
    <p:extLst>
      <p:ext uri="{BB962C8B-B14F-4D97-AF65-F5344CB8AC3E}">
        <p14:creationId xmlns:p14="http://schemas.microsoft.com/office/powerpoint/2010/main" val="379261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sz="4000" b="1" dirty="0"/>
              <a:t>Reference Counting (</a:t>
            </a:r>
            <a:r>
              <a:rPr lang="en-US" sz="4000" b="1" dirty="0" err="1"/>
              <a:t>spinlock.h</a:t>
            </a:r>
            <a:r>
              <a:rPr lang="en-US" sz="4000" b="1" dirty="0"/>
              <a:t>, </a:t>
            </a:r>
            <a:r>
              <a:rPr lang="en-US" sz="4000" b="1" dirty="0" err="1"/>
              <a:t>kalloc.c</a:t>
            </a:r>
            <a:r>
              <a:rPr lang="en-US" sz="4000" b="1" dirty="0"/>
              <a:t>)</a:t>
            </a:r>
            <a:endParaRPr lang="ar-E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Managing Page </a:t>
            </a:r>
            <a:r>
              <a:rPr lang="en-US" b="1" dirty="0" smtClean="0"/>
              <a:t>References:</a:t>
            </a:r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Added </a:t>
            </a:r>
            <a:r>
              <a:rPr lang="en-US" sz="1600" dirty="0" err="1" smtClean="0"/>
              <a:t>ref_spinlock</a:t>
            </a:r>
            <a:r>
              <a:rPr lang="en-US" sz="1600" dirty="0" smtClean="0"/>
              <a:t> </a:t>
            </a:r>
            <a:r>
              <a:rPr lang="en-US" sz="1600" dirty="0" err="1" smtClean="0"/>
              <a:t>struct</a:t>
            </a:r>
            <a:r>
              <a:rPr lang="en-US" sz="1600" dirty="0" smtClean="0"/>
              <a:t> with </a:t>
            </a:r>
            <a:r>
              <a:rPr lang="en-US" sz="1600" dirty="0" err="1" smtClean="0"/>
              <a:t>reference_count</a:t>
            </a:r>
            <a:r>
              <a:rPr lang="en-US" sz="1600" dirty="0" smtClean="0"/>
              <a:t>[].</a:t>
            </a:r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In </a:t>
            </a:r>
            <a:r>
              <a:rPr lang="en-US" sz="1600" dirty="0" err="1" smtClean="0"/>
              <a:t>freerange</a:t>
            </a:r>
            <a:r>
              <a:rPr lang="en-US" sz="1600" dirty="0" smtClean="0"/>
              <a:t>(): Initialize counter to 1.</a:t>
            </a:r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In </a:t>
            </a:r>
            <a:r>
              <a:rPr lang="en-US" sz="1600" dirty="0" err="1" smtClean="0"/>
              <a:t>kfree</a:t>
            </a:r>
            <a:r>
              <a:rPr lang="en-US" sz="1600" dirty="0" smtClean="0"/>
              <a:t>(): Decrease counter → free if zero.</a:t>
            </a:r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In </a:t>
            </a:r>
            <a:r>
              <a:rPr lang="en-US" sz="1600" dirty="0" err="1" smtClean="0"/>
              <a:t>kalloc</a:t>
            </a:r>
            <a:r>
              <a:rPr lang="en-US" sz="1600" dirty="0" smtClean="0"/>
              <a:t>(): Set reference count to 1 on allocation.</a:t>
            </a:r>
            <a:endParaRPr lang="ar-EG" sz="1600" dirty="0"/>
          </a:p>
        </p:txBody>
      </p:sp>
    </p:spTree>
    <p:extLst>
      <p:ext uri="{BB962C8B-B14F-4D97-AF65-F5344CB8AC3E}">
        <p14:creationId xmlns:p14="http://schemas.microsoft.com/office/powerpoint/2010/main" val="19110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sz="4000" b="1" dirty="0"/>
              <a:t>COW Page Fault Handling (</a:t>
            </a:r>
            <a:r>
              <a:rPr lang="en-US" sz="4000" b="1" dirty="0" err="1"/>
              <a:t>trap.c</a:t>
            </a:r>
            <a:r>
              <a:rPr lang="en-US" sz="4000" b="1" dirty="0"/>
              <a:t>)</a:t>
            </a:r>
            <a:endParaRPr lang="ar-E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Handling Write Page </a:t>
            </a:r>
            <a:r>
              <a:rPr lang="en-US" b="1" dirty="0" smtClean="0"/>
              <a:t>Faults:</a:t>
            </a:r>
          </a:p>
          <a:p>
            <a:pPr lvl="1" algn="just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In </a:t>
            </a:r>
            <a:r>
              <a:rPr lang="en-US" sz="1600" dirty="0" err="1"/>
              <a:t>usertrap</a:t>
            </a:r>
            <a:r>
              <a:rPr lang="en-US" sz="1600" dirty="0"/>
              <a:t>(), detect Store/AMO Page Fault (</a:t>
            </a:r>
            <a:r>
              <a:rPr lang="en-US" sz="1600" dirty="0" err="1"/>
              <a:t>scause</a:t>
            </a:r>
            <a:r>
              <a:rPr lang="en-US" sz="1600" dirty="0"/>
              <a:t> == 15</a:t>
            </a:r>
            <a:r>
              <a:rPr lang="en-US" sz="1600" dirty="0" smtClean="0"/>
              <a:t>).</a:t>
            </a:r>
          </a:p>
          <a:p>
            <a:pPr lvl="1" algn="just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Check </a:t>
            </a:r>
            <a:r>
              <a:rPr lang="en-US" sz="1600" dirty="0"/>
              <a:t>address validity and PTE flags</a:t>
            </a:r>
            <a:r>
              <a:rPr lang="en-US" sz="1600" dirty="0" smtClean="0"/>
              <a:t>.</a:t>
            </a:r>
          </a:p>
          <a:p>
            <a:pPr lvl="1" algn="just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Allocate </a:t>
            </a:r>
            <a:r>
              <a:rPr lang="en-US" sz="1600" dirty="0"/>
              <a:t>a new page, copy data, update PTE with write permission</a:t>
            </a:r>
            <a:r>
              <a:rPr lang="en-US" sz="1600" dirty="0" smtClean="0"/>
              <a:t>.</a:t>
            </a:r>
          </a:p>
          <a:p>
            <a:pPr lvl="1" algn="just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Decrease </a:t>
            </a:r>
            <a:r>
              <a:rPr lang="en-US" sz="1600" dirty="0"/>
              <a:t>old page’s reference count.</a:t>
            </a:r>
            <a:endParaRPr lang="ar-EG" sz="1600" dirty="0"/>
          </a:p>
        </p:txBody>
      </p:sp>
    </p:spTree>
    <p:extLst>
      <p:ext uri="{BB962C8B-B14F-4D97-AF65-F5344CB8AC3E}">
        <p14:creationId xmlns:p14="http://schemas.microsoft.com/office/powerpoint/2010/main" val="257643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sz="4000" b="1" dirty="0"/>
              <a:t>Sharing Pages on fork() (</a:t>
            </a:r>
            <a:r>
              <a:rPr lang="en-US" sz="4000" b="1" dirty="0" err="1"/>
              <a:t>vm.c</a:t>
            </a:r>
            <a:r>
              <a:rPr lang="en-US" sz="4000" b="1" dirty="0"/>
              <a:t> - </a:t>
            </a:r>
            <a:r>
              <a:rPr lang="en-US" sz="4000" b="1" dirty="0" err="1"/>
              <a:t>uvmcopy</a:t>
            </a:r>
            <a:r>
              <a:rPr lang="en-US" sz="4000" b="1" dirty="0"/>
              <a:t>)</a:t>
            </a:r>
            <a:endParaRPr lang="ar-E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Modified </a:t>
            </a:r>
            <a:r>
              <a:rPr lang="en-US" b="1" dirty="0" err="1"/>
              <a:t>uvmcopy</a:t>
            </a:r>
            <a:r>
              <a:rPr lang="en-US" b="1" dirty="0"/>
              <a:t>() for </a:t>
            </a:r>
            <a:r>
              <a:rPr lang="en-US" b="1" dirty="0" smtClean="0"/>
              <a:t>COW:</a:t>
            </a:r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Don’t </a:t>
            </a:r>
            <a:r>
              <a:rPr lang="en-US" sz="1600" dirty="0"/>
              <a:t>allocate new pages immediately</a:t>
            </a:r>
            <a:r>
              <a:rPr lang="en-US" sz="1600" dirty="0" smtClean="0"/>
              <a:t>.</a:t>
            </a:r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Map </a:t>
            </a:r>
            <a:r>
              <a:rPr lang="en-US" sz="1600" dirty="0"/>
              <a:t>child’s PTE to same physical page as parent</a:t>
            </a:r>
            <a:r>
              <a:rPr lang="en-US" sz="1600" dirty="0" smtClean="0"/>
              <a:t>.</a:t>
            </a:r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Remove </a:t>
            </a:r>
            <a:r>
              <a:rPr lang="en-US" sz="1600" dirty="0"/>
              <a:t>write permission in both</a:t>
            </a:r>
            <a:r>
              <a:rPr lang="en-US" sz="1600" dirty="0" smtClean="0"/>
              <a:t>.</a:t>
            </a:r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Increase </a:t>
            </a:r>
            <a:r>
              <a:rPr lang="en-US" sz="1600" dirty="0"/>
              <a:t>reference count for shared pages.</a:t>
            </a:r>
            <a:endParaRPr lang="ar-EG" sz="1600" dirty="0"/>
          </a:p>
        </p:txBody>
      </p:sp>
    </p:spTree>
    <p:extLst>
      <p:ext uri="{BB962C8B-B14F-4D97-AF65-F5344CB8AC3E}">
        <p14:creationId xmlns:p14="http://schemas.microsoft.com/office/powerpoint/2010/main" val="139248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5131"/>
          </a:xfrm>
        </p:spPr>
        <p:txBody>
          <a:bodyPr/>
          <a:lstStyle/>
          <a:p>
            <a:pPr algn="ctr" rtl="0"/>
            <a:r>
              <a:rPr lang="en-US" sz="4000" b="1" dirty="0"/>
              <a:t>Ensuring Write Semantics (</a:t>
            </a:r>
            <a:r>
              <a:rPr lang="en-US" sz="4000" b="1" dirty="0" err="1"/>
              <a:t>copyout</a:t>
            </a:r>
            <a:r>
              <a:rPr lang="en-US" sz="4000" b="1" dirty="0"/>
              <a:t>)</a:t>
            </a:r>
            <a:endParaRPr lang="ar-E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1800" b="1" dirty="0" err="1"/>
              <a:t>copyout</a:t>
            </a:r>
            <a:r>
              <a:rPr lang="en-US" sz="1800" b="1" dirty="0"/>
              <a:t>() and Lazy </a:t>
            </a:r>
            <a:r>
              <a:rPr lang="en-US" sz="1800" b="1" dirty="0" smtClean="0"/>
              <a:t>Duplication:</a:t>
            </a:r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smtClean="0"/>
              <a:t>Normal </a:t>
            </a:r>
            <a:r>
              <a:rPr lang="en-US" sz="1400" dirty="0" err="1"/>
              <a:t>copyout</a:t>
            </a:r>
            <a:r>
              <a:rPr lang="en-US" sz="1400" dirty="0"/>
              <a:t>() may write to shared page</a:t>
            </a:r>
            <a:r>
              <a:rPr lang="en-US" sz="1400" dirty="0" smtClean="0"/>
              <a:t>.</a:t>
            </a:r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smtClean="0"/>
              <a:t>Check </a:t>
            </a:r>
            <a:r>
              <a:rPr lang="en-US" sz="1400" dirty="0"/>
              <a:t>if page is read-only</a:t>
            </a:r>
            <a:r>
              <a:rPr lang="en-US" sz="1400" dirty="0" smtClean="0"/>
              <a:t>.</a:t>
            </a:r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smtClean="0"/>
              <a:t>Perform </a:t>
            </a:r>
            <a:r>
              <a:rPr lang="en-US" sz="1400" dirty="0"/>
              <a:t>same COW process as in </a:t>
            </a:r>
            <a:r>
              <a:rPr lang="en-US" sz="1400" dirty="0" err="1"/>
              <a:t>usertrap</a:t>
            </a:r>
            <a:r>
              <a:rPr lang="en-US" sz="1400" dirty="0" smtClean="0"/>
              <a:t>().</a:t>
            </a:r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smtClean="0"/>
              <a:t>After </a:t>
            </a:r>
            <a:r>
              <a:rPr lang="en-US" sz="1400" dirty="0"/>
              <a:t>duplication, continue with the write.</a:t>
            </a:r>
            <a:endParaRPr lang="ar-EG" sz="1400" dirty="0"/>
          </a:p>
        </p:txBody>
      </p:sp>
    </p:spTree>
    <p:extLst>
      <p:ext uri="{BB962C8B-B14F-4D97-AF65-F5344CB8AC3E}">
        <p14:creationId xmlns:p14="http://schemas.microsoft.com/office/powerpoint/2010/main" val="359052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2939"/>
          </a:xfrm>
        </p:spPr>
        <p:txBody>
          <a:bodyPr/>
          <a:lstStyle/>
          <a:p>
            <a:pPr algn="ctr" rtl="0"/>
            <a:r>
              <a:rPr lang="en-US" sz="4000" b="1" dirty="0"/>
              <a:t>Benefits &amp; Results</a:t>
            </a:r>
            <a:endParaRPr lang="ar-E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Advantages of COW </a:t>
            </a:r>
            <a:r>
              <a:rPr lang="en-US" b="1" dirty="0" smtClean="0"/>
              <a:t>Implementation:</a:t>
            </a:r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Significant </a:t>
            </a:r>
            <a:r>
              <a:rPr lang="en-US" sz="1600" dirty="0"/>
              <a:t>memory savings when forking large processes</a:t>
            </a:r>
            <a:r>
              <a:rPr lang="en-US" sz="1600" dirty="0" smtClean="0"/>
              <a:t>.</a:t>
            </a:r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Avoids </a:t>
            </a:r>
            <a:r>
              <a:rPr lang="en-US" sz="1600" dirty="0"/>
              <a:t>unnecessary copies if exec() follows fork</a:t>
            </a:r>
            <a:r>
              <a:rPr lang="en-US" sz="1600" dirty="0" smtClean="0"/>
              <a:t>().</a:t>
            </a:r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Maintains </a:t>
            </a:r>
            <a:r>
              <a:rPr lang="en-US" sz="1600" dirty="0"/>
              <a:t>compatibility with existing xv6 programs</a:t>
            </a:r>
            <a:r>
              <a:rPr lang="en-US" sz="1600" dirty="0" smtClean="0"/>
              <a:t>.</a:t>
            </a:r>
          </a:p>
          <a:p>
            <a:pPr lvl="1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Teaches </a:t>
            </a:r>
            <a:r>
              <a:rPr lang="en-US" sz="1600" dirty="0"/>
              <a:t>real-world OS memory efficiency.</a:t>
            </a:r>
            <a:endParaRPr lang="ar-EG" sz="1600" dirty="0"/>
          </a:p>
        </p:txBody>
      </p:sp>
    </p:spTree>
    <p:extLst>
      <p:ext uri="{BB962C8B-B14F-4D97-AF65-F5344CB8AC3E}">
        <p14:creationId xmlns:p14="http://schemas.microsoft.com/office/powerpoint/2010/main" val="138118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507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Ion</vt:lpstr>
      <vt:lpstr>copy-on-write (cow) for fork</vt:lpstr>
      <vt:lpstr>Understanding fork()</vt:lpstr>
      <vt:lpstr>What is Copy-On-Write (COW)?</vt:lpstr>
      <vt:lpstr> Implementation Overview</vt:lpstr>
      <vt:lpstr>Reference Counting (spinlock.h, kalloc.c)</vt:lpstr>
      <vt:lpstr>COW Page Fault Handling (trap.c)</vt:lpstr>
      <vt:lpstr>Sharing Pages on fork() (vm.c - uvmcopy)</vt:lpstr>
      <vt:lpstr>Ensuring Write Semantics (copyout)</vt:lpstr>
      <vt:lpstr>Benefits &amp; Results</vt:lpstr>
      <vt:lpstr>Challenges &amp; Lessons Learned</vt:lpstr>
      <vt:lpstr>Final Thoughts</vt:lpstr>
      <vt:lpstr>Thank you </vt:lpstr>
    </vt:vector>
  </TitlesOfParts>
  <Company>Nile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copy-on-write (cow) for fork</dc:title>
  <dc:creator>Mazen Khaled MohamedAbdElMoneimMorsy</dc:creator>
  <cp:lastModifiedBy>Mazen Khaled MohamedAbdElMoneimMorsy</cp:lastModifiedBy>
  <cp:revision>18</cp:revision>
  <dcterms:created xsi:type="dcterms:W3CDTF">2025-05-24T12:39:44Z</dcterms:created>
  <dcterms:modified xsi:type="dcterms:W3CDTF">2025-05-24T13:18:19Z</dcterms:modified>
</cp:coreProperties>
</file>