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0BD2C7-ACC4-4E94-B818-0B2A06FBDB5F}">
  <a:tblStyle styleId="{2A0BD2C7-ACC4-4E94-B818-0B2A06FBDB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092d4286a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092d4286a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091185f8d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091185f8d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8550721b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8550721b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092d4286a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092d4286a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091185f8d4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091185f8d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91185f8d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091185f8d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1266b9b2f_0_1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1266b9b2f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77b7884eb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77b7884eb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1266b9b2f_0_2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1266b9b2f_0_2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1266b9b2f_0_2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1266b9b2f_0_2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1266b9b2f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1266b9b2f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091185f8d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091185f8d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88550721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88550721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091185f8d4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091185f8d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15825" y="1205350"/>
            <a:ext cx="5218200" cy="23811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15806" y="3586563"/>
            <a:ext cx="36711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261150" y="190650"/>
            <a:ext cx="3485100" cy="23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a:t>Dunkin Donuts Drive thru and In Store Operations</a:t>
            </a:r>
            <a:endParaRPr sz="3700"/>
          </a:p>
        </p:txBody>
      </p:sp>
      <p:sp>
        <p:nvSpPr>
          <p:cNvPr id="43" name="Google Shape;43;p13"/>
          <p:cNvSpPr txBox="1">
            <a:spLocks noGrp="1"/>
          </p:cNvSpPr>
          <p:nvPr>
            <p:ph type="subTitle" idx="1"/>
          </p:nvPr>
        </p:nvSpPr>
        <p:spPr>
          <a:xfrm>
            <a:off x="2531175" y="4710450"/>
            <a:ext cx="5174100" cy="3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Thasin Wahid, Sharon Nancy, and Mazen Alhaffar</a:t>
            </a:r>
            <a:endParaRPr>
              <a:solidFill>
                <a:schemeClr val="lt1"/>
              </a:solidFill>
            </a:endParaRPr>
          </a:p>
        </p:txBody>
      </p:sp>
      <p:pic>
        <p:nvPicPr>
          <p:cNvPr id="44" name="Google Shape;44;p13"/>
          <p:cNvPicPr preferRelativeResize="0"/>
          <p:nvPr/>
        </p:nvPicPr>
        <p:blipFill>
          <a:blip r:embed="rId3">
            <a:alphaModFix/>
          </a:blip>
          <a:stretch>
            <a:fillRect/>
          </a:stretch>
        </p:blipFill>
        <p:spPr>
          <a:xfrm>
            <a:off x="3746250" y="0"/>
            <a:ext cx="5397750" cy="5143499"/>
          </a:xfrm>
          <a:prstGeom prst="rect">
            <a:avLst/>
          </a:prstGeom>
          <a:noFill/>
          <a:ln>
            <a:noFill/>
          </a:ln>
        </p:spPr>
      </p:pic>
      <p:grpSp>
        <p:nvGrpSpPr>
          <p:cNvPr id="45" name="Google Shape;45;p13"/>
          <p:cNvGrpSpPr/>
          <p:nvPr/>
        </p:nvGrpSpPr>
        <p:grpSpPr>
          <a:xfrm>
            <a:off x="496492" y="2835045"/>
            <a:ext cx="2632226" cy="2136460"/>
            <a:chOff x="780575" y="1324941"/>
            <a:chExt cx="2732225" cy="2493534"/>
          </a:xfrm>
        </p:grpSpPr>
        <p:sp>
          <p:nvSpPr>
            <p:cNvPr id="46" name="Google Shape;46;p13"/>
            <p:cNvSpPr/>
            <p:nvPr/>
          </p:nvSpPr>
          <p:spPr>
            <a:xfrm>
              <a:off x="780575" y="370777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2536900" y="367292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13"/>
            <p:cNvGrpSpPr/>
            <p:nvPr/>
          </p:nvGrpSpPr>
          <p:grpSpPr>
            <a:xfrm>
              <a:off x="805623" y="1324941"/>
              <a:ext cx="2392957" cy="2423970"/>
              <a:chOff x="1224125" y="238125"/>
              <a:chExt cx="5171725" cy="5238750"/>
            </a:xfrm>
          </p:grpSpPr>
          <p:sp>
            <p:nvSpPr>
              <p:cNvPr id="49" name="Google Shape;49;p13"/>
              <p:cNvSpPr/>
              <p:nvPr/>
            </p:nvSpPr>
            <p:spPr>
              <a:xfrm>
                <a:off x="2554425" y="3174350"/>
                <a:ext cx="296175" cy="1920425"/>
              </a:xfrm>
              <a:custGeom>
                <a:avLst/>
                <a:gdLst/>
                <a:ahLst/>
                <a:cxnLst/>
                <a:rect l="l" t="t" r="r" b="b"/>
                <a:pathLst>
                  <a:path w="11847" h="76817" extrusionOk="0">
                    <a:moveTo>
                      <a:pt x="0" y="0"/>
                    </a:moveTo>
                    <a:lnTo>
                      <a:pt x="0" y="76816"/>
                    </a:lnTo>
                    <a:lnTo>
                      <a:pt x="11846" y="76816"/>
                    </a:lnTo>
                    <a:lnTo>
                      <a:pt x="118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3027575" y="2776100"/>
                <a:ext cx="296175" cy="2318675"/>
              </a:xfrm>
              <a:custGeom>
                <a:avLst/>
                <a:gdLst/>
                <a:ahLst/>
                <a:cxnLst/>
                <a:rect l="l" t="t" r="r" b="b"/>
                <a:pathLst>
                  <a:path w="11847" h="92747" extrusionOk="0">
                    <a:moveTo>
                      <a:pt x="0" y="1"/>
                    </a:moveTo>
                    <a:lnTo>
                      <a:pt x="0" y="92746"/>
                    </a:lnTo>
                    <a:lnTo>
                      <a:pt x="11846" y="92746"/>
                    </a:lnTo>
                    <a:lnTo>
                      <a:pt x="118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3539575" y="2298850"/>
                <a:ext cx="295875" cy="2795925"/>
              </a:xfrm>
              <a:custGeom>
                <a:avLst/>
                <a:gdLst/>
                <a:ahLst/>
                <a:cxnLst/>
                <a:rect l="l" t="t" r="r" b="b"/>
                <a:pathLst>
                  <a:path w="11835" h="111837" extrusionOk="0">
                    <a:moveTo>
                      <a:pt x="1" y="0"/>
                    </a:moveTo>
                    <a:lnTo>
                      <a:pt x="1" y="111836"/>
                    </a:lnTo>
                    <a:lnTo>
                      <a:pt x="11834" y="111836"/>
                    </a:lnTo>
                    <a:lnTo>
                      <a:pt x="1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4012725" y="1815900"/>
                <a:ext cx="295875" cy="3278875"/>
              </a:xfrm>
              <a:custGeom>
                <a:avLst/>
                <a:gdLst/>
                <a:ahLst/>
                <a:cxnLst/>
                <a:rect l="l" t="t" r="r" b="b"/>
                <a:pathLst>
                  <a:path w="11835" h="131155" extrusionOk="0">
                    <a:moveTo>
                      <a:pt x="1" y="1"/>
                    </a:moveTo>
                    <a:lnTo>
                      <a:pt x="1" y="131154"/>
                    </a:lnTo>
                    <a:lnTo>
                      <a:pt x="11834" y="131154"/>
                    </a:lnTo>
                    <a:lnTo>
                      <a:pt x="11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4559200" y="1484675"/>
                <a:ext cx="296175" cy="3610100"/>
              </a:xfrm>
              <a:custGeom>
                <a:avLst/>
                <a:gdLst/>
                <a:ahLst/>
                <a:cxnLst/>
                <a:rect l="l" t="t" r="r" b="b"/>
                <a:pathLst>
                  <a:path w="11847" h="144404" extrusionOk="0">
                    <a:moveTo>
                      <a:pt x="1" y="0"/>
                    </a:moveTo>
                    <a:lnTo>
                      <a:pt x="1" y="144403"/>
                    </a:lnTo>
                    <a:lnTo>
                      <a:pt x="11847" y="144403"/>
                    </a:lnTo>
                    <a:lnTo>
                      <a:pt x="118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5139800" y="908175"/>
                <a:ext cx="296175" cy="4186600"/>
              </a:xfrm>
              <a:custGeom>
                <a:avLst/>
                <a:gdLst/>
                <a:ahLst/>
                <a:cxnLst/>
                <a:rect l="l" t="t" r="r" b="b"/>
                <a:pathLst>
                  <a:path w="11847" h="167464" extrusionOk="0">
                    <a:moveTo>
                      <a:pt x="1" y="0"/>
                    </a:moveTo>
                    <a:lnTo>
                      <a:pt x="1" y="167463"/>
                    </a:lnTo>
                    <a:lnTo>
                      <a:pt x="11847" y="167463"/>
                    </a:lnTo>
                    <a:lnTo>
                      <a:pt x="1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2495000" y="253600"/>
                <a:ext cx="3044025" cy="2495650"/>
              </a:xfrm>
              <a:custGeom>
                <a:avLst/>
                <a:gdLst/>
                <a:ahLst/>
                <a:cxnLst/>
                <a:rect l="l" t="t" r="r" b="b"/>
                <a:pathLst>
                  <a:path w="121761" h="99826" extrusionOk="0">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449225" y="238125"/>
                <a:ext cx="105275" cy="104950"/>
              </a:xfrm>
              <a:custGeom>
                <a:avLst/>
                <a:gdLst/>
                <a:ahLst/>
                <a:cxnLst/>
                <a:rect l="l" t="t" r="r" b="b"/>
                <a:pathLst>
                  <a:path w="4211" h="4198" extrusionOk="0">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2444425" y="2712250"/>
                <a:ext cx="91675" cy="104025"/>
              </a:xfrm>
              <a:custGeom>
                <a:avLst/>
                <a:gdLst/>
                <a:ahLst/>
                <a:cxnLst/>
                <a:rect l="l" t="t" r="r" b="b"/>
                <a:pathLst>
                  <a:path w="3667" h="4161" extrusionOk="0">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652725" y="2440750"/>
                <a:ext cx="91675" cy="103700"/>
              </a:xfrm>
              <a:custGeom>
                <a:avLst/>
                <a:gdLst/>
                <a:ahLst/>
                <a:cxnLst/>
                <a:rect l="l" t="t" r="r" b="b"/>
                <a:pathLst>
                  <a:path w="3667" h="4148" extrusionOk="0">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078125" y="2421150"/>
                <a:ext cx="91700" cy="104025"/>
              </a:xfrm>
              <a:custGeom>
                <a:avLst/>
                <a:gdLst/>
                <a:ahLst/>
                <a:cxnLst/>
                <a:rect l="l" t="t" r="r" b="b"/>
                <a:pathLst>
                  <a:path w="3668" h="4161" extrusionOk="0">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914425" y="1484675"/>
                <a:ext cx="91375" cy="104000"/>
              </a:xfrm>
              <a:custGeom>
                <a:avLst/>
                <a:gdLst/>
                <a:ahLst/>
                <a:cxnLst/>
                <a:rect l="l" t="t" r="r" b="b"/>
                <a:pathLst>
                  <a:path w="3655" h="4160" extrusionOk="0">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4305075" y="1484675"/>
                <a:ext cx="91700" cy="104000"/>
              </a:xfrm>
              <a:custGeom>
                <a:avLst/>
                <a:gdLst/>
                <a:ahLst/>
                <a:cxnLst/>
                <a:rect l="l" t="t" r="r" b="b"/>
                <a:pathLst>
                  <a:path w="3668" h="4160" extrusionOk="0">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5048150" y="2501750"/>
                <a:ext cx="891950" cy="605300"/>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4837325" y="2067800"/>
                <a:ext cx="361600" cy="713375"/>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885050" y="2227425"/>
                <a:ext cx="530400" cy="1049975"/>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758325" y="1951175"/>
                <a:ext cx="220325" cy="186825"/>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3709300" y="438500"/>
                <a:ext cx="1653350" cy="1653350"/>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643300" y="2451825"/>
                <a:ext cx="580300" cy="10876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5662575" y="2069375"/>
                <a:ext cx="323050" cy="456125"/>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632875" y="1969500"/>
                <a:ext cx="399825" cy="375525"/>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816500" y="2368375"/>
                <a:ext cx="72075" cy="967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5805750" y="2429375"/>
                <a:ext cx="187775" cy="122350"/>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5643300" y="3539400"/>
                <a:ext cx="750025" cy="1660300"/>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6214425" y="5144675"/>
                <a:ext cx="156150" cy="91375"/>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6018150" y="5236025"/>
                <a:ext cx="377700" cy="2016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812700" y="5144675"/>
                <a:ext cx="134975" cy="91375"/>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595575" y="5236025"/>
                <a:ext cx="377400" cy="2016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240325" y="2525475"/>
                <a:ext cx="939975" cy="6441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042450" y="2808650"/>
                <a:ext cx="214000" cy="231075"/>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988425" y="2625650"/>
                <a:ext cx="141300" cy="203575"/>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625200" y="4389300"/>
                <a:ext cx="81250" cy="108757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224125" y="4187650"/>
                <a:ext cx="869825" cy="262025"/>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673875" y="2937925"/>
                <a:ext cx="690625" cy="940625"/>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371425" y="5160175"/>
                <a:ext cx="279725" cy="165950"/>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362875" y="5220525"/>
                <a:ext cx="470325" cy="230450"/>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993100" y="3901275"/>
                <a:ext cx="584725" cy="1316450"/>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532925" y="5186075"/>
                <a:ext cx="279750" cy="165975"/>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524400" y="5246450"/>
                <a:ext cx="470625" cy="230425"/>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978875" y="3998950"/>
                <a:ext cx="694400" cy="1218775"/>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269000" y="2908525"/>
                <a:ext cx="586625" cy="961500"/>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1509525" y="2517550"/>
                <a:ext cx="339775" cy="469700"/>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598025" y="2821300"/>
                <a:ext cx="66075" cy="105900"/>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1453900" y="2409150"/>
                <a:ext cx="395400" cy="388775"/>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301875" y="2353850"/>
                <a:ext cx="226000" cy="285725"/>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1261725" y="3801100"/>
                <a:ext cx="889750" cy="484550"/>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1732975" y="3812150"/>
                <a:ext cx="408050" cy="203250"/>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1247500" y="2938250"/>
                <a:ext cx="653650" cy="940300"/>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1837275" y="3737875"/>
                <a:ext cx="341375" cy="213050"/>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073700" y="3443300"/>
                <a:ext cx="689975" cy="572100"/>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019000" y="3832075"/>
                <a:ext cx="44600" cy="102100"/>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055050" y="3812150"/>
                <a:ext cx="48700" cy="112875"/>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093925" y="3786875"/>
                <a:ext cx="40475" cy="57550"/>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1487075" y="5352025"/>
                <a:ext cx="371075" cy="124850"/>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468425" y="2863975"/>
                <a:ext cx="177650" cy="179850"/>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1468425" y="2863975"/>
                <a:ext cx="177650" cy="179850"/>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646050" y="2898100"/>
                <a:ext cx="74625" cy="122650"/>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p:nvPr/>
          </p:nvSpPr>
          <p:spPr>
            <a:xfrm>
              <a:off x="2043704" y="1505695"/>
              <a:ext cx="588635" cy="588786"/>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3"/>
          <p:cNvSpPr txBox="1"/>
          <p:nvPr/>
        </p:nvSpPr>
        <p:spPr>
          <a:xfrm>
            <a:off x="3725474" y="4681081"/>
            <a:ext cx="4699163"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By: Thasin Wahid, Sharon Nancy, and Mazen Alhaffar</a:t>
            </a:r>
            <a:endParaRPr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grpSp>
        <p:nvGrpSpPr>
          <p:cNvPr id="414" name="Google Shape;414;p22"/>
          <p:cNvGrpSpPr/>
          <p:nvPr/>
        </p:nvGrpSpPr>
        <p:grpSpPr>
          <a:xfrm>
            <a:off x="6901306" y="1275788"/>
            <a:ext cx="1785484" cy="2909649"/>
            <a:chOff x="1993073" y="1358949"/>
            <a:chExt cx="1525794" cy="2486454"/>
          </a:xfrm>
        </p:grpSpPr>
        <p:sp>
          <p:nvSpPr>
            <p:cNvPr id="415" name="Google Shape;415;p22"/>
            <p:cNvSpPr/>
            <p:nvPr/>
          </p:nvSpPr>
          <p:spPr>
            <a:xfrm>
              <a:off x="2714868" y="3729003"/>
              <a:ext cx="804000" cy="1164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2644091" y="2362207"/>
              <a:ext cx="433755" cy="294357"/>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2541577" y="2151198"/>
              <a:ext cx="175846" cy="346914"/>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2564784" y="2228816"/>
              <a:ext cx="257934" cy="510603"/>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2503163" y="2094489"/>
              <a:ext cx="107144" cy="90853"/>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1993073" y="1358949"/>
              <a:ext cx="804024" cy="804024"/>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2933484" y="2337931"/>
              <a:ext cx="282200" cy="5289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2942856" y="2151964"/>
              <a:ext cx="157099" cy="221814"/>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2928415" y="2103400"/>
              <a:ext cx="194435" cy="182618"/>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3017702" y="2297353"/>
              <a:ext cx="35050" cy="470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3012475" y="2327015"/>
              <a:ext cx="91315" cy="59499"/>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2933484" y="2866766"/>
              <a:ext cx="364737" cy="807404"/>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3211194" y="3647333"/>
              <a:ext cx="75936" cy="44436"/>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3115755" y="3691752"/>
              <a:ext cx="183676" cy="980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3015855" y="3647333"/>
              <a:ext cx="65638" cy="44436"/>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2910277" y="3691752"/>
              <a:ext cx="183530" cy="980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2737537" y="2373743"/>
              <a:ext cx="457110" cy="3132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2641320" y="2511438"/>
              <a:ext cx="104068" cy="112372"/>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2615050" y="2422453"/>
              <a:ext cx="68714" cy="98999"/>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2085753" y="1451470"/>
              <a:ext cx="618659" cy="618817"/>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35" name="Google Shape;435;p22"/>
          <p:cNvGraphicFramePr/>
          <p:nvPr/>
        </p:nvGraphicFramePr>
        <p:xfrm>
          <a:off x="1080125" y="933613"/>
          <a:ext cx="5385650" cy="3992550"/>
        </p:xfrm>
        <a:graphic>
          <a:graphicData uri="http://schemas.openxmlformats.org/drawingml/2006/table">
            <a:tbl>
              <a:tblPr>
                <a:noFill/>
                <a:tableStyleId>{2A0BD2C7-ACC4-4E94-B818-0B2A06FBDB5F}</a:tableStyleId>
              </a:tblPr>
              <a:tblGrid>
                <a:gridCol w="2692825">
                  <a:extLst>
                    <a:ext uri="{9D8B030D-6E8A-4147-A177-3AD203B41FA5}">
                      <a16:colId xmlns:a16="http://schemas.microsoft.com/office/drawing/2014/main" val="20000"/>
                    </a:ext>
                  </a:extLst>
                </a:gridCol>
                <a:gridCol w="2692825">
                  <a:extLst>
                    <a:ext uri="{9D8B030D-6E8A-4147-A177-3AD203B41FA5}">
                      <a16:colId xmlns:a16="http://schemas.microsoft.com/office/drawing/2014/main" val="20001"/>
                    </a:ext>
                  </a:extLst>
                </a:gridCol>
              </a:tblGrid>
              <a:tr h="343050">
                <a:tc>
                  <a:txBody>
                    <a:bodyPr/>
                    <a:lstStyle/>
                    <a:p>
                      <a:pPr marL="0" lvl="0" indent="0" algn="l" rtl="0">
                        <a:spcBef>
                          <a:spcPts val="0"/>
                        </a:spcBef>
                        <a:spcAft>
                          <a:spcPts val="0"/>
                        </a:spcAft>
                        <a:buNone/>
                      </a:pPr>
                      <a:r>
                        <a:rPr lang="en" sz="1000" b="1"/>
                        <a:t>Number of Customers processed at Drive Thru</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95</a:t>
                      </a:r>
                      <a:endParaRPr sz="1100"/>
                    </a:p>
                  </a:txBody>
                  <a:tcPr marL="91425" marR="91425" marT="91425" marB="91425" anchor="ctr"/>
                </a:tc>
                <a:extLst>
                  <a:ext uri="{0D108BD9-81ED-4DB2-BD59-A6C34878D82A}">
                    <a16:rowId xmlns:a16="http://schemas.microsoft.com/office/drawing/2014/main" val="10000"/>
                  </a:ext>
                </a:extLst>
              </a:tr>
              <a:tr h="343050">
                <a:tc>
                  <a:txBody>
                    <a:bodyPr/>
                    <a:lstStyle/>
                    <a:p>
                      <a:pPr marL="0" lvl="0" indent="0" algn="l" rtl="0">
                        <a:spcBef>
                          <a:spcPts val="0"/>
                        </a:spcBef>
                        <a:spcAft>
                          <a:spcPts val="0"/>
                        </a:spcAft>
                        <a:buNone/>
                      </a:pPr>
                      <a:r>
                        <a:rPr lang="en" sz="1000" b="1"/>
                        <a:t>Number of Customers processed In-store</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65</a:t>
                      </a:r>
                      <a:endParaRPr sz="1100"/>
                    </a:p>
                  </a:txBody>
                  <a:tcPr marL="91425" marR="91425" marT="91425" marB="91425" anchor="ctr"/>
                </a:tc>
                <a:extLst>
                  <a:ext uri="{0D108BD9-81ED-4DB2-BD59-A6C34878D82A}">
                    <a16:rowId xmlns:a16="http://schemas.microsoft.com/office/drawing/2014/main" val="10001"/>
                  </a:ext>
                </a:extLst>
              </a:tr>
              <a:tr h="343050">
                <a:tc>
                  <a:txBody>
                    <a:bodyPr/>
                    <a:lstStyle/>
                    <a:p>
                      <a:pPr marL="0" lvl="0" indent="0" algn="l" rtl="0">
                        <a:spcBef>
                          <a:spcPts val="0"/>
                        </a:spcBef>
                        <a:spcAft>
                          <a:spcPts val="0"/>
                        </a:spcAft>
                        <a:buNone/>
                      </a:pPr>
                      <a:r>
                        <a:rPr lang="en" sz="1000" b="1"/>
                        <a:t>Queue Length for Drive Thru</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0.03</a:t>
                      </a:r>
                      <a:endParaRPr sz="1100"/>
                    </a:p>
                  </a:txBody>
                  <a:tcPr marL="91425" marR="91425" marT="91425" marB="91425" anchor="ctr"/>
                </a:tc>
                <a:extLst>
                  <a:ext uri="{0D108BD9-81ED-4DB2-BD59-A6C34878D82A}">
                    <a16:rowId xmlns:a16="http://schemas.microsoft.com/office/drawing/2014/main" val="10002"/>
                  </a:ext>
                </a:extLst>
              </a:tr>
              <a:tr h="343050">
                <a:tc>
                  <a:txBody>
                    <a:bodyPr/>
                    <a:lstStyle/>
                    <a:p>
                      <a:pPr marL="0" lvl="0" indent="0" algn="l" rtl="0">
                        <a:spcBef>
                          <a:spcPts val="0"/>
                        </a:spcBef>
                        <a:spcAft>
                          <a:spcPts val="0"/>
                        </a:spcAft>
                        <a:buNone/>
                      </a:pPr>
                      <a:r>
                        <a:rPr lang="en" sz="1000" b="1"/>
                        <a:t>Queue Length for In-store</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0.01</a:t>
                      </a:r>
                      <a:endParaRPr sz="1100"/>
                    </a:p>
                  </a:txBody>
                  <a:tcPr marL="91425" marR="91425" marT="91425" marB="91425" anchor="ctr"/>
                </a:tc>
                <a:extLst>
                  <a:ext uri="{0D108BD9-81ED-4DB2-BD59-A6C34878D82A}">
                    <a16:rowId xmlns:a16="http://schemas.microsoft.com/office/drawing/2014/main" val="10003"/>
                  </a:ext>
                </a:extLst>
              </a:tr>
              <a:tr h="343050">
                <a:tc>
                  <a:txBody>
                    <a:bodyPr/>
                    <a:lstStyle/>
                    <a:p>
                      <a:pPr marL="0" lvl="0" indent="0" algn="l" rtl="0">
                        <a:spcBef>
                          <a:spcPts val="0"/>
                        </a:spcBef>
                        <a:spcAft>
                          <a:spcPts val="0"/>
                        </a:spcAft>
                        <a:buNone/>
                      </a:pPr>
                      <a:r>
                        <a:rPr lang="en" sz="1000" b="1"/>
                        <a:t>Drive Thru Order Taker Utilization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35.9%</a:t>
                      </a:r>
                      <a:endParaRPr sz="1100"/>
                    </a:p>
                  </a:txBody>
                  <a:tcPr marL="91425" marR="91425" marT="91425" marB="91425" anchor="ctr"/>
                </a:tc>
                <a:extLst>
                  <a:ext uri="{0D108BD9-81ED-4DB2-BD59-A6C34878D82A}">
                    <a16:rowId xmlns:a16="http://schemas.microsoft.com/office/drawing/2014/main" val="10004"/>
                  </a:ext>
                </a:extLst>
              </a:tr>
              <a:tr h="343050">
                <a:tc>
                  <a:txBody>
                    <a:bodyPr/>
                    <a:lstStyle/>
                    <a:p>
                      <a:pPr marL="0" lvl="0" indent="0" algn="l" rtl="0">
                        <a:spcBef>
                          <a:spcPts val="0"/>
                        </a:spcBef>
                        <a:spcAft>
                          <a:spcPts val="0"/>
                        </a:spcAft>
                        <a:buNone/>
                      </a:pPr>
                      <a:r>
                        <a:rPr lang="en" sz="1000" b="1"/>
                        <a:t>Drive Thru Cashier Utilization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37.9%</a:t>
                      </a:r>
                      <a:endParaRPr sz="1100"/>
                    </a:p>
                  </a:txBody>
                  <a:tcPr marL="91425" marR="91425" marT="91425" marB="91425" anchor="ctr"/>
                </a:tc>
                <a:extLst>
                  <a:ext uri="{0D108BD9-81ED-4DB2-BD59-A6C34878D82A}">
                    <a16:rowId xmlns:a16="http://schemas.microsoft.com/office/drawing/2014/main" val="10005"/>
                  </a:ext>
                </a:extLst>
              </a:tr>
              <a:tr h="343050">
                <a:tc>
                  <a:txBody>
                    <a:bodyPr/>
                    <a:lstStyle/>
                    <a:p>
                      <a:pPr marL="0" lvl="0" indent="0" algn="l" rtl="0">
                        <a:spcBef>
                          <a:spcPts val="0"/>
                        </a:spcBef>
                        <a:spcAft>
                          <a:spcPts val="0"/>
                        </a:spcAft>
                        <a:buNone/>
                      </a:pPr>
                      <a:r>
                        <a:rPr lang="en" sz="1000" b="1"/>
                        <a:t>In-store Utilization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52.8%</a:t>
                      </a:r>
                      <a:endParaRPr sz="1100"/>
                    </a:p>
                  </a:txBody>
                  <a:tcPr marL="91425" marR="91425" marT="91425" marB="91425" anchor="ctr"/>
                </a:tc>
                <a:extLst>
                  <a:ext uri="{0D108BD9-81ED-4DB2-BD59-A6C34878D82A}">
                    <a16:rowId xmlns:a16="http://schemas.microsoft.com/office/drawing/2014/main" val="10006"/>
                  </a:ext>
                </a:extLst>
              </a:tr>
              <a:tr h="343050">
                <a:tc>
                  <a:txBody>
                    <a:bodyPr/>
                    <a:lstStyle/>
                    <a:p>
                      <a:pPr marL="0" lvl="0" indent="0" algn="l" rtl="0">
                        <a:spcBef>
                          <a:spcPts val="0"/>
                        </a:spcBef>
                        <a:spcAft>
                          <a:spcPts val="0"/>
                        </a:spcAft>
                        <a:buNone/>
                      </a:pPr>
                      <a:r>
                        <a:rPr lang="en" sz="1000" b="1"/>
                        <a:t>Dine in Customers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13</a:t>
                      </a:r>
                      <a:endParaRPr sz="1100"/>
                    </a:p>
                  </a:txBody>
                  <a:tcPr marL="91425" marR="91425" marT="91425" marB="91425" anchor="ctr"/>
                </a:tc>
                <a:extLst>
                  <a:ext uri="{0D108BD9-81ED-4DB2-BD59-A6C34878D82A}">
                    <a16:rowId xmlns:a16="http://schemas.microsoft.com/office/drawing/2014/main" val="10007"/>
                  </a:ext>
                </a:extLst>
              </a:tr>
              <a:tr h="343050">
                <a:tc>
                  <a:txBody>
                    <a:bodyPr/>
                    <a:lstStyle/>
                    <a:p>
                      <a:pPr marL="0" lvl="0" indent="0" algn="l" rtl="0">
                        <a:spcBef>
                          <a:spcPts val="0"/>
                        </a:spcBef>
                        <a:spcAft>
                          <a:spcPts val="0"/>
                        </a:spcAft>
                        <a:buNone/>
                      </a:pPr>
                      <a:r>
                        <a:rPr lang="en" sz="1000" b="1"/>
                        <a:t>To Go Customers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52</a:t>
                      </a:r>
                      <a:endParaRPr sz="1100"/>
                    </a:p>
                  </a:txBody>
                  <a:tcPr marL="91425" marR="91425" marT="91425" marB="91425" anchor="ctr"/>
                </a:tc>
                <a:extLst>
                  <a:ext uri="{0D108BD9-81ED-4DB2-BD59-A6C34878D82A}">
                    <a16:rowId xmlns:a16="http://schemas.microsoft.com/office/drawing/2014/main" val="10008"/>
                  </a:ext>
                </a:extLst>
              </a:tr>
              <a:tr h="343050">
                <a:tc>
                  <a:txBody>
                    <a:bodyPr/>
                    <a:lstStyle/>
                    <a:p>
                      <a:pPr marL="0" lvl="0" indent="0" algn="l" rtl="0">
                        <a:spcBef>
                          <a:spcPts val="0"/>
                        </a:spcBef>
                        <a:spcAft>
                          <a:spcPts val="0"/>
                        </a:spcAft>
                        <a:buNone/>
                      </a:pPr>
                      <a:r>
                        <a:rPr lang="en" sz="1000" b="1"/>
                        <a:t>Run Duration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8 h</a:t>
                      </a:r>
                      <a:endParaRPr sz="1100"/>
                    </a:p>
                  </a:txBody>
                  <a:tcPr marL="91425" marR="91425" marT="91425" marB="91425" anchor="ctr"/>
                </a:tc>
                <a:extLst>
                  <a:ext uri="{0D108BD9-81ED-4DB2-BD59-A6C34878D82A}">
                    <a16:rowId xmlns:a16="http://schemas.microsoft.com/office/drawing/2014/main" val="10009"/>
                  </a:ext>
                </a:extLst>
              </a:tr>
              <a:tr h="343050">
                <a:tc>
                  <a:txBody>
                    <a:bodyPr/>
                    <a:lstStyle/>
                    <a:p>
                      <a:pPr marL="0" lvl="0" indent="0" algn="l" rtl="0">
                        <a:spcBef>
                          <a:spcPts val="0"/>
                        </a:spcBef>
                        <a:spcAft>
                          <a:spcPts val="0"/>
                        </a:spcAft>
                        <a:buNone/>
                      </a:pPr>
                      <a:r>
                        <a:rPr lang="en" sz="1000" b="1"/>
                        <a:t>Store Hours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5:00 AM - 9:00 PM</a:t>
                      </a:r>
                      <a:endParaRPr sz="11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Recommendations + Strategies</a:t>
            </a:r>
            <a:endParaRPr/>
          </a:p>
        </p:txBody>
      </p:sp>
      <p:sp>
        <p:nvSpPr>
          <p:cNvPr id="441" name="Google Shape;441;p23"/>
          <p:cNvSpPr txBox="1"/>
          <p:nvPr/>
        </p:nvSpPr>
        <p:spPr>
          <a:xfrm>
            <a:off x="481825" y="1295575"/>
            <a:ext cx="8041200" cy="3115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longest wait time and line occurs at the drive thru ordering process; therefore, by hiring a second employee at the Drive thru ordering process we can increase the amount of customers orders taken.</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By hiring another employee, we will reduce wait times and increase profits and increase customer satisfaction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Based on interview with store owner, the pay rate for a Drive thru order taker is $8/hr. By adding an employee, we are confident it will be cost effective to hire and still make return on hire.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Since the in store customers are not as busy as drive thru, it does not make sense to hire an employee for the front counter at this time.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Most optimal solution would be to hire for Drive Thru order taker as that is the “bottleneck”.</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from Improvements</a:t>
            </a:r>
            <a:endParaRPr/>
          </a:p>
        </p:txBody>
      </p:sp>
      <p:grpSp>
        <p:nvGrpSpPr>
          <p:cNvPr id="447" name="Google Shape;447;p24"/>
          <p:cNvGrpSpPr/>
          <p:nvPr/>
        </p:nvGrpSpPr>
        <p:grpSpPr>
          <a:xfrm>
            <a:off x="6901306" y="1275788"/>
            <a:ext cx="1785484" cy="2909649"/>
            <a:chOff x="1993073" y="1358949"/>
            <a:chExt cx="1525794" cy="2486454"/>
          </a:xfrm>
        </p:grpSpPr>
        <p:sp>
          <p:nvSpPr>
            <p:cNvPr id="448" name="Google Shape;448;p24"/>
            <p:cNvSpPr/>
            <p:nvPr/>
          </p:nvSpPr>
          <p:spPr>
            <a:xfrm>
              <a:off x="2714868" y="3729003"/>
              <a:ext cx="804000" cy="1164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2644091" y="2362207"/>
              <a:ext cx="433712" cy="294328"/>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2541577" y="2151198"/>
              <a:ext cx="175829" cy="346880"/>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2564784" y="2228816"/>
              <a:ext cx="257908" cy="510552"/>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2503163" y="2094489"/>
              <a:ext cx="107133" cy="90844"/>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1993073" y="1358949"/>
              <a:ext cx="803944" cy="803944"/>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2933484" y="2337931"/>
              <a:ext cx="282172" cy="528847"/>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2942856" y="2151964"/>
              <a:ext cx="157084" cy="221791"/>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2928415" y="2103400"/>
              <a:ext cx="194415" cy="182600"/>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3017702" y="2297353"/>
              <a:ext cx="35047" cy="47045"/>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3012475" y="2327014"/>
              <a:ext cx="91306" cy="59493"/>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2933484" y="2866766"/>
              <a:ext cx="364701" cy="807323"/>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3211194" y="3647333"/>
              <a:ext cx="75928" cy="44431"/>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3115755" y="3691752"/>
              <a:ext cx="183657" cy="9806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3015855" y="3647333"/>
              <a:ext cx="65632" cy="44431"/>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2910277" y="3691752"/>
              <a:ext cx="183511" cy="9806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2737537" y="2373743"/>
              <a:ext cx="457064" cy="313219"/>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2641320" y="2511438"/>
              <a:ext cx="104058" cy="112361"/>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2615050" y="2422453"/>
              <a:ext cx="68707" cy="98989"/>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2085753" y="1451470"/>
              <a:ext cx="618597" cy="618755"/>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68" name="Google Shape;468;p24"/>
          <p:cNvGraphicFramePr/>
          <p:nvPr/>
        </p:nvGraphicFramePr>
        <p:xfrm>
          <a:off x="1080125" y="933613"/>
          <a:ext cx="5385650" cy="4144950"/>
        </p:xfrm>
        <a:graphic>
          <a:graphicData uri="http://schemas.openxmlformats.org/drawingml/2006/table">
            <a:tbl>
              <a:tblPr>
                <a:noFill/>
                <a:tableStyleId>{2A0BD2C7-ACC4-4E94-B818-0B2A06FBDB5F}</a:tableStyleId>
              </a:tblPr>
              <a:tblGrid>
                <a:gridCol w="2692825">
                  <a:extLst>
                    <a:ext uri="{9D8B030D-6E8A-4147-A177-3AD203B41FA5}">
                      <a16:colId xmlns:a16="http://schemas.microsoft.com/office/drawing/2014/main" val="20000"/>
                    </a:ext>
                  </a:extLst>
                </a:gridCol>
                <a:gridCol w="2692825">
                  <a:extLst>
                    <a:ext uri="{9D8B030D-6E8A-4147-A177-3AD203B41FA5}">
                      <a16:colId xmlns:a16="http://schemas.microsoft.com/office/drawing/2014/main" val="20001"/>
                    </a:ext>
                  </a:extLst>
                </a:gridCol>
              </a:tblGrid>
              <a:tr h="343050">
                <a:tc>
                  <a:txBody>
                    <a:bodyPr/>
                    <a:lstStyle/>
                    <a:p>
                      <a:pPr marL="0" lvl="0" indent="0" algn="l" rtl="0">
                        <a:spcBef>
                          <a:spcPts val="0"/>
                        </a:spcBef>
                        <a:spcAft>
                          <a:spcPts val="0"/>
                        </a:spcAft>
                        <a:buNone/>
                      </a:pPr>
                      <a:r>
                        <a:rPr lang="en" sz="1000" b="1"/>
                        <a:t>Number of Customers processed at Drive Thru</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200" b="1">
                          <a:solidFill>
                            <a:schemeClr val="dk1"/>
                          </a:solidFill>
                        </a:rPr>
                        <a:t>99</a:t>
                      </a:r>
                      <a:endParaRPr sz="1200" b="1">
                        <a:solidFill>
                          <a:schemeClr val="dk1"/>
                        </a:solidFill>
                      </a:endParaRPr>
                    </a:p>
                  </a:txBody>
                  <a:tcPr marL="91425" marR="91425" marT="91425" marB="91425" anchor="ctr">
                    <a:solidFill>
                      <a:srgbClr val="93C47D"/>
                    </a:solidFill>
                  </a:tcPr>
                </a:tc>
                <a:extLst>
                  <a:ext uri="{0D108BD9-81ED-4DB2-BD59-A6C34878D82A}">
                    <a16:rowId xmlns:a16="http://schemas.microsoft.com/office/drawing/2014/main" val="10000"/>
                  </a:ext>
                </a:extLst>
              </a:tr>
              <a:tr h="343050">
                <a:tc>
                  <a:txBody>
                    <a:bodyPr/>
                    <a:lstStyle/>
                    <a:p>
                      <a:pPr marL="0" lvl="0" indent="0" algn="l" rtl="0">
                        <a:spcBef>
                          <a:spcPts val="0"/>
                        </a:spcBef>
                        <a:spcAft>
                          <a:spcPts val="0"/>
                        </a:spcAft>
                        <a:buNone/>
                      </a:pPr>
                      <a:r>
                        <a:rPr lang="en" sz="1000" b="1"/>
                        <a:t>Number of Customers processed In-store</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65</a:t>
                      </a:r>
                      <a:endParaRPr sz="1100"/>
                    </a:p>
                  </a:txBody>
                  <a:tcPr marL="91425" marR="91425" marT="91425" marB="91425" anchor="ctr"/>
                </a:tc>
                <a:extLst>
                  <a:ext uri="{0D108BD9-81ED-4DB2-BD59-A6C34878D82A}">
                    <a16:rowId xmlns:a16="http://schemas.microsoft.com/office/drawing/2014/main" val="10001"/>
                  </a:ext>
                </a:extLst>
              </a:tr>
              <a:tr h="343050">
                <a:tc>
                  <a:txBody>
                    <a:bodyPr/>
                    <a:lstStyle/>
                    <a:p>
                      <a:pPr marL="0" lvl="0" indent="0" algn="l" rtl="0">
                        <a:spcBef>
                          <a:spcPts val="0"/>
                        </a:spcBef>
                        <a:spcAft>
                          <a:spcPts val="0"/>
                        </a:spcAft>
                        <a:buNone/>
                      </a:pPr>
                      <a:r>
                        <a:rPr lang="en" sz="1000" b="1"/>
                        <a:t>Queue Length for Drive Thru</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200" b="1">
                          <a:solidFill>
                            <a:schemeClr val="dk1"/>
                          </a:solidFill>
                        </a:rPr>
                        <a:t>0.0001</a:t>
                      </a:r>
                      <a:endParaRPr sz="1200"/>
                    </a:p>
                  </a:txBody>
                  <a:tcPr marL="91425" marR="91425" marT="91425" marB="91425" anchor="ctr">
                    <a:solidFill>
                      <a:srgbClr val="93C47D"/>
                    </a:solidFill>
                  </a:tcPr>
                </a:tc>
                <a:extLst>
                  <a:ext uri="{0D108BD9-81ED-4DB2-BD59-A6C34878D82A}">
                    <a16:rowId xmlns:a16="http://schemas.microsoft.com/office/drawing/2014/main" val="10002"/>
                  </a:ext>
                </a:extLst>
              </a:tr>
              <a:tr h="343050">
                <a:tc>
                  <a:txBody>
                    <a:bodyPr/>
                    <a:lstStyle/>
                    <a:p>
                      <a:pPr marL="0" lvl="0" indent="0" algn="l" rtl="0">
                        <a:spcBef>
                          <a:spcPts val="0"/>
                        </a:spcBef>
                        <a:spcAft>
                          <a:spcPts val="0"/>
                        </a:spcAft>
                        <a:buNone/>
                      </a:pPr>
                      <a:r>
                        <a:rPr lang="en" sz="1000" b="1"/>
                        <a:t>Queue Length for In-store</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0.01</a:t>
                      </a:r>
                      <a:endParaRPr sz="1100"/>
                    </a:p>
                  </a:txBody>
                  <a:tcPr marL="91425" marR="91425" marT="91425" marB="91425" anchor="ctr"/>
                </a:tc>
                <a:extLst>
                  <a:ext uri="{0D108BD9-81ED-4DB2-BD59-A6C34878D82A}">
                    <a16:rowId xmlns:a16="http://schemas.microsoft.com/office/drawing/2014/main" val="10003"/>
                  </a:ext>
                </a:extLst>
              </a:tr>
              <a:tr h="343050">
                <a:tc>
                  <a:txBody>
                    <a:bodyPr/>
                    <a:lstStyle/>
                    <a:p>
                      <a:pPr marL="0" lvl="0" indent="0" algn="l" rtl="0">
                        <a:spcBef>
                          <a:spcPts val="0"/>
                        </a:spcBef>
                        <a:spcAft>
                          <a:spcPts val="0"/>
                        </a:spcAft>
                        <a:buNone/>
                      </a:pPr>
                      <a:r>
                        <a:rPr lang="en" sz="1000" b="1"/>
                        <a:t>Drive Thru Order Taker Utilization (Added Two Employees)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200" b="1">
                          <a:solidFill>
                            <a:schemeClr val="dk1"/>
                          </a:solidFill>
                        </a:rPr>
                        <a:t>62.4%</a:t>
                      </a:r>
                      <a:endParaRPr sz="1200" b="1">
                        <a:solidFill>
                          <a:schemeClr val="dk1"/>
                        </a:solidFill>
                      </a:endParaRPr>
                    </a:p>
                  </a:txBody>
                  <a:tcPr marL="91425" marR="91425" marT="91425" marB="91425" anchor="ctr">
                    <a:solidFill>
                      <a:srgbClr val="93C47D"/>
                    </a:solidFill>
                  </a:tcPr>
                </a:tc>
                <a:extLst>
                  <a:ext uri="{0D108BD9-81ED-4DB2-BD59-A6C34878D82A}">
                    <a16:rowId xmlns:a16="http://schemas.microsoft.com/office/drawing/2014/main" val="10004"/>
                  </a:ext>
                </a:extLst>
              </a:tr>
              <a:tr h="343050">
                <a:tc>
                  <a:txBody>
                    <a:bodyPr/>
                    <a:lstStyle/>
                    <a:p>
                      <a:pPr marL="0" lvl="0" indent="0" algn="l" rtl="0">
                        <a:spcBef>
                          <a:spcPts val="0"/>
                        </a:spcBef>
                        <a:spcAft>
                          <a:spcPts val="0"/>
                        </a:spcAft>
                        <a:buNone/>
                      </a:pPr>
                      <a:r>
                        <a:rPr lang="en" sz="1000" b="1"/>
                        <a:t>Drive Thru Cashier Utilization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37.9%</a:t>
                      </a:r>
                      <a:endParaRPr sz="1200" b="1">
                        <a:solidFill>
                          <a:schemeClr val="dk1"/>
                        </a:solidFill>
                      </a:endParaRPr>
                    </a:p>
                  </a:txBody>
                  <a:tcPr marL="91425" marR="91425" marT="91425" marB="91425" anchor="ctr">
                    <a:solidFill>
                      <a:schemeClr val="lt1"/>
                    </a:solidFill>
                  </a:tcPr>
                </a:tc>
                <a:extLst>
                  <a:ext uri="{0D108BD9-81ED-4DB2-BD59-A6C34878D82A}">
                    <a16:rowId xmlns:a16="http://schemas.microsoft.com/office/drawing/2014/main" val="10005"/>
                  </a:ext>
                </a:extLst>
              </a:tr>
              <a:tr h="343050">
                <a:tc>
                  <a:txBody>
                    <a:bodyPr/>
                    <a:lstStyle/>
                    <a:p>
                      <a:pPr marL="0" lvl="0" indent="0" algn="l" rtl="0">
                        <a:spcBef>
                          <a:spcPts val="0"/>
                        </a:spcBef>
                        <a:spcAft>
                          <a:spcPts val="0"/>
                        </a:spcAft>
                        <a:buNone/>
                      </a:pPr>
                      <a:r>
                        <a:rPr lang="en" sz="1000" b="1"/>
                        <a:t>In-store Utilization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52.8%</a:t>
                      </a:r>
                      <a:endParaRPr sz="1100"/>
                    </a:p>
                  </a:txBody>
                  <a:tcPr marL="91425" marR="91425" marT="91425" marB="91425" anchor="ctr"/>
                </a:tc>
                <a:extLst>
                  <a:ext uri="{0D108BD9-81ED-4DB2-BD59-A6C34878D82A}">
                    <a16:rowId xmlns:a16="http://schemas.microsoft.com/office/drawing/2014/main" val="10006"/>
                  </a:ext>
                </a:extLst>
              </a:tr>
              <a:tr h="343050">
                <a:tc>
                  <a:txBody>
                    <a:bodyPr/>
                    <a:lstStyle/>
                    <a:p>
                      <a:pPr marL="0" lvl="0" indent="0" algn="l" rtl="0">
                        <a:spcBef>
                          <a:spcPts val="0"/>
                        </a:spcBef>
                        <a:spcAft>
                          <a:spcPts val="0"/>
                        </a:spcAft>
                        <a:buNone/>
                      </a:pPr>
                      <a:r>
                        <a:rPr lang="en" sz="1000" b="1"/>
                        <a:t>Dine in Customers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13</a:t>
                      </a:r>
                      <a:endParaRPr sz="1100"/>
                    </a:p>
                  </a:txBody>
                  <a:tcPr marL="91425" marR="91425" marT="91425" marB="91425" anchor="ctr"/>
                </a:tc>
                <a:extLst>
                  <a:ext uri="{0D108BD9-81ED-4DB2-BD59-A6C34878D82A}">
                    <a16:rowId xmlns:a16="http://schemas.microsoft.com/office/drawing/2014/main" val="10007"/>
                  </a:ext>
                </a:extLst>
              </a:tr>
              <a:tr h="343050">
                <a:tc>
                  <a:txBody>
                    <a:bodyPr/>
                    <a:lstStyle/>
                    <a:p>
                      <a:pPr marL="0" lvl="0" indent="0" algn="l" rtl="0">
                        <a:spcBef>
                          <a:spcPts val="0"/>
                        </a:spcBef>
                        <a:spcAft>
                          <a:spcPts val="0"/>
                        </a:spcAft>
                        <a:buNone/>
                      </a:pPr>
                      <a:r>
                        <a:rPr lang="en" sz="1000" b="1"/>
                        <a:t>To Go Customers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52</a:t>
                      </a:r>
                      <a:endParaRPr sz="1100"/>
                    </a:p>
                  </a:txBody>
                  <a:tcPr marL="91425" marR="91425" marT="91425" marB="91425" anchor="ctr"/>
                </a:tc>
                <a:extLst>
                  <a:ext uri="{0D108BD9-81ED-4DB2-BD59-A6C34878D82A}">
                    <a16:rowId xmlns:a16="http://schemas.microsoft.com/office/drawing/2014/main" val="10008"/>
                  </a:ext>
                </a:extLst>
              </a:tr>
              <a:tr h="343050">
                <a:tc>
                  <a:txBody>
                    <a:bodyPr/>
                    <a:lstStyle/>
                    <a:p>
                      <a:pPr marL="0" lvl="0" indent="0" algn="l" rtl="0">
                        <a:spcBef>
                          <a:spcPts val="0"/>
                        </a:spcBef>
                        <a:spcAft>
                          <a:spcPts val="0"/>
                        </a:spcAft>
                        <a:buNone/>
                      </a:pPr>
                      <a:r>
                        <a:rPr lang="en" sz="1000" b="1"/>
                        <a:t>Run Duration</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8 h</a:t>
                      </a:r>
                      <a:endParaRPr sz="1100"/>
                    </a:p>
                  </a:txBody>
                  <a:tcPr marL="91425" marR="91425" marT="91425" marB="91425" anchor="ctr"/>
                </a:tc>
                <a:extLst>
                  <a:ext uri="{0D108BD9-81ED-4DB2-BD59-A6C34878D82A}">
                    <a16:rowId xmlns:a16="http://schemas.microsoft.com/office/drawing/2014/main" val="10009"/>
                  </a:ext>
                </a:extLst>
              </a:tr>
              <a:tr h="343050">
                <a:tc>
                  <a:txBody>
                    <a:bodyPr/>
                    <a:lstStyle/>
                    <a:p>
                      <a:pPr marL="0" lvl="0" indent="0" algn="l" rtl="0">
                        <a:spcBef>
                          <a:spcPts val="0"/>
                        </a:spcBef>
                        <a:spcAft>
                          <a:spcPts val="0"/>
                        </a:spcAft>
                        <a:buNone/>
                      </a:pPr>
                      <a:r>
                        <a:rPr lang="en" sz="1000" b="1"/>
                        <a:t>Store Hours</a:t>
                      </a:r>
                      <a:endParaRPr sz="1000" b="1"/>
                    </a:p>
                  </a:txBody>
                  <a:tcPr marL="91425" marR="91425" marT="91425" marB="91425" anchor="ctr">
                    <a:solidFill>
                      <a:srgbClr val="9FC5E8"/>
                    </a:solidFill>
                  </a:tcPr>
                </a:tc>
                <a:tc>
                  <a:txBody>
                    <a:bodyPr/>
                    <a:lstStyle/>
                    <a:p>
                      <a:pPr marL="0" lvl="0" indent="0" algn="ctr" rtl="0">
                        <a:spcBef>
                          <a:spcPts val="0"/>
                        </a:spcBef>
                        <a:spcAft>
                          <a:spcPts val="0"/>
                        </a:spcAft>
                        <a:buNone/>
                      </a:pPr>
                      <a:r>
                        <a:rPr lang="en" sz="1100"/>
                        <a:t>5:00 AM - 9:00 PM</a:t>
                      </a:r>
                      <a:endParaRPr sz="11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Improvement Summary</a:t>
            </a:r>
            <a:endParaRPr/>
          </a:p>
        </p:txBody>
      </p:sp>
      <p:pic>
        <p:nvPicPr>
          <p:cNvPr id="474" name="Google Shape;474;p25"/>
          <p:cNvPicPr preferRelativeResize="0"/>
          <p:nvPr/>
        </p:nvPicPr>
        <p:blipFill>
          <a:blip r:embed="rId3">
            <a:alphaModFix/>
          </a:blip>
          <a:stretch>
            <a:fillRect/>
          </a:stretch>
        </p:blipFill>
        <p:spPr>
          <a:xfrm>
            <a:off x="4723625" y="1428400"/>
            <a:ext cx="4237651" cy="2857850"/>
          </a:xfrm>
          <a:prstGeom prst="rect">
            <a:avLst/>
          </a:prstGeom>
          <a:noFill/>
          <a:ln>
            <a:noFill/>
          </a:ln>
        </p:spPr>
      </p:pic>
      <p:pic>
        <p:nvPicPr>
          <p:cNvPr id="475" name="Google Shape;475;p25"/>
          <p:cNvPicPr preferRelativeResize="0"/>
          <p:nvPr/>
        </p:nvPicPr>
        <p:blipFill>
          <a:blip r:embed="rId4">
            <a:alphaModFix/>
          </a:blip>
          <a:stretch>
            <a:fillRect/>
          </a:stretch>
        </p:blipFill>
        <p:spPr>
          <a:xfrm>
            <a:off x="153175" y="1428400"/>
            <a:ext cx="4418825" cy="285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Conclusions</a:t>
            </a:r>
            <a:endParaRPr/>
          </a:p>
        </p:txBody>
      </p:sp>
      <p:sp>
        <p:nvSpPr>
          <p:cNvPr id="481" name="Google Shape;481;p26"/>
          <p:cNvSpPr txBox="1"/>
          <p:nvPr/>
        </p:nvSpPr>
        <p:spPr>
          <a:xfrm>
            <a:off x="567475" y="1102850"/>
            <a:ext cx="7987500" cy="3255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After improving the model by hiring a second employee for the drive thru ordering, we see decreased lengths in the waiting queue. The queue length decreases significantly from 0.03 to 0.0001. This is a </a:t>
            </a:r>
            <a:r>
              <a:rPr lang="en" sz="1500" b="1">
                <a:solidFill>
                  <a:schemeClr val="dk1"/>
                </a:solidFill>
                <a:latin typeface="Roboto"/>
                <a:ea typeface="Roboto"/>
                <a:cs typeface="Roboto"/>
                <a:sym typeface="Roboto"/>
              </a:rPr>
              <a:t>33%</a:t>
            </a:r>
            <a:r>
              <a:rPr lang="en">
                <a:solidFill>
                  <a:schemeClr val="dk1"/>
                </a:solidFill>
                <a:latin typeface="Roboto"/>
                <a:ea typeface="Roboto"/>
                <a:cs typeface="Roboto"/>
                <a:sym typeface="Roboto"/>
              </a:rPr>
              <a:t> decrease which means faster times at drive thru allowing for more customers to join without waiting in line too long.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also have a </a:t>
            </a:r>
            <a:r>
              <a:rPr lang="en" b="1">
                <a:solidFill>
                  <a:schemeClr val="dk1"/>
                </a:solidFill>
                <a:latin typeface="Roboto"/>
                <a:ea typeface="Roboto"/>
                <a:cs typeface="Roboto"/>
                <a:sym typeface="Roboto"/>
              </a:rPr>
              <a:t>74%</a:t>
            </a:r>
            <a:r>
              <a:rPr lang="en">
                <a:solidFill>
                  <a:schemeClr val="dk1"/>
                </a:solidFill>
                <a:latin typeface="Roboto"/>
                <a:ea typeface="Roboto"/>
                <a:cs typeface="Roboto"/>
                <a:sym typeface="Roboto"/>
              </a:rPr>
              <a:t> improvement in employee utilization at the drive thru order taking processing which provides higher productivity</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With the increased customers, there is an increased revenue which justifies hiring another employee</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can combat employee burnout by one employee handling all of drive thru orders and reduce the risk of them quitting which will also prevent the risk of employee leaving suddenly and the cost of onboarding and new hiring</a:t>
            </a:r>
            <a:endParaRPr>
              <a:solidFill>
                <a:schemeClr val="dk1"/>
              </a:solidFill>
              <a:latin typeface="Roboto"/>
              <a:ea typeface="Roboto"/>
              <a:cs typeface="Roboto"/>
              <a:sym typeface="Roboto"/>
            </a:endParaRPr>
          </a:p>
        </p:txBody>
      </p:sp>
      <p:sp>
        <p:nvSpPr>
          <p:cNvPr id="482" name="Google Shape;482;p26"/>
          <p:cNvSpPr/>
          <p:nvPr/>
        </p:nvSpPr>
        <p:spPr>
          <a:xfrm>
            <a:off x="325450" y="878000"/>
            <a:ext cx="8229600" cy="3908100"/>
          </a:xfrm>
          <a:prstGeom prst="rect">
            <a:avLst/>
          </a:prstGeom>
          <a:solidFill>
            <a:srgbClr val="E8B5BB">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7"/>
          <p:cNvSpPr/>
          <p:nvPr/>
        </p:nvSpPr>
        <p:spPr>
          <a:xfrm>
            <a:off x="5482125" y="1970150"/>
            <a:ext cx="3511976" cy="19915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E06666"/>
                </a:solidFill>
                <a:latin typeface="Arial"/>
              </a:rPr>
              <a:t>Thank you!</a:t>
            </a:r>
          </a:p>
        </p:txBody>
      </p:sp>
      <p:pic>
        <p:nvPicPr>
          <p:cNvPr id="488" name="Google Shape;488;p27"/>
          <p:cNvPicPr preferRelativeResize="0"/>
          <p:nvPr/>
        </p:nvPicPr>
        <p:blipFill>
          <a:blip r:embed="rId3">
            <a:alphaModFix/>
          </a:blip>
          <a:stretch>
            <a:fillRect/>
          </a:stretch>
        </p:blipFill>
        <p:spPr>
          <a:xfrm>
            <a:off x="98850" y="592538"/>
            <a:ext cx="5305824" cy="3958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13" name="Google Shape;113;p14"/>
          <p:cNvSpPr/>
          <p:nvPr/>
        </p:nvSpPr>
        <p:spPr>
          <a:xfrm rot="2700000">
            <a:off x="3844637" y="1268987"/>
            <a:ext cx="748826" cy="748826"/>
          </a:xfrm>
          <a:prstGeom prst="roundRect">
            <a:avLst>
              <a:gd name="adj" fmla="val 16667"/>
            </a:avLst>
          </a:prstGeom>
          <a:solidFill>
            <a:srgbClr val="C79DA9">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rot="2700000">
            <a:off x="5631737" y="1268987"/>
            <a:ext cx="748826" cy="748826"/>
          </a:xfrm>
          <a:prstGeom prst="roundRect">
            <a:avLst>
              <a:gd name="adj" fmla="val 16667"/>
            </a:avLst>
          </a:prstGeom>
          <a:solidFill>
            <a:srgbClr val="A6859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rot="2700000">
            <a:off x="7418837" y="1268987"/>
            <a:ext cx="748826" cy="748826"/>
          </a:xfrm>
          <a:prstGeom prst="roundRect">
            <a:avLst>
              <a:gd name="adj" fmla="val 16667"/>
            </a:avLst>
          </a:prstGeom>
          <a:solidFill>
            <a:srgbClr val="846E84">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rot="2700000">
            <a:off x="4074987" y="3180637"/>
            <a:ext cx="748826" cy="748826"/>
          </a:xfrm>
          <a:prstGeom prst="roundRect">
            <a:avLst>
              <a:gd name="adj" fmla="val 16667"/>
            </a:avLst>
          </a:prstGeom>
          <a:solidFill>
            <a:srgbClr val="635671">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rot="2700000">
            <a:off x="5715287" y="3119887"/>
            <a:ext cx="748826" cy="748826"/>
          </a:xfrm>
          <a:prstGeom prst="roundRect">
            <a:avLst>
              <a:gd name="adj" fmla="val 16667"/>
            </a:avLst>
          </a:prstGeom>
          <a:solidFill>
            <a:srgbClr val="423E5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3375375" y="917939"/>
            <a:ext cx="1687200" cy="1782861"/>
            <a:chOff x="3375375" y="958539"/>
            <a:chExt cx="1687200" cy="1782861"/>
          </a:xfrm>
        </p:grpSpPr>
        <p:sp>
          <p:nvSpPr>
            <p:cNvPr id="119" name="Google Shape;119;p14"/>
            <p:cNvSpPr txBox="1"/>
            <p:nvPr/>
          </p:nvSpPr>
          <p:spPr>
            <a:xfrm>
              <a:off x="3375375" y="2172900"/>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Business Problem</a:t>
              </a:r>
              <a:endParaRPr>
                <a:latin typeface="Roboto"/>
                <a:ea typeface="Roboto"/>
                <a:cs typeface="Roboto"/>
                <a:sym typeface="Roboto"/>
              </a:endParaRPr>
            </a:p>
          </p:txBody>
        </p:sp>
        <p:sp>
          <p:nvSpPr>
            <p:cNvPr id="120" name="Google Shape;120;p14"/>
            <p:cNvSpPr/>
            <p:nvPr/>
          </p:nvSpPr>
          <p:spPr>
            <a:xfrm>
              <a:off x="4343438" y="958539"/>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21" name="Google Shape;121;p14"/>
          <p:cNvGrpSpPr/>
          <p:nvPr/>
        </p:nvGrpSpPr>
        <p:grpSpPr>
          <a:xfrm>
            <a:off x="4035733" y="1459929"/>
            <a:ext cx="366475" cy="366954"/>
            <a:chOff x="7953758" y="3457741"/>
            <a:chExt cx="366475" cy="366954"/>
          </a:xfrm>
        </p:grpSpPr>
        <p:sp>
          <p:nvSpPr>
            <p:cNvPr id="122" name="Google Shape;122;p14"/>
            <p:cNvSpPr/>
            <p:nvPr/>
          </p:nvSpPr>
          <p:spPr>
            <a:xfrm>
              <a:off x="8083245" y="3760311"/>
              <a:ext cx="106681" cy="64384"/>
            </a:xfrm>
            <a:custGeom>
              <a:avLst/>
              <a:gdLst/>
              <a:ahLst/>
              <a:cxnLst/>
              <a:rect l="l" t="t" r="r" b="b"/>
              <a:pathLst>
                <a:path w="3120" h="1883" extrusionOk="0">
                  <a:moveTo>
                    <a:pt x="500" y="1"/>
                  </a:moveTo>
                  <a:cubicBezTo>
                    <a:pt x="167" y="310"/>
                    <a:pt x="0" y="715"/>
                    <a:pt x="0" y="1144"/>
                  </a:cubicBezTo>
                  <a:lnTo>
                    <a:pt x="0" y="1573"/>
                  </a:lnTo>
                  <a:cubicBezTo>
                    <a:pt x="0" y="1739"/>
                    <a:pt x="119" y="1882"/>
                    <a:pt x="310" y="1882"/>
                  </a:cubicBezTo>
                  <a:lnTo>
                    <a:pt x="2810" y="1882"/>
                  </a:lnTo>
                  <a:cubicBezTo>
                    <a:pt x="2977" y="1882"/>
                    <a:pt x="3120" y="1739"/>
                    <a:pt x="3120" y="1573"/>
                  </a:cubicBezTo>
                  <a:lnTo>
                    <a:pt x="3120" y="1144"/>
                  </a:lnTo>
                  <a:cubicBezTo>
                    <a:pt x="3120" y="715"/>
                    <a:pt x="2929" y="310"/>
                    <a:pt x="2620" y="25"/>
                  </a:cubicBezTo>
                  <a:cubicBezTo>
                    <a:pt x="2358" y="334"/>
                    <a:pt x="1953" y="525"/>
                    <a:pt x="1548" y="525"/>
                  </a:cubicBezTo>
                  <a:lnTo>
                    <a:pt x="1572" y="501"/>
                  </a:lnTo>
                  <a:cubicBezTo>
                    <a:pt x="1143" y="501"/>
                    <a:pt x="762" y="334"/>
                    <a:pt x="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7980633" y="3636568"/>
              <a:ext cx="313956" cy="121554"/>
            </a:xfrm>
            <a:custGeom>
              <a:avLst/>
              <a:gdLst/>
              <a:ahLst/>
              <a:cxnLst/>
              <a:rect l="l" t="t" r="r" b="b"/>
              <a:pathLst>
                <a:path w="9182" h="3555" extrusionOk="0">
                  <a:moveTo>
                    <a:pt x="4263" y="0"/>
                  </a:moveTo>
                  <a:lnTo>
                    <a:pt x="4263" y="452"/>
                  </a:lnTo>
                  <a:lnTo>
                    <a:pt x="1406" y="452"/>
                  </a:lnTo>
                  <a:cubicBezTo>
                    <a:pt x="882" y="452"/>
                    <a:pt x="477" y="857"/>
                    <a:pt x="477" y="1381"/>
                  </a:cubicBezTo>
                  <a:lnTo>
                    <a:pt x="477" y="1572"/>
                  </a:lnTo>
                  <a:cubicBezTo>
                    <a:pt x="191" y="1715"/>
                    <a:pt x="1" y="1977"/>
                    <a:pt x="1" y="2310"/>
                  </a:cubicBezTo>
                  <a:lnTo>
                    <a:pt x="1" y="2715"/>
                  </a:lnTo>
                  <a:cubicBezTo>
                    <a:pt x="1" y="3144"/>
                    <a:pt x="358" y="3501"/>
                    <a:pt x="786" y="3501"/>
                  </a:cubicBezTo>
                  <a:cubicBezTo>
                    <a:pt x="1215" y="3501"/>
                    <a:pt x="1572" y="3144"/>
                    <a:pt x="1572" y="2715"/>
                  </a:cubicBezTo>
                  <a:lnTo>
                    <a:pt x="1572" y="2310"/>
                  </a:lnTo>
                  <a:cubicBezTo>
                    <a:pt x="1572" y="1977"/>
                    <a:pt x="1382" y="1715"/>
                    <a:pt x="1096" y="1572"/>
                  </a:cubicBezTo>
                  <a:lnTo>
                    <a:pt x="1096" y="1381"/>
                  </a:lnTo>
                  <a:cubicBezTo>
                    <a:pt x="1096" y="1215"/>
                    <a:pt x="1239" y="1072"/>
                    <a:pt x="1406" y="1072"/>
                  </a:cubicBezTo>
                  <a:lnTo>
                    <a:pt x="4287" y="1072"/>
                  </a:lnTo>
                  <a:lnTo>
                    <a:pt x="4287" y="1572"/>
                  </a:lnTo>
                  <a:cubicBezTo>
                    <a:pt x="3978" y="1715"/>
                    <a:pt x="3811" y="1977"/>
                    <a:pt x="3811" y="2310"/>
                  </a:cubicBezTo>
                  <a:lnTo>
                    <a:pt x="3811" y="2715"/>
                  </a:lnTo>
                  <a:cubicBezTo>
                    <a:pt x="3811" y="3239"/>
                    <a:pt x="4204" y="3501"/>
                    <a:pt x="4597" y="3501"/>
                  </a:cubicBezTo>
                  <a:cubicBezTo>
                    <a:pt x="4990" y="3501"/>
                    <a:pt x="5383" y="3239"/>
                    <a:pt x="5383" y="2715"/>
                  </a:cubicBezTo>
                  <a:lnTo>
                    <a:pt x="5383" y="2310"/>
                  </a:lnTo>
                  <a:cubicBezTo>
                    <a:pt x="5383" y="1977"/>
                    <a:pt x="5192" y="1715"/>
                    <a:pt x="4906" y="1572"/>
                  </a:cubicBezTo>
                  <a:lnTo>
                    <a:pt x="4906" y="1072"/>
                  </a:lnTo>
                  <a:lnTo>
                    <a:pt x="7740" y="1072"/>
                  </a:lnTo>
                  <a:cubicBezTo>
                    <a:pt x="7907" y="1072"/>
                    <a:pt x="8050" y="1215"/>
                    <a:pt x="8050" y="1381"/>
                  </a:cubicBezTo>
                  <a:lnTo>
                    <a:pt x="8050" y="1572"/>
                  </a:lnTo>
                  <a:cubicBezTo>
                    <a:pt x="7764" y="1715"/>
                    <a:pt x="7574" y="1977"/>
                    <a:pt x="7574" y="2310"/>
                  </a:cubicBezTo>
                  <a:lnTo>
                    <a:pt x="7574" y="2715"/>
                  </a:lnTo>
                  <a:cubicBezTo>
                    <a:pt x="7538" y="3274"/>
                    <a:pt x="7949" y="3554"/>
                    <a:pt x="8359" y="3554"/>
                  </a:cubicBezTo>
                  <a:cubicBezTo>
                    <a:pt x="8770" y="3554"/>
                    <a:pt x="9181" y="3274"/>
                    <a:pt x="9145" y="2715"/>
                  </a:cubicBezTo>
                  <a:lnTo>
                    <a:pt x="9145" y="2310"/>
                  </a:lnTo>
                  <a:cubicBezTo>
                    <a:pt x="9145" y="1977"/>
                    <a:pt x="8955" y="1715"/>
                    <a:pt x="8669" y="1572"/>
                  </a:cubicBezTo>
                  <a:lnTo>
                    <a:pt x="8669" y="1381"/>
                  </a:lnTo>
                  <a:cubicBezTo>
                    <a:pt x="8669" y="857"/>
                    <a:pt x="8264" y="452"/>
                    <a:pt x="7740" y="452"/>
                  </a:cubicBezTo>
                  <a:lnTo>
                    <a:pt x="4883" y="452"/>
                  </a:lnTo>
                  <a:lnTo>
                    <a:pt x="4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7953758" y="3760311"/>
              <a:ext cx="106715" cy="64384"/>
            </a:xfrm>
            <a:custGeom>
              <a:avLst/>
              <a:gdLst/>
              <a:ahLst/>
              <a:cxnLst/>
              <a:rect l="l" t="t" r="r" b="b"/>
              <a:pathLst>
                <a:path w="3121" h="1883" extrusionOk="0">
                  <a:moveTo>
                    <a:pt x="501" y="1"/>
                  </a:moveTo>
                  <a:cubicBezTo>
                    <a:pt x="167" y="310"/>
                    <a:pt x="1" y="715"/>
                    <a:pt x="1" y="1144"/>
                  </a:cubicBezTo>
                  <a:lnTo>
                    <a:pt x="1" y="1573"/>
                  </a:lnTo>
                  <a:cubicBezTo>
                    <a:pt x="1" y="1739"/>
                    <a:pt x="120" y="1882"/>
                    <a:pt x="310" y="1882"/>
                  </a:cubicBezTo>
                  <a:lnTo>
                    <a:pt x="2811" y="1882"/>
                  </a:lnTo>
                  <a:cubicBezTo>
                    <a:pt x="2977" y="1882"/>
                    <a:pt x="3120" y="1739"/>
                    <a:pt x="3120" y="1573"/>
                  </a:cubicBezTo>
                  <a:lnTo>
                    <a:pt x="3120" y="1144"/>
                  </a:lnTo>
                  <a:cubicBezTo>
                    <a:pt x="3120" y="715"/>
                    <a:pt x="2954" y="310"/>
                    <a:pt x="2644" y="25"/>
                  </a:cubicBezTo>
                  <a:cubicBezTo>
                    <a:pt x="2358" y="334"/>
                    <a:pt x="1977" y="525"/>
                    <a:pt x="1549" y="525"/>
                  </a:cubicBezTo>
                  <a:lnTo>
                    <a:pt x="1572" y="501"/>
                  </a:lnTo>
                  <a:cubicBezTo>
                    <a:pt x="1144" y="501"/>
                    <a:pt x="763" y="334"/>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8212697" y="3760311"/>
              <a:ext cx="107535" cy="64384"/>
            </a:xfrm>
            <a:custGeom>
              <a:avLst/>
              <a:gdLst/>
              <a:ahLst/>
              <a:cxnLst/>
              <a:rect l="l" t="t" r="r" b="b"/>
              <a:pathLst>
                <a:path w="3145" h="1883" extrusionOk="0">
                  <a:moveTo>
                    <a:pt x="501" y="1"/>
                  </a:moveTo>
                  <a:cubicBezTo>
                    <a:pt x="191" y="310"/>
                    <a:pt x="1" y="715"/>
                    <a:pt x="1" y="1144"/>
                  </a:cubicBezTo>
                  <a:lnTo>
                    <a:pt x="1" y="1573"/>
                  </a:lnTo>
                  <a:cubicBezTo>
                    <a:pt x="1" y="1739"/>
                    <a:pt x="144" y="1882"/>
                    <a:pt x="310" y="1882"/>
                  </a:cubicBezTo>
                  <a:lnTo>
                    <a:pt x="2858" y="1882"/>
                  </a:lnTo>
                  <a:cubicBezTo>
                    <a:pt x="3025" y="1882"/>
                    <a:pt x="3144" y="1739"/>
                    <a:pt x="3144" y="1573"/>
                  </a:cubicBezTo>
                  <a:lnTo>
                    <a:pt x="3144" y="1144"/>
                  </a:lnTo>
                  <a:cubicBezTo>
                    <a:pt x="3144" y="715"/>
                    <a:pt x="2977" y="310"/>
                    <a:pt x="2668" y="25"/>
                  </a:cubicBezTo>
                  <a:lnTo>
                    <a:pt x="2668" y="1"/>
                  </a:lnTo>
                  <a:cubicBezTo>
                    <a:pt x="2382" y="334"/>
                    <a:pt x="1977" y="501"/>
                    <a:pt x="1575" y="501"/>
                  </a:cubicBezTo>
                  <a:cubicBezTo>
                    <a:pt x="1174" y="501"/>
                    <a:pt x="775" y="334"/>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143492" y="3542915"/>
              <a:ext cx="8172" cy="23627"/>
            </a:xfrm>
            <a:custGeom>
              <a:avLst/>
              <a:gdLst/>
              <a:ahLst/>
              <a:cxnLst/>
              <a:rect l="l" t="t" r="r" b="b"/>
              <a:pathLst>
                <a:path w="239" h="691" extrusionOk="0">
                  <a:moveTo>
                    <a:pt x="0" y="0"/>
                  </a:moveTo>
                  <a:lnTo>
                    <a:pt x="0" y="691"/>
                  </a:lnTo>
                  <a:cubicBezTo>
                    <a:pt x="120" y="620"/>
                    <a:pt x="191" y="500"/>
                    <a:pt x="215" y="381"/>
                  </a:cubicBezTo>
                  <a:cubicBezTo>
                    <a:pt x="239" y="215"/>
                    <a:pt x="167" y="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8057976" y="3457741"/>
              <a:ext cx="184879" cy="157662"/>
            </a:xfrm>
            <a:custGeom>
              <a:avLst/>
              <a:gdLst/>
              <a:ahLst/>
              <a:cxnLst/>
              <a:rect l="l" t="t" r="r" b="b"/>
              <a:pathLst>
                <a:path w="5407" h="4611" extrusionOk="0">
                  <a:moveTo>
                    <a:pt x="2302" y="634"/>
                  </a:moveTo>
                  <a:cubicBezTo>
                    <a:pt x="2406" y="634"/>
                    <a:pt x="2513" y="705"/>
                    <a:pt x="2525" y="848"/>
                  </a:cubicBezTo>
                  <a:lnTo>
                    <a:pt x="2525" y="943"/>
                  </a:lnTo>
                  <a:cubicBezTo>
                    <a:pt x="2668" y="967"/>
                    <a:pt x="2811" y="1039"/>
                    <a:pt x="2930" y="1158"/>
                  </a:cubicBezTo>
                  <a:cubicBezTo>
                    <a:pt x="3002" y="1253"/>
                    <a:pt x="3002" y="1396"/>
                    <a:pt x="2906" y="1467"/>
                  </a:cubicBezTo>
                  <a:cubicBezTo>
                    <a:pt x="2873" y="1501"/>
                    <a:pt x="2825" y="1518"/>
                    <a:pt x="2775" y="1518"/>
                  </a:cubicBezTo>
                  <a:cubicBezTo>
                    <a:pt x="2718" y="1518"/>
                    <a:pt x="2659" y="1495"/>
                    <a:pt x="2621" y="1444"/>
                  </a:cubicBezTo>
                  <a:cubicBezTo>
                    <a:pt x="2573" y="1420"/>
                    <a:pt x="2549" y="1396"/>
                    <a:pt x="2501" y="1396"/>
                  </a:cubicBezTo>
                  <a:lnTo>
                    <a:pt x="2501" y="2063"/>
                  </a:lnTo>
                  <a:lnTo>
                    <a:pt x="2621" y="2110"/>
                  </a:lnTo>
                  <a:cubicBezTo>
                    <a:pt x="2978" y="2206"/>
                    <a:pt x="3192" y="2587"/>
                    <a:pt x="3144" y="2944"/>
                  </a:cubicBezTo>
                  <a:cubicBezTo>
                    <a:pt x="3073" y="3277"/>
                    <a:pt x="2835" y="3539"/>
                    <a:pt x="2501" y="3634"/>
                  </a:cubicBezTo>
                  <a:lnTo>
                    <a:pt x="2501" y="3777"/>
                  </a:lnTo>
                  <a:cubicBezTo>
                    <a:pt x="2501" y="3920"/>
                    <a:pt x="2400" y="3992"/>
                    <a:pt x="2299" y="3992"/>
                  </a:cubicBezTo>
                  <a:cubicBezTo>
                    <a:pt x="2198" y="3992"/>
                    <a:pt x="2097" y="3920"/>
                    <a:pt x="2097" y="3777"/>
                  </a:cubicBezTo>
                  <a:lnTo>
                    <a:pt x="2097" y="3658"/>
                  </a:lnTo>
                  <a:cubicBezTo>
                    <a:pt x="1906" y="3634"/>
                    <a:pt x="1739" y="3563"/>
                    <a:pt x="1596" y="3468"/>
                  </a:cubicBezTo>
                  <a:cubicBezTo>
                    <a:pt x="1477" y="3396"/>
                    <a:pt x="1454" y="3253"/>
                    <a:pt x="1525" y="3158"/>
                  </a:cubicBezTo>
                  <a:cubicBezTo>
                    <a:pt x="1554" y="3100"/>
                    <a:pt x="1618" y="3069"/>
                    <a:pt x="1685" y="3069"/>
                  </a:cubicBezTo>
                  <a:cubicBezTo>
                    <a:pt x="1728" y="3069"/>
                    <a:pt x="1773" y="3082"/>
                    <a:pt x="1811" y="3111"/>
                  </a:cubicBezTo>
                  <a:cubicBezTo>
                    <a:pt x="1906" y="3158"/>
                    <a:pt x="2001" y="3206"/>
                    <a:pt x="2097" y="3230"/>
                  </a:cubicBezTo>
                  <a:lnTo>
                    <a:pt x="2097" y="2325"/>
                  </a:lnTo>
                  <a:cubicBezTo>
                    <a:pt x="1978" y="2277"/>
                    <a:pt x="1882" y="2206"/>
                    <a:pt x="1787" y="2134"/>
                  </a:cubicBezTo>
                  <a:cubicBezTo>
                    <a:pt x="1596" y="1991"/>
                    <a:pt x="1525" y="1753"/>
                    <a:pt x="1573" y="1515"/>
                  </a:cubicBezTo>
                  <a:cubicBezTo>
                    <a:pt x="1620" y="1253"/>
                    <a:pt x="1811" y="1063"/>
                    <a:pt x="2049" y="967"/>
                  </a:cubicBezTo>
                  <a:lnTo>
                    <a:pt x="2097" y="967"/>
                  </a:lnTo>
                  <a:lnTo>
                    <a:pt x="2097" y="848"/>
                  </a:lnTo>
                  <a:cubicBezTo>
                    <a:pt x="2097" y="705"/>
                    <a:pt x="2198" y="634"/>
                    <a:pt x="2302" y="634"/>
                  </a:cubicBezTo>
                  <a:close/>
                  <a:moveTo>
                    <a:pt x="2332" y="0"/>
                  </a:moveTo>
                  <a:cubicBezTo>
                    <a:pt x="1143" y="0"/>
                    <a:pt x="1" y="917"/>
                    <a:pt x="1" y="2301"/>
                  </a:cubicBezTo>
                  <a:cubicBezTo>
                    <a:pt x="1" y="3587"/>
                    <a:pt x="1049" y="4611"/>
                    <a:pt x="2311" y="4611"/>
                  </a:cubicBezTo>
                  <a:cubicBezTo>
                    <a:pt x="4359" y="4611"/>
                    <a:pt x="5407" y="2134"/>
                    <a:pt x="3954" y="681"/>
                  </a:cubicBezTo>
                  <a:cubicBezTo>
                    <a:pt x="3483" y="211"/>
                    <a:pt x="2903" y="0"/>
                    <a:pt x="2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8124754" y="3506260"/>
              <a:ext cx="4924" cy="14703"/>
            </a:xfrm>
            <a:custGeom>
              <a:avLst/>
              <a:gdLst/>
              <a:ahLst/>
              <a:cxnLst/>
              <a:rect l="l" t="t" r="r" b="b"/>
              <a:pathLst>
                <a:path w="144" h="430" extrusionOk="0">
                  <a:moveTo>
                    <a:pt x="144" y="1"/>
                  </a:moveTo>
                  <a:cubicBezTo>
                    <a:pt x="72" y="48"/>
                    <a:pt x="48" y="120"/>
                    <a:pt x="25" y="191"/>
                  </a:cubicBezTo>
                  <a:cubicBezTo>
                    <a:pt x="1" y="263"/>
                    <a:pt x="25" y="358"/>
                    <a:pt x="72" y="406"/>
                  </a:cubicBezTo>
                  <a:cubicBezTo>
                    <a:pt x="96" y="429"/>
                    <a:pt x="120" y="429"/>
                    <a:pt x="144" y="429"/>
                  </a:cubicBezTo>
                  <a:lnTo>
                    <a:pt x="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4"/>
          <p:cNvGrpSpPr/>
          <p:nvPr/>
        </p:nvGrpSpPr>
        <p:grpSpPr>
          <a:xfrm>
            <a:off x="5162500" y="943252"/>
            <a:ext cx="1687200" cy="1782861"/>
            <a:chOff x="5162513" y="958539"/>
            <a:chExt cx="1687200" cy="1782861"/>
          </a:xfrm>
        </p:grpSpPr>
        <p:sp>
          <p:nvSpPr>
            <p:cNvPr id="130" name="Google Shape;130;p14"/>
            <p:cNvSpPr txBox="1"/>
            <p:nvPr/>
          </p:nvSpPr>
          <p:spPr>
            <a:xfrm>
              <a:off x="5162513" y="2172900"/>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Methodology</a:t>
              </a:r>
              <a:endParaRPr>
                <a:latin typeface="Roboto"/>
                <a:ea typeface="Roboto"/>
                <a:cs typeface="Roboto"/>
                <a:sym typeface="Roboto"/>
              </a:endParaRPr>
            </a:p>
          </p:txBody>
        </p:sp>
        <p:sp>
          <p:nvSpPr>
            <p:cNvPr id="131" name="Google Shape;131;p14"/>
            <p:cNvSpPr/>
            <p:nvPr/>
          </p:nvSpPr>
          <p:spPr>
            <a:xfrm>
              <a:off x="6056088" y="958539"/>
              <a:ext cx="595200" cy="59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32" name="Google Shape;132;p14"/>
          <p:cNvGrpSpPr/>
          <p:nvPr/>
        </p:nvGrpSpPr>
        <p:grpSpPr>
          <a:xfrm>
            <a:off x="6949650" y="958539"/>
            <a:ext cx="1687200" cy="1782861"/>
            <a:chOff x="6949650" y="958539"/>
            <a:chExt cx="1687200" cy="1782861"/>
          </a:xfrm>
        </p:grpSpPr>
        <p:sp>
          <p:nvSpPr>
            <p:cNvPr id="133" name="Google Shape;133;p14"/>
            <p:cNvSpPr txBox="1"/>
            <p:nvPr/>
          </p:nvSpPr>
          <p:spPr>
            <a:xfrm>
              <a:off x="6949650" y="2172900"/>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Model + Simulation</a:t>
              </a:r>
              <a:endParaRPr>
                <a:latin typeface="Roboto"/>
                <a:ea typeface="Roboto"/>
                <a:cs typeface="Roboto"/>
                <a:sym typeface="Roboto"/>
              </a:endParaRPr>
            </a:p>
          </p:txBody>
        </p:sp>
        <p:sp>
          <p:nvSpPr>
            <p:cNvPr id="134" name="Google Shape;134;p14"/>
            <p:cNvSpPr/>
            <p:nvPr/>
          </p:nvSpPr>
          <p:spPr>
            <a:xfrm>
              <a:off x="7860088" y="958539"/>
              <a:ext cx="595200" cy="5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35" name="Google Shape;135;p14"/>
          <p:cNvGrpSpPr/>
          <p:nvPr/>
        </p:nvGrpSpPr>
        <p:grpSpPr>
          <a:xfrm>
            <a:off x="3689550" y="2835864"/>
            <a:ext cx="1687200" cy="1722711"/>
            <a:chOff x="4269000" y="2980964"/>
            <a:chExt cx="1687200" cy="1722711"/>
          </a:xfrm>
        </p:grpSpPr>
        <p:sp>
          <p:nvSpPr>
            <p:cNvPr id="136" name="Google Shape;136;p14"/>
            <p:cNvSpPr txBox="1"/>
            <p:nvPr/>
          </p:nvSpPr>
          <p:spPr>
            <a:xfrm>
              <a:off x="4269000" y="4135175"/>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Results</a:t>
              </a:r>
              <a:endParaRPr>
                <a:latin typeface="Roboto"/>
                <a:ea typeface="Roboto"/>
                <a:cs typeface="Roboto"/>
                <a:sym typeface="Roboto"/>
              </a:endParaRPr>
            </a:p>
          </p:txBody>
        </p:sp>
        <p:sp>
          <p:nvSpPr>
            <p:cNvPr id="137" name="Google Shape;137;p14"/>
            <p:cNvSpPr/>
            <p:nvPr/>
          </p:nvSpPr>
          <p:spPr>
            <a:xfrm>
              <a:off x="5046813" y="2980964"/>
              <a:ext cx="595200" cy="595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38" name="Google Shape;138;p14"/>
          <p:cNvGrpSpPr/>
          <p:nvPr/>
        </p:nvGrpSpPr>
        <p:grpSpPr>
          <a:xfrm>
            <a:off x="5246100" y="2846414"/>
            <a:ext cx="1687200" cy="1837236"/>
            <a:chOff x="5825550" y="2815839"/>
            <a:chExt cx="1687200" cy="1837236"/>
          </a:xfrm>
        </p:grpSpPr>
        <p:sp>
          <p:nvSpPr>
            <p:cNvPr id="139" name="Google Shape;139;p14"/>
            <p:cNvSpPr txBox="1"/>
            <p:nvPr/>
          </p:nvSpPr>
          <p:spPr>
            <a:xfrm>
              <a:off x="5825550" y="4084575"/>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Recommendations + Strategies</a:t>
              </a:r>
              <a:endParaRPr>
                <a:latin typeface="Roboto"/>
                <a:ea typeface="Roboto"/>
                <a:cs typeface="Roboto"/>
                <a:sym typeface="Roboto"/>
              </a:endParaRPr>
            </a:p>
          </p:txBody>
        </p:sp>
        <p:sp>
          <p:nvSpPr>
            <p:cNvPr id="140" name="Google Shape;140;p14"/>
            <p:cNvSpPr/>
            <p:nvPr/>
          </p:nvSpPr>
          <p:spPr>
            <a:xfrm>
              <a:off x="6764788" y="2815839"/>
              <a:ext cx="595200" cy="595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41" name="Google Shape;141;p14"/>
          <p:cNvGrpSpPr/>
          <p:nvPr/>
        </p:nvGrpSpPr>
        <p:grpSpPr>
          <a:xfrm>
            <a:off x="5826960" y="1464207"/>
            <a:ext cx="358390" cy="358390"/>
            <a:chOff x="3209573" y="3461582"/>
            <a:chExt cx="358390" cy="358390"/>
          </a:xfrm>
        </p:grpSpPr>
        <p:sp>
          <p:nvSpPr>
            <p:cNvPr id="142" name="Google Shape;142;p14"/>
            <p:cNvSpPr/>
            <p:nvPr/>
          </p:nvSpPr>
          <p:spPr>
            <a:xfrm>
              <a:off x="3269247" y="3461582"/>
              <a:ext cx="239041" cy="274914"/>
            </a:xfrm>
            <a:custGeom>
              <a:avLst/>
              <a:gdLst/>
              <a:ahLst/>
              <a:cxnLst/>
              <a:rect l="l" t="t" r="r" b="b"/>
              <a:pathLst>
                <a:path w="6990" h="8039" extrusionOk="0">
                  <a:moveTo>
                    <a:pt x="2257" y="1"/>
                  </a:moveTo>
                  <a:cubicBezTo>
                    <a:pt x="2090" y="1"/>
                    <a:pt x="1947" y="144"/>
                    <a:pt x="1947" y="311"/>
                  </a:cubicBezTo>
                  <a:lnTo>
                    <a:pt x="1947" y="3740"/>
                  </a:lnTo>
                  <a:lnTo>
                    <a:pt x="423" y="3740"/>
                  </a:lnTo>
                  <a:cubicBezTo>
                    <a:pt x="413" y="3739"/>
                    <a:pt x="404" y="3739"/>
                    <a:pt x="394" y="3739"/>
                  </a:cubicBezTo>
                  <a:cubicBezTo>
                    <a:pt x="128" y="3739"/>
                    <a:pt x="1" y="4056"/>
                    <a:pt x="185" y="4240"/>
                  </a:cubicBezTo>
                  <a:lnTo>
                    <a:pt x="3281" y="7931"/>
                  </a:lnTo>
                  <a:cubicBezTo>
                    <a:pt x="3340" y="8003"/>
                    <a:pt x="3424" y="8038"/>
                    <a:pt x="3510" y="8038"/>
                  </a:cubicBezTo>
                  <a:cubicBezTo>
                    <a:pt x="3596" y="8038"/>
                    <a:pt x="3685" y="8003"/>
                    <a:pt x="3757" y="7931"/>
                  </a:cubicBezTo>
                  <a:lnTo>
                    <a:pt x="6829" y="4240"/>
                  </a:lnTo>
                  <a:cubicBezTo>
                    <a:pt x="6990" y="4056"/>
                    <a:pt x="6862" y="3739"/>
                    <a:pt x="6617" y="3739"/>
                  </a:cubicBezTo>
                  <a:cubicBezTo>
                    <a:pt x="6609" y="3739"/>
                    <a:pt x="6600" y="3739"/>
                    <a:pt x="6591" y="3740"/>
                  </a:cubicBezTo>
                  <a:lnTo>
                    <a:pt x="5043" y="3740"/>
                  </a:lnTo>
                  <a:lnTo>
                    <a:pt x="5043" y="311"/>
                  </a:lnTo>
                  <a:cubicBezTo>
                    <a:pt x="5043" y="144"/>
                    <a:pt x="4924" y="1"/>
                    <a:pt x="4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3209573" y="3673333"/>
              <a:ext cx="358390" cy="146639"/>
            </a:xfrm>
            <a:custGeom>
              <a:avLst/>
              <a:gdLst/>
              <a:ahLst/>
              <a:cxnLst/>
              <a:rect l="l" t="t" r="r" b="b"/>
              <a:pathLst>
                <a:path w="10480" h="4288" extrusionOk="0">
                  <a:moveTo>
                    <a:pt x="310" y="1"/>
                  </a:moveTo>
                  <a:cubicBezTo>
                    <a:pt x="144" y="1"/>
                    <a:pt x="1" y="120"/>
                    <a:pt x="1" y="286"/>
                  </a:cubicBezTo>
                  <a:lnTo>
                    <a:pt x="1" y="3358"/>
                  </a:lnTo>
                  <a:cubicBezTo>
                    <a:pt x="1" y="3882"/>
                    <a:pt x="429" y="4287"/>
                    <a:pt x="930" y="4287"/>
                  </a:cubicBezTo>
                  <a:lnTo>
                    <a:pt x="9574" y="4287"/>
                  </a:lnTo>
                  <a:cubicBezTo>
                    <a:pt x="10074" y="4287"/>
                    <a:pt x="10479" y="3882"/>
                    <a:pt x="10479" y="3358"/>
                  </a:cubicBezTo>
                  <a:lnTo>
                    <a:pt x="10479" y="310"/>
                  </a:lnTo>
                  <a:cubicBezTo>
                    <a:pt x="10479" y="144"/>
                    <a:pt x="10360" y="1"/>
                    <a:pt x="10193" y="1"/>
                  </a:cubicBezTo>
                  <a:lnTo>
                    <a:pt x="8931" y="1"/>
                  </a:lnTo>
                  <a:cubicBezTo>
                    <a:pt x="8765" y="1"/>
                    <a:pt x="8645" y="120"/>
                    <a:pt x="8645" y="286"/>
                  </a:cubicBezTo>
                  <a:lnTo>
                    <a:pt x="8645" y="2454"/>
                  </a:lnTo>
                  <a:lnTo>
                    <a:pt x="1834" y="2454"/>
                  </a:lnTo>
                  <a:lnTo>
                    <a:pt x="1834" y="286"/>
                  </a:lnTo>
                  <a:cubicBezTo>
                    <a:pt x="1834" y="120"/>
                    <a:pt x="1692"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4"/>
          <p:cNvGrpSpPr/>
          <p:nvPr/>
        </p:nvGrpSpPr>
        <p:grpSpPr>
          <a:xfrm>
            <a:off x="7599939" y="1462865"/>
            <a:ext cx="361055" cy="361055"/>
            <a:chOff x="2419414" y="4045708"/>
            <a:chExt cx="361055" cy="361055"/>
          </a:xfrm>
        </p:grpSpPr>
        <p:sp>
          <p:nvSpPr>
            <p:cNvPr id="145" name="Google Shape;145;p14"/>
            <p:cNvSpPr/>
            <p:nvPr/>
          </p:nvSpPr>
          <p:spPr>
            <a:xfrm>
              <a:off x="2658167" y="4203291"/>
              <a:ext cx="76653" cy="72273"/>
            </a:xfrm>
            <a:custGeom>
              <a:avLst/>
              <a:gdLst/>
              <a:ahLst/>
              <a:cxnLst/>
              <a:rect l="l" t="t" r="r" b="b"/>
              <a:pathLst>
                <a:path w="2240" h="2112" extrusionOk="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2465030" y="4203805"/>
              <a:ext cx="315440" cy="202959"/>
            </a:xfrm>
            <a:custGeom>
              <a:avLst/>
              <a:gdLst/>
              <a:ahLst/>
              <a:cxnLst/>
              <a:rect l="l" t="t" r="r" b="b"/>
              <a:pathLst>
                <a:path w="9218" h="5931" extrusionOk="0">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2419414" y="4280355"/>
              <a:ext cx="24467" cy="126409"/>
            </a:xfrm>
            <a:custGeom>
              <a:avLst/>
              <a:gdLst/>
              <a:ahLst/>
              <a:cxnLst/>
              <a:rect l="l" t="t" r="r" b="b"/>
              <a:pathLst>
                <a:path w="715" h="3694" extrusionOk="0">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2538397" y="4045708"/>
              <a:ext cx="124698" cy="36718"/>
            </a:xfrm>
            <a:custGeom>
              <a:avLst/>
              <a:gdLst/>
              <a:ahLst/>
              <a:cxnLst/>
              <a:rect l="l" t="t" r="r" b="b"/>
              <a:pathLst>
                <a:path w="3644" h="1073" extrusionOk="0">
                  <a:moveTo>
                    <a:pt x="715" y="1"/>
                  </a:moveTo>
                  <a:cubicBezTo>
                    <a:pt x="0" y="1"/>
                    <a:pt x="0" y="1072"/>
                    <a:pt x="715" y="1072"/>
                  </a:cubicBezTo>
                  <a:lnTo>
                    <a:pt x="2929" y="1072"/>
                  </a:lnTo>
                  <a:cubicBezTo>
                    <a:pt x="3644" y="1049"/>
                    <a:pt x="3644" y="1"/>
                    <a:pt x="2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2538397" y="4106038"/>
              <a:ext cx="124698" cy="36684"/>
            </a:xfrm>
            <a:custGeom>
              <a:avLst/>
              <a:gdLst/>
              <a:ahLst/>
              <a:cxnLst/>
              <a:rect l="l" t="t" r="r" b="b"/>
              <a:pathLst>
                <a:path w="3644" h="1072" extrusionOk="0">
                  <a:moveTo>
                    <a:pt x="715" y="0"/>
                  </a:moveTo>
                  <a:cubicBezTo>
                    <a:pt x="0" y="0"/>
                    <a:pt x="0" y="1072"/>
                    <a:pt x="715" y="1072"/>
                  </a:cubicBezTo>
                  <a:lnTo>
                    <a:pt x="2929" y="1072"/>
                  </a:lnTo>
                  <a:cubicBezTo>
                    <a:pt x="3644" y="1072"/>
                    <a:pt x="3644" y="0"/>
                    <a:pt x="29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2540006" y="4166334"/>
              <a:ext cx="120660" cy="36684"/>
            </a:xfrm>
            <a:custGeom>
              <a:avLst/>
              <a:gdLst/>
              <a:ahLst/>
              <a:cxnLst/>
              <a:rect l="l" t="t" r="r" b="b"/>
              <a:pathLst>
                <a:path w="3526" h="1072" extrusionOk="0">
                  <a:moveTo>
                    <a:pt x="668" y="0"/>
                  </a:moveTo>
                  <a:cubicBezTo>
                    <a:pt x="1" y="48"/>
                    <a:pt x="1" y="1024"/>
                    <a:pt x="668" y="1072"/>
                  </a:cubicBezTo>
                  <a:lnTo>
                    <a:pt x="2882" y="1072"/>
                  </a:lnTo>
                  <a:cubicBezTo>
                    <a:pt x="3525" y="1024"/>
                    <a:pt x="3525" y="48"/>
                    <a:pt x="2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4"/>
          <p:cNvGrpSpPr/>
          <p:nvPr/>
        </p:nvGrpSpPr>
        <p:grpSpPr>
          <a:xfrm>
            <a:off x="5905106" y="3310877"/>
            <a:ext cx="369200" cy="366838"/>
            <a:chOff x="3996306" y="3462223"/>
            <a:chExt cx="369200" cy="366838"/>
          </a:xfrm>
        </p:grpSpPr>
        <p:sp>
          <p:nvSpPr>
            <p:cNvPr id="152" name="Google Shape;152;p14"/>
            <p:cNvSpPr/>
            <p:nvPr/>
          </p:nvSpPr>
          <p:spPr>
            <a:xfrm>
              <a:off x="4129148" y="3759663"/>
              <a:ext cx="101873" cy="69330"/>
            </a:xfrm>
            <a:custGeom>
              <a:avLst/>
              <a:gdLst/>
              <a:ahLst/>
              <a:cxnLst/>
              <a:rect l="l" t="t" r="r" b="b"/>
              <a:pathLst>
                <a:path w="2977" h="2026" extrusionOk="0">
                  <a:moveTo>
                    <a:pt x="1477" y="1"/>
                  </a:moveTo>
                  <a:cubicBezTo>
                    <a:pt x="667" y="1"/>
                    <a:pt x="0" y="668"/>
                    <a:pt x="0" y="1477"/>
                  </a:cubicBezTo>
                  <a:lnTo>
                    <a:pt x="0" y="1716"/>
                  </a:lnTo>
                  <a:cubicBezTo>
                    <a:pt x="0" y="1882"/>
                    <a:pt x="143" y="2025"/>
                    <a:pt x="310" y="2025"/>
                  </a:cubicBezTo>
                  <a:lnTo>
                    <a:pt x="2667" y="2025"/>
                  </a:lnTo>
                  <a:cubicBezTo>
                    <a:pt x="2834" y="2025"/>
                    <a:pt x="2977" y="1882"/>
                    <a:pt x="2977" y="1692"/>
                  </a:cubicBezTo>
                  <a:lnTo>
                    <a:pt x="2977" y="1477"/>
                  </a:lnTo>
                  <a:cubicBezTo>
                    <a:pt x="2977" y="668"/>
                    <a:pt x="2310" y="1"/>
                    <a:pt x="1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4140543" y="3680615"/>
              <a:ext cx="92120" cy="78980"/>
            </a:xfrm>
            <a:custGeom>
              <a:avLst/>
              <a:gdLst/>
              <a:ahLst/>
              <a:cxnLst/>
              <a:rect l="l" t="t" r="r" b="b"/>
              <a:pathLst>
                <a:path w="2692" h="2308" extrusionOk="0">
                  <a:moveTo>
                    <a:pt x="1144" y="1"/>
                  </a:moveTo>
                  <a:cubicBezTo>
                    <a:pt x="524" y="1"/>
                    <a:pt x="1" y="501"/>
                    <a:pt x="1" y="1144"/>
                  </a:cubicBezTo>
                  <a:cubicBezTo>
                    <a:pt x="1" y="1842"/>
                    <a:pt x="575" y="2307"/>
                    <a:pt x="1175" y="2307"/>
                  </a:cubicBezTo>
                  <a:cubicBezTo>
                    <a:pt x="1456" y="2307"/>
                    <a:pt x="1742" y="2205"/>
                    <a:pt x="1977" y="1978"/>
                  </a:cubicBezTo>
                  <a:cubicBezTo>
                    <a:pt x="2692" y="1239"/>
                    <a:pt x="2191" y="1"/>
                    <a:pt x="1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3996306" y="3759663"/>
              <a:ext cx="102694" cy="69330"/>
            </a:xfrm>
            <a:custGeom>
              <a:avLst/>
              <a:gdLst/>
              <a:ahLst/>
              <a:cxnLst/>
              <a:rect l="l" t="t" r="r" b="b"/>
              <a:pathLst>
                <a:path w="3001" h="2026" extrusionOk="0">
                  <a:moveTo>
                    <a:pt x="1501" y="1"/>
                  </a:moveTo>
                  <a:cubicBezTo>
                    <a:pt x="667" y="1"/>
                    <a:pt x="24" y="668"/>
                    <a:pt x="24" y="1477"/>
                  </a:cubicBezTo>
                  <a:lnTo>
                    <a:pt x="24" y="1716"/>
                  </a:lnTo>
                  <a:cubicBezTo>
                    <a:pt x="0" y="1882"/>
                    <a:pt x="143" y="2025"/>
                    <a:pt x="334" y="2025"/>
                  </a:cubicBezTo>
                  <a:lnTo>
                    <a:pt x="2668" y="2025"/>
                  </a:lnTo>
                  <a:cubicBezTo>
                    <a:pt x="2858" y="2025"/>
                    <a:pt x="3001" y="1882"/>
                    <a:pt x="3001" y="1692"/>
                  </a:cubicBezTo>
                  <a:lnTo>
                    <a:pt x="3001" y="1477"/>
                  </a:lnTo>
                  <a:cubicBezTo>
                    <a:pt x="3001" y="668"/>
                    <a:pt x="2334" y="1"/>
                    <a:pt x="1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4008523" y="3680615"/>
              <a:ext cx="92120" cy="78980"/>
            </a:xfrm>
            <a:custGeom>
              <a:avLst/>
              <a:gdLst/>
              <a:ahLst/>
              <a:cxnLst/>
              <a:rect l="l" t="t" r="r" b="b"/>
              <a:pathLst>
                <a:path w="2692" h="2308" extrusionOk="0">
                  <a:moveTo>
                    <a:pt x="1144" y="1"/>
                  </a:moveTo>
                  <a:cubicBezTo>
                    <a:pt x="501" y="1"/>
                    <a:pt x="1" y="501"/>
                    <a:pt x="1" y="1144"/>
                  </a:cubicBezTo>
                  <a:cubicBezTo>
                    <a:pt x="1" y="1842"/>
                    <a:pt x="575" y="2307"/>
                    <a:pt x="1168" y="2307"/>
                  </a:cubicBezTo>
                  <a:cubicBezTo>
                    <a:pt x="1445" y="2307"/>
                    <a:pt x="1726" y="2205"/>
                    <a:pt x="1953" y="1978"/>
                  </a:cubicBezTo>
                  <a:cubicBezTo>
                    <a:pt x="2692" y="1239"/>
                    <a:pt x="2168" y="1"/>
                    <a:pt x="1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4261169" y="3759663"/>
              <a:ext cx="102694" cy="69398"/>
            </a:xfrm>
            <a:custGeom>
              <a:avLst/>
              <a:gdLst/>
              <a:ahLst/>
              <a:cxnLst/>
              <a:rect l="l" t="t" r="r" b="b"/>
              <a:pathLst>
                <a:path w="3001" h="2028" extrusionOk="0">
                  <a:moveTo>
                    <a:pt x="1500" y="1"/>
                  </a:moveTo>
                  <a:cubicBezTo>
                    <a:pt x="667" y="1"/>
                    <a:pt x="0" y="668"/>
                    <a:pt x="0" y="1477"/>
                  </a:cubicBezTo>
                  <a:lnTo>
                    <a:pt x="0" y="1716"/>
                  </a:lnTo>
                  <a:cubicBezTo>
                    <a:pt x="0" y="1882"/>
                    <a:pt x="143" y="2025"/>
                    <a:pt x="333" y="2025"/>
                  </a:cubicBezTo>
                  <a:lnTo>
                    <a:pt x="2667" y="2025"/>
                  </a:lnTo>
                  <a:cubicBezTo>
                    <a:pt x="2680" y="2027"/>
                    <a:pt x="2692" y="2027"/>
                    <a:pt x="2704" y="2027"/>
                  </a:cubicBezTo>
                  <a:cubicBezTo>
                    <a:pt x="2876" y="2027"/>
                    <a:pt x="3001" y="1871"/>
                    <a:pt x="3001" y="1716"/>
                  </a:cubicBezTo>
                  <a:lnTo>
                    <a:pt x="3001" y="1501"/>
                  </a:lnTo>
                  <a:cubicBezTo>
                    <a:pt x="3001" y="668"/>
                    <a:pt x="2334" y="25"/>
                    <a:pt x="1500" y="25"/>
                  </a:cubicBezTo>
                  <a:lnTo>
                    <a:pt x="1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272564" y="3680615"/>
              <a:ext cx="92942" cy="78980"/>
            </a:xfrm>
            <a:custGeom>
              <a:avLst/>
              <a:gdLst/>
              <a:ahLst/>
              <a:cxnLst/>
              <a:rect l="l" t="t" r="r" b="b"/>
              <a:pathLst>
                <a:path w="2716" h="2308" extrusionOk="0">
                  <a:moveTo>
                    <a:pt x="1167" y="1"/>
                  </a:moveTo>
                  <a:cubicBezTo>
                    <a:pt x="524" y="1"/>
                    <a:pt x="0" y="501"/>
                    <a:pt x="0" y="1144"/>
                  </a:cubicBezTo>
                  <a:cubicBezTo>
                    <a:pt x="0" y="1842"/>
                    <a:pt x="575" y="2307"/>
                    <a:pt x="1175" y="2307"/>
                  </a:cubicBezTo>
                  <a:cubicBezTo>
                    <a:pt x="1456" y="2307"/>
                    <a:pt x="1742" y="2205"/>
                    <a:pt x="1977" y="1978"/>
                  </a:cubicBezTo>
                  <a:cubicBezTo>
                    <a:pt x="2715" y="1239"/>
                    <a:pt x="2191" y="1"/>
                    <a:pt x="1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4031347" y="3462223"/>
              <a:ext cx="298296" cy="193993"/>
            </a:xfrm>
            <a:custGeom>
              <a:avLst/>
              <a:gdLst/>
              <a:ahLst/>
              <a:cxnLst/>
              <a:rect l="l" t="t" r="r" b="b"/>
              <a:pathLst>
                <a:path w="8717" h="5669" extrusionOk="0">
                  <a:moveTo>
                    <a:pt x="3711" y="1332"/>
                  </a:moveTo>
                  <a:cubicBezTo>
                    <a:pt x="4130" y="1332"/>
                    <a:pt x="4130" y="1979"/>
                    <a:pt x="3711" y="1979"/>
                  </a:cubicBezTo>
                  <a:cubicBezTo>
                    <a:pt x="3697" y="1979"/>
                    <a:pt x="3683" y="1979"/>
                    <a:pt x="3668" y="1977"/>
                  </a:cubicBezTo>
                  <a:lnTo>
                    <a:pt x="1644" y="1977"/>
                  </a:lnTo>
                  <a:cubicBezTo>
                    <a:pt x="1263" y="1930"/>
                    <a:pt x="1263" y="1382"/>
                    <a:pt x="1644" y="1334"/>
                  </a:cubicBezTo>
                  <a:lnTo>
                    <a:pt x="3668" y="1334"/>
                  </a:lnTo>
                  <a:cubicBezTo>
                    <a:pt x="3683" y="1333"/>
                    <a:pt x="3697" y="1332"/>
                    <a:pt x="3711" y="1332"/>
                  </a:cubicBezTo>
                  <a:close/>
                  <a:moveTo>
                    <a:pt x="7029" y="1340"/>
                  </a:moveTo>
                  <a:cubicBezTo>
                    <a:pt x="7109" y="1340"/>
                    <a:pt x="7192" y="1370"/>
                    <a:pt x="7264" y="1430"/>
                  </a:cubicBezTo>
                  <a:cubicBezTo>
                    <a:pt x="7383" y="1549"/>
                    <a:pt x="7383" y="1763"/>
                    <a:pt x="7264" y="1882"/>
                  </a:cubicBezTo>
                  <a:lnTo>
                    <a:pt x="5906" y="3216"/>
                  </a:lnTo>
                  <a:cubicBezTo>
                    <a:pt x="5859" y="3287"/>
                    <a:pt x="5764" y="3311"/>
                    <a:pt x="5692" y="3311"/>
                  </a:cubicBezTo>
                  <a:lnTo>
                    <a:pt x="2787" y="3311"/>
                  </a:lnTo>
                  <a:lnTo>
                    <a:pt x="1882" y="4216"/>
                  </a:lnTo>
                  <a:cubicBezTo>
                    <a:pt x="1810" y="4287"/>
                    <a:pt x="1739" y="4311"/>
                    <a:pt x="1644" y="4311"/>
                  </a:cubicBezTo>
                  <a:cubicBezTo>
                    <a:pt x="1572" y="4311"/>
                    <a:pt x="1477" y="4287"/>
                    <a:pt x="1429" y="4216"/>
                  </a:cubicBezTo>
                  <a:cubicBezTo>
                    <a:pt x="1286" y="4097"/>
                    <a:pt x="1286" y="3906"/>
                    <a:pt x="1429" y="3787"/>
                  </a:cubicBezTo>
                  <a:lnTo>
                    <a:pt x="2429" y="2763"/>
                  </a:lnTo>
                  <a:cubicBezTo>
                    <a:pt x="2488" y="2724"/>
                    <a:pt x="2546" y="2685"/>
                    <a:pt x="2617" y="2685"/>
                  </a:cubicBezTo>
                  <a:cubicBezTo>
                    <a:pt x="2633" y="2685"/>
                    <a:pt x="2650" y="2687"/>
                    <a:pt x="2668" y="2692"/>
                  </a:cubicBezTo>
                  <a:lnTo>
                    <a:pt x="5549" y="2692"/>
                  </a:lnTo>
                  <a:lnTo>
                    <a:pt x="6811" y="1430"/>
                  </a:lnTo>
                  <a:cubicBezTo>
                    <a:pt x="6871" y="1370"/>
                    <a:pt x="6948" y="1340"/>
                    <a:pt x="7029" y="1340"/>
                  </a:cubicBezTo>
                  <a:close/>
                  <a:moveTo>
                    <a:pt x="977" y="1"/>
                  </a:moveTo>
                  <a:cubicBezTo>
                    <a:pt x="429" y="1"/>
                    <a:pt x="0" y="429"/>
                    <a:pt x="0" y="977"/>
                  </a:cubicBezTo>
                  <a:lnTo>
                    <a:pt x="0" y="4668"/>
                  </a:lnTo>
                  <a:cubicBezTo>
                    <a:pt x="0" y="4930"/>
                    <a:pt x="96" y="5192"/>
                    <a:pt x="286" y="5383"/>
                  </a:cubicBezTo>
                  <a:cubicBezTo>
                    <a:pt x="477" y="5549"/>
                    <a:pt x="715" y="5668"/>
                    <a:pt x="977" y="5668"/>
                  </a:cubicBezTo>
                  <a:lnTo>
                    <a:pt x="7716" y="5668"/>
                  </a:lnTo>
                  <a:cubicBezTo>
                    <a:pt x="7978" y="5668"/>
                    <a:pt x="8240" y="5549"/>
                    <a:pt x="8407" y="5383"/>
                  </a:cubicBezTo>
                  <a:cubicBezTo>
                    <a:pt x="8597" y="5192"/>
                    <a:pt x="8717" y="4930"/>
                    <a:pt x="8717" y="4668"/>
                  </a:cubicBezTo>
                  <a:lnTo>
                    <a:pt x="8717" y="977"/>
                  </a:lnTo>
                  <a:cubicBezTo>
                    <a:pt x="8717" y="715"/>
                    <a:pt x="8597" y="453"/>
                    <a:pt x="8407" y="286"/>
                  </a:cubicBezTo>
                  <a:cubicBezTo>
                    <a:pt x="8216" y="96"/>
                    <a:pt x="7978" y="1"/>
                    <a:pt x="7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4"/>
          <p:cNvGrpSpPr/>
          <p:nvPr/>
        </p:nvGrpSpPr>
        <p:grpSpPr>
          <a:xfrm>
            <a:off x="4269007" y="3375462"/>
            <a:ext cx="360785" cy="359181"/>
            <a:chOff x="3195864" y="4047119"/>
            <a:chExt cx="360785" cy="359181"/>
          </a:xfrm>
        </p:grpSpPr>
        <p:sp>
          <p:nvSpPr>
            <p:cNvPr id="160" name="Google Shape;160;p14"/>
            <p:cNvSpPr/>
            <p:nvPr/>
          </p:nvSpPr>
          <p:spPr>
            <a:xfrm>
              <a:off x="3315284" y="4047119"/>
              <a:ext cx="122730" cy="147091"/>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3231588" y="4119931"/>
              <a:ext cx="70048" cy="102735"/>
            </a:xfrm>
            <a:custGeom>
              <a:avLst/>
              <a:gdLst/>
              <a:ahLst/>
              <a:cxnLst/>
              <a:rect l="l" t="t" r="r" b="b"/>
              <a:pathLst>
                <a:path w="2053" h="3011" extrusionOk="0">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3451594" y="4120272"/>
              <a:ext cx="70117" cy="102394"/>
            </a:xfrm>
            <a:custGeom>
              <a:avLst/>
              <a:gdLst/>
              <a:ahLst/>
              <a:cxnLst/>
              <a:rect l="l" t="t" r="r" b="b"/>
              <a:pathLst>
                <a:path w="2055" h="3001" extrusionOk="0">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3315933" y="4302644"/>
              <a:ext cx="119625" cy="28900"/>
            </a:xfrm>
            <a:custGeom>
              <a:avLst/>
              <a:gdLst/>
              <a:ahLst/>
              <a:cxnLst/>
              <a:rect l="l" t="t" r="r" b="b"/>
              <a:pathLst>
                <a:path w="3506" h="847" extrusionOk="0">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195864" y="4259994"/>
              <a:ext cx="123514" cy="146307"/>
            </a:xfrm>
            <a:custGeom>
              <a:avLst/>
              <a:gdLst/>
              <a:ahLst/>
              <a:cxnLst/>
              <a:rect l="l" t="t" r="r" b="b"/>
              <a:pathLst>
                <a:path w="3620" h="4288" extrusionOk="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3433920" y="4259994"/>
              <a:ext cx="122730" cy="146307"/>
            </a:xfrm>
            <a:custGeom>
              <a:avLst/>
              <a:gdLst/>
              <a:ahLst/>
              <a:cxnLst/>
              <a:rect l="l" t="t" r="r" b="b"/>
              <a:pathLst>
                <a:path w="3597" h="4288" extrusionOk="0">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6" name="Google Shape;166;p14"/>
          <p:cNvPicPr preferRelativeResize="0"/>
          <p:nvPr/>
        </p:nvPicPr>
        <p:blipFill>
          <a:blip r:embed="rId3">
            <a:alphaModFix/>
          </a:blip>
          <a:stretch>
            <a:fillRect/>
          </a:stretch>
        </p:blipFill>
        <p:spPr>
          <a:xfrm>
            <a:off x="59275" y="1113900"/>
            <a:ext cx="3216150" cy="2770124"/>
          </a:xfrm>
          <a:prstGeom prst="rect">
            <a:avLst/>
          </a:prstGeom>
          <a:noFill/>
          <a:ln>
            <a:noFill/>
          </a:ln>
        </p:spPr>
      </p:pic>
      <p:grpSp>
        <p:nvGrpSpPr>
          <p:cNvPr id="167" name="Google Shape;167;p14"/>
          <p:cNvGrpSpPr/>
          <p:nvPr/>
        </p:nvGrpSpPr>
        <p:grpSpPr>
          <a:xfrm>
            <a:off x="7090725" y="2846414"/>
            <a:ext cx="1687200" cy="1837236"/>
            <a:chOff x="7029450" y="2627839"/>
            <a:chExt cx="1687200" cy="1837236"/>
          </a:xfrm>
        </p:grpSpPr>
        <p:sp>
          <p:nvSpPr>
            <p:cNvPr id="168" name="Google Shape;168;p14"/>
            <p:cNvSpPr txBox="1"/>
            <p:nvPr/>
          </p:nvSpPr>
          <p:spPr>
            <a:xfrm>
              <a:off x="7029450" y="3896575"/>
              <a:ext cx="1687200"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Conclusions + Questions</a:t>
              </a:r>
              <a:endParaRPr>
                <a:latin typeface="Roboto"/>
                <a:ea typeface="Roboto"/>
                <a:cs typeface="Roboto"/>
                <a:sym typeface="Roboto"/>
              </a:endParaRPr>
            </a:p>
          </p:txBody>
        </p:sp>
        <p:sp>
          <p:nvSpPr>
            <p:cNvPr id="169" name="Google Shape;169;p14"/>
            <p:cNvSpPr/>
            <p:nvPr/>
          </p:nvSpPr>
          <p:spPr>
            <a:xfrm>
              <a:off x="7889238" y="2627839"/>
              <a:ext cx="595200" cy="595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b="1">
                <a:solidFill>
                  <a:schemeClr val="lt1"/>
                </a:solidFill>
                <a:latin typeface="Fira Sans Extra Condensed"/>
                <a:ea typeface="Fira Sans Extra Condensed"/>
                <a:cs typeface="Fira Sans Extra Condensed"/>
                <a:sym typeface="Fira Sans Extra Condensed"/>
              </a:endParaRPr>
            </a:p>
          </p:txBody>
        </p:sp>
      </p:grpSp>
      <p:sp>
        <p:nvSpPr>
          <p:cNvPr id="170" name="Google Shape;170;p14"/>
          <p:cNvSpPr/>
          <p:nvPr/>
        </p:nvSpPr>
        <p:spPr>
          <a:xfrm rot="2700000">
            <a:off x="7559912" y="3180637"/>
            <a:ext cx="748826" cy="748826"/>
          </a:xfrm>
          <a:prstGeom prst="roundRect">
            <a:avLst>
              <a:gd name="adj" fmla="val 16667"/>
            </a:avLst>
          </a:prstGeom>
          <a:solidFill>
            <a:srgbClr val="423E5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7777196" y="3375453"/>
            <a:ext cx="314276" cy="42614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dk1"/>
                </a:solidFill>
                <a:latin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Problem</a:t>
            </a:r>
            <a:endParaRPr/>
          </a:p>
        </p:txBody>
      </p:sp>
      <p:grpSp>
        <p:nvGrpSpPr>
          <p:cNvPr id="177" name="Google Shape;177;p15"/>
          <p:cNvGrpSpPr/>
          <p:nvPr/>
        </p:nvGrpSpPr>
        <p:grpSpPr>
          <a:xfrm>
            <a:off x="5735400" y="2082825"/>
            <a:ext cx="2061000" cy="881747"/>
            <a:chOff x="5374225" y="2082825"/>
            <a:chExt cx="2061000" cy="881747"/>
          </a:xfrm>
        </p:grpSpPr>
        <p:sp>
          <p:nvSpPr>
            <p:cNvPr id="178" name="Google Shape;178;p15"/>
            <p:cNvSpPr txBox="1"/>
            <p:nvPr/>
          </p:nvSpPr>
          <p:spPr>
            <a:xfrm>
              <a:off x="5374225" y="2082825"/>
              <a:ext cx="20610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Unhappy customers</a:t>
              </a:r>
              <a:endParaRPr sz="1800" b="1">
                <a:solidFill>
                  <a:schemeClr val="dk1"/>
                </a:solidFill>
                <a:latin typeface="Fira Sans Extra Condensed"/>
                <a:ea typeface="Fira Sans Extra Condensed"/>
                <a:cs typeface="Fira Sans Extra Condensed"/>
                <a:sym typeface="Fira Sans Extra Condensed"/>
              </a:endParaRPr>
            </a:p>
          </p:txBody>
        </p:sp>
        <p:sp>
          <p:nvSpPr>
            <p:cNvPr id="179" name="Google Shape;179;p15"/>
            <p:cNvSpPr txBox="1"/>
            <p:nvPr/>
          </p:nvSpPr>
          <p:spPr>
            <a:xfrm>
              <a:off x="5406325" y="2687372"/>
              <a:ext cx="19968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Customers may not be happy with waiting time and look for alternatives</a:t>
              </a:r>
              <a:endParaRPr>
                <a:solidFill>
                  <a:schemeClr val="dk1"/>
                </a:solidFill>
                <a:latin typeface="Roboto"/>
                <a:ea typeface="Roboto"/>
                <a:cs typeface="Roboto"/>
                <a:sym typeface="Roboto"/>
              </a:endParaRPr>
            </a:p>
          </p:txBody>
        </p:sp>
      </p:grpSp>
      <p:grpSp>
        <p:nvGrpSpPr>
          <p:cNvPr id="180" name="Google Shape;180;p15"/>
          <p:cNvGrpSpPr/>
          <p:nvPr/>
        </p:nvGrpSpPr>
        <p:grpSpPr>
          <a:xfrm>
            <a:off x="5735400" y="3404925"/>
            <a:ext cx="2061000" cy="1112952"/>
            <a:chOff x="5374225" y="3404925"/>
            <a:chExt cx="2061000" cy="1112952"/>
          </a:xfrm>
        </p:grpSpPr>
        <p:sp>
          <p:nvSpPr>
            <p:cNvPr id="181" name="Google Shape;181;p15"/>
            <p:cNvSpPr txBox="1"/>
            <p:nvPr/>
          </p:nvSpPr>
          <p:spPr>
            <a:xfrm>
              <a:off x="5374225" y="3404925"/>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Utilization</a:t>
              </a:r>
              <a:endParaRPr sz="1800" b="1">
                <a:solidFill>
                  <a:schemeClr val="dk1"/>
                </a:solidFill>
                <a:latin typeface="Fira Sans Extra Condensed"/>
                <a:ea typeface="Fira Sans Extra Condensed"/>
                <a:cs typeface="Fira Sans Extra Condensed"/>
                <a:sym typeface="Fira Sans Extra Condensed"/>
              </a:endParaRPr>
            </a:p>
          </p:txBody>
        </p:sp>
        <p:sp>
          <p:nvSpPr>
            <p:cNvPr id="182" name="Google Shape;182;p15"/>
            <p:cNvSpPr txBox="1"/>
            <p:nvPr/>
          </p:nvSpPr>
          <p:spPr>
            <a:xfrm>
              <a:off x="5374225" y="4119177"/>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Poor Utilization of employees may lead to burnout and quitting and cost of hiring new employees is expensive</a:t>
              </a:r>
              <a:endParaRPr>
                <a:solidFill>
                  <a:schemeClr val="dk1"/>
                </a:solidFill>
                <a:latin typeface="Roboto"/>
                <a:ea typeface="Roboto"/>
                <a:cs typeface="Roboto"/>
                <a:sym typeface="Roboto"/>
              </a:endParaRPr>
            </a:p>
          </p:txBody>
        </p:sp>
      </p:grpSp>
      <p:grpSp>
        <p:nvGrpSpPr>
          <p:cNvPr id="183" name="Google Shape;183;p15"/>
          <p:cNvGrpSpPr/>
          <p:nvPr/>
        </p:nvGrpSpPr>
        <p:grpSpPr>
          <a:xfrm>
            <a:off x="5735400" y="1149200"/>
            <a:ext cx="2061000" cy="680664"/>
            <a:chOff x="5374225" y="1149200"/>
            <a:chExt cx="2061000" cy="680664"/>
          </a:xfrm>
        </p:grpSpPr>
        <p:sp>
          <p:nvSpPr>
            <p:cNvPr id="184" name="Google Shape;184;p15"/>
            <p:cNvSpPr txBox="1"/>
            <p:nvPr/>
          </p:nvSpPr>
          <p:spPr>
            <a:xfrm>
              <a:off x="5374225" y="114920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Long Wait Lines</a:t>
              </a:r>
              <a:endParaRPr sz="1800" b="1">
                <a:solidFill>
                  <a:schemeClr val="dk1"/>
                </a:solidFill>
                <a:latin typeface="Fira Sans Extra Condensed"/>
                <a:ea typeface="Fira Sans Extra Condensed"/>
                <a:cs typeface="Fira Sans Extra Condensed"/>
                <a:sym typeface="Fira Sans Extra Condensed"/>
              </a:endParaRPr>
            </a:p>
          </p:txBody>
        </p:sp>
        <p:sp>
          <p:nvSpPr>
            <p:cNvPr id="185" name="Google Shape;185;p15"/>
            <p:cNvSpPr txBox="1"/>
            <p:nvPr/>
          </p:nvSpPr>
          <p:spPr>
            <a:xfrm>
              <a:off x="5374225" y="1431164"/>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Especially in drive thru (most popular option)</a:t>
              </a:r>
              <a:endParaRPr>
                <a:solidFill>
                  <a:schemeClr val="dk1"/>
                </a:solidFill>
                <a:latin typeface="Roboto"/>
                <a:ea typeface="Roboto"/>
                <a:cs typeface="Roboto"/>
                <a:sym typeface="Roboto"/>
              </a:endParaRPr>
            </a:p>
          </p:txBody>
        </p:sp>
      </p:grpSp>
      <p:sp>
        <p:nvSpPr>
          <p:cNvPr id="186" name="Google Shape;186;p15"/>
          <p:cNvSpPr/>
          <p:nvPr/>
        </p:nvSpPr>
        <p:spPr>
          <a:xfrm>
            <a:off x="4856975" y="1196738"/>
            <a:ext cx="585600" cy="58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187" name="Google Shape;187;p15"/>
          <p:cNvSpPr/>
          <p:nvPr/>
        </p:nvSpPr>
        <p:spPr>
          <a:xfrm>
            <a:off x="4856975" y="2248100"/>
            <a:ext cx="585600" cy="58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88" name="Google Shape;188;p15"/>
          <p:cNvSpPr/>
          <p:nvPr/>
        </p:nvSpPr>
        <p:spPr>
          <a:xfrm>
            <a:off x="4856975" y="3299450"/>
            <a:ext cx="585600" cy="58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cxnSp>
        <p:nvCxnSpPr>
          <p:cNvPr id="189" name="Google Shape;189;p15"/>
          <p:cNvCxnSpPr>
            <a:stCxn id="190" idx="6"/>
            <a:endCxn id="186" idx="2"/>
          </p:cNvCxnSpPr>
          <p:nvPr/>
        </p:nvCxnSpPr>
        <p:spPr>
          <a:xfrm rot="10800000" flipH="1">
            <a:off x="3607475" y="1489538"/>
            <a:ext cx="1249500" cy="10530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91" name="Google Shape;191;p15"/>
          <p:cNvCxnSpPr/>
          <p:nvPr/>
        </p:nvCxnSpPr>
        <p:spPr>
          <a:xfrm rot="10800000" flipH="1">
            <a:off x="3607475" y="2571875"/>
            <a:ext cx="1249500" cy="5082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92" name="Google Shape;192;p15"/>
          <p:cNvCxnSpPr/>
          <p:nvPr/>
        </p:nvCxnSpPr>
        <p:spPr>
          <a:xfrm>
            <a:off x="3607500" y="3167038"/>
            <a:ext cx="1249500" cy="467700"/>
          </a:xfrm>
          <a:prstGeom prst="curvedConnector3">
            <a:avLst>
              <a:gd name="adj1" fmla="val 50000"/>
            </a:avLst>
          </a:prstGeom>
          <a:noFill/>
          <a:ln w="9525" cap="flat" cmpd="sng">
            <a:solidFill>
              <a:schemeClr val="dk2"/>
            </a:solidFill>
            <a:prstDash val="solid"/>
            <a:round/>
            <a:headEnd type="none" w="med" len="med"/>
            <a:tailEnd type="none" w="med" len="med"/>
          </a:ln>
        </p:spPr>
      </p:cxnSp>
      <p:grpSp>
        <p:nvGrpSpPr>
          <p:cNvPr id="193" name="Google Shape;193;p15"/>
          <p:cNvGrpSpPr/>
          <p:nvPr/>
        </p:nvGrpSpPr>
        <p:grpSpPr>
          <a:xfrm>
            <a:off x="8210100" y="1378119"/>
            <a:ext cx="367791" cy="179033"/>
            <a:chOff x="4794075" y="2379856"/>
            <a:chExt cx="367791" cy="179033"/>
          </a:xfrm>
        </p:grpSpPr>
        <p:sp>
          <p:nvSpPr>
            <p:cNvPr id="194" name="Google Shape;194;p15"/>
            <p:cNvSpPr/>
            <p:nvPr/>
          </p:nvSpPr>
          <p:spPr>
            <a:xfrm>
              <a:off x="4794075" y="2411464"/>
              <a:ext cx="121501" cy="146706"/>
            </a:xfrm>
            <a:custGeom>
              <a:avLst/>
              <a:gdLst/>
              <a:ahLst/>
              <a:cxnLst/>
              <a:rect l="l" t="t" r="r" b="b"/>
              <a:pathLst>
                <a:path w="3548" h="4284" extrusionOk="0">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5039509" y="2411670"/>
              <a:ext cx="122357" cy="147219"/>
            </a:xfrm>
            <a:custGeom>
              <a:avLst/>
              <a:gdLst/>
              <a:ahLst/>
              <a:cxnLst/>
              <a:rect l="l" t="t" r="r" b="b"/>
              <a:pathLst>
                <a:path w="3573" h="4299" extrusionOk="0">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888625" y="2379856"/>
              <a:ext cx="178622" cy="179033"/>
            </a:xfrm>
            <a:custGeom>
              <a:avLst/>
              <a:gdLst/>
              <a:ahLst/>
              <a:cxnLst/>
              <a:rect l="l" t="t" r="r" b="b"/>
              <a:pathLst>
                <a:path w="5216" h="5228" extrusionOk="0">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5"/>
          <p:cNvGrpSpPr/>
          <p:nvPr/>
        </p:nvGrpSpPr>
        <p:grpSpPr>
          <a:xfrm>
            <a:off x="8203859" y="2260029"/>
            <a:ext cx="380289" cy="366680"/>
            <a:chOff x="5575259" y="4628116"/>
            <a:chExt cx="380289" cy="366680"/>
          </a:xfrm>
        </p:grpSpPr>
        <p:sp>
          <p:nvSpPr>
            <p:cNvPr id="198" name="Google Shape;198;p15"/>
            <p:cNvSpPr/>
            <p:nvPr/>
          </p:nvSpPr>
          <p:spPr>
            <a:xfrm>
              <a:off x="5589927" y="4869344"/>
              <a:ext cx="107501" cy="51357"/>
            </a:xfrm>
            <a:custGeom>
              <a:avLst/>
              <a:gdLst/>
              <a:ahLst/>
              <a:cxnLst/>
              <a:rect l="l" t="t" r="r" b="b"/>
              <a:pathLst>
                <a:path w="3144" h="1502" extrusionOk="0">
                  <a:moveTo>
                    <a:pt x="0" y="1"/>
                  </a:moveTo>
                  <a:cubicBezTo>
                    <a:pt x="48" y="1001"/>
                    <a:pt x="810" y="1501"/>
                    <a:pt x="1572" y="1501"/>
                  </a:cubicBezTo>
                  <a:cubicBezTo>
                    <a:pt x="2334" y="1501"/>
                    <a:pt x="3096" y="1001"/>
                    <a:pt x="3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5833378" y="4870165"/>
              <a:ext cx="108356" cy="53785"/>
            </a:xfrm>
            <a:custGeom>
              <a:avLst/>
              <a:gdLst/>
              <a:ahLst/>
              <a:cxnLst/>
              <a:rect l="l" t="t" r="r" b="b"/>
              <a:pathLst>
                <a:path w="3169" h="1573" extrusionOk="0">
                  <a:moveTo>
                    <a:pt x="1" y="1"/>
                  </a:moveTo>
                  <a:cubicBezTo>
                    <a:pt x="1" y="858"/>
                    <a:pt x="715" y="1573"/>
                    <a:pt x="1596" y="1573"/>
                  </a:cubicBezTo>
                  <a:cubicBezTo>
                    <a:pt x="2454" y="1573"/>
                    <a:pt x="3168"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5580148" y="4945046"/>
              <a:ext cx="371331" cy="49750"/>
            </a:xfrm>
            <a:custGeom>
              <a:avLst/>
              <a:gdLst/>
              <a:ahLst/>
              <a:cxnLst/>
              <a:rect l="l" t="t" r="r" b="b"/>
              <a:pathLst>
                <a:path w="10860" h="1455" extrusionOk="0">
                  <a:moveTo>
                    <a:pt x="4020" y="0"/>
                  </a:moveTo>
                  <a:cubicBezTo>
                    <a:pt x="3661" y="0"/>
                    <a:pt x="3352" y="232"/>
                    <a:pt x="3215" y="573"/>
                  </a:cubicBezTo>
                  <a:lnTo>
                    <a:pt x="3096" y="835"/>
                  </a:lnTo>
                  <a:lnTo>
                    <a:pt x="381" y="835"/>
                  </a:lnTo>
                  <a:cubicBezTo>
                    <a:pt x="0" y="859"/>
                    <a:pt x="0" y="1407"/>
                    <a:pt x="381" y="1454"/>
                  </a:cubicBezTo>
                  <a:lnTo>
                    <a:pt x="10479" y="1454"/>
                  </a:lnTo>
                  <a:cubicBezTo>
                    <a:pt x="10860" y="1407"/>
                    <a:pt x="10860" y="859"/>
                    <a:pt x="10479" y="835"/>
                  </a:cubicBezTo>
                  <a:lnTo>
                    <a:pt x="7764" y="835"/>
                  </a:lnTo>
                  <a:lnTo>
                    <a:pt x="7669" y="573"/>
                  </a:lnTo>
                  <a:cubicBezTo>
                    <a:pt x="7532" y="232"/>
                    <a:pt x="7201" y="0"/>
                    <a:pt x="6840" y="0"/>
                  </a:cubicBezTo>
                  <a:cubicBezTo>
                    <a:pt x="6823" y="0"/>
                    <a:pt x="6805" y="1"/>
                    <a:pt x="6788" y="2"/>
                  </a:cubicBezTo>
                  <a:lnTo>
                    <a:pt x="4073" y="2"/>
                  </a:lnTo>
                  <a:cubicBezTo>
                    <a:pt x="4055" y="1"/>
                    <a:pt x="4038" y="0"/>
                    <a:pt x="4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717773" y="4683713"/>
              <a:ext cx="83874" cy="71394"/>
            </a:xfrm>
            <a:custGeom>
              <a:avLst/>
              <a:gdLst/>
              <a:ahLst/>
              <a:cxnLst/>
              <a:rect l="l" t="t" r="r" b="b"/>
              <a:pathLst>
                <a:path w="2453" h="2088" extrusionOk="0">
                  <a:moveTo>
                    <a:pt x="1405" y="0"/>
                  </a:moveTo>
                  <a:cubicBezTo>
                    <a:pt x="453" y="0"/>
                    <a:pt x="0" y="1120"/>
                    <a:pt x="643" y="1786"/>
                  </a:cubicBezTo>
                  <a:cubicBezTo>
                    <a:pt x="858" y="1994"/>
                    <a:pt x="1123" y="2087"/>
                    <a:pt x="1384" y="2087"/>
                  </a:cubicBezTo>
                  <a:cubicBezTo>
                    <a:pt x="1929" y="2087"/>
                    <a:pt x="2453" y="1677"/>
                    <a:pt x="2453" y="1048"/>
                  </a:cubicBezTo>
                  <a:cubicBezTo>
                    <a:pt x="2429" y="453"/>
                    <a:pt x="1977"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5743828" y="4628116"/>
              <a:ext cx="43185" cy="38535"/>
            </a:xfrm>
            <a:custGeom>
              <a:avLst/>
              <a:gdLst/>
              <a:ahLst/>
              <a:cxnLst/>
              <a:rect l="l" t="t" r="r" b="b"/>
              <a:pathLst>
                <a:path w="1263" h="1127" extrusionOk="0">
                  <a:moveTo>
                    <a:pt x="631" y="1"/>
                  </a:moveTo>
                  <a:cubicBezTo>
                    <a:pt x="316" y="1"/>
                    <a:pt x="0" y="209"/>
                    <a:pt x="0" y="626"/>
                  </a:cubicBezTo>
                  <a:lnTo>
                    <a:pt x="0" y="1126"/>
                  </a:lnTo>
                  <a:cubicBezTo>
                    <a:pt x="203" y="1031"/>
                    <a:pt x="417" y="983"/>
                    <a:pt x="631" y="983"/>
                  </a:cubicBezTo>
                  <a:cubicBezTo>
                    <a:pt x="846" y="983"/>
                    <a:pt x="1060" y="1031"/>
                    <a:pt x="1262" y="1126"/>
                  </a:cubicBezTo>
                  <a:lnTo>
                    <a:pt x="1262" y="626"/>
                  </a:lnTo>
                  <a:cubicBezTo>
                    <a:pt x="1262" y="209"/>
                    <a:pt x="947" y="1"/>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5575259" y="4697561"/>
              <a:ext cx="136838" cy="150652"/>
            </a:xfrm>
            <a:custGeom>
              <a:avLst/>
              <a:gdLst/>
              <a:ahLst/>
              <a:cxnLst/>
              <a:rect l="l" t="t" r="r" b="b"/>
              <a:pathLst>
                <a:path w="4002" h="4406" extrusionOk="0">
                  <a:moveTo>
                    <a:pt x="3311" y="0"/>
                  </a:moveTo>
                  <a:cubicBezTo>
                    <a:pt x="3049" y="0"/>
                    <a:pt x="2811" y="95"/>
                    <a:pt x="2644" y="286"/>
                  </a:cubicBezTo>
                  <a:lnTo>
                    <a:pt x="2072" y="834"/>
                  </a:lnTo>
                  <a:lnTo>
                    <a:pt x="834" y="834"/>
                  </a:lnTo>
                  <a:cubicBezTo>
                    <a:pt x="1" y="834"/>
                    <a:pt x="1" y="2096"/>
                    <a:pt x="834" y="2096"/>
                  </a:cubicBezTo>
                  <a:lnTo>
                    <a:pt x="1525" y="2096"/>
                  </a:lnTo>
                  <a:lnTo>
                    <a:pt x="453" y="4406"/>
                  </a:lnTo>
                  <a:lnTo>
                    <a:pt x="1144" y="4406"/>
                  </a:lnTo>
                  <a:lnTo>
                    <a:pt x="2001" y="2524"/>
                  </a:lnTo>
                  <a:lnTo>
                    <a:pt x="2858" y="4406"/>
                  </a:lnTo>
                  <a:lnTo>
                    <a:pt x="3549" y="4406"/>
                  </a:lnTo>
                  <a:lnTo>
                    <a:pt x="2477" y="2072"/>
                  </a:lnTo>
                  <a:cubicBezTo>
                    <a:pt x="2620" y="2024"/>
                    <a:pt x="2763" y="1929"/>
                    <a:pt x="2882" y="1834"/>
                  </a:cubicBezTo>
                  <a:lnTo>
                    <a:pt x="3430" y="1262"/>
                  </a:lnTo>
                  <a:lnTo>
                    <a:pt x="4001" y="1262"/>
                  </a:lnTo>
                  <a:cubicBezTo>
                    <a:pt x="3859" y="857"/>
                    <a:pt x="3859" y="405"/>
                    <a:pt x="4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5818744" y="4697561"/>
              <a:ext cx="136804" cy="150652"/>
            </a:xfrm>
            <a:custGeom>
              <a:avLst/>
              <a:gdLst/>
              <a:ahLst/>
              <a:cxnLst/>
              <a:rect l="l" t="t" r="r" b="b"/>
              <a:pathLst>
                <a:path w="4001" h="4406" extrusionOk="0">
                  <a:moveTo>
                    <a:pt x="0" y="0"/>
                  </a:moveTo>
                  <a:cubicBezTo>
                    <a:pt x="167" y="405"/>
                    <a:pt x="167" y="857"/>
                    <a:pt x="0" y="1262"/>
                  </a:cubicBezTo>
                  <a:lnTo>
                    <a:pt x="572" y="1262"/>
                  </a:lnTo>
                  <a:lnTo>
                    <a:pt x="1119" y="1834"/>
                  </a:lnTo>
                  <a:cubicBezTo>
                    <a:pt x="1238" y="1929"/>
                    <a:pt x="1381" y="2024"/>
                    <a:pt x="1524" y="2072"/>
                  </a:cubicBezTo>
                  <a:lnTo>
                    <a:pt x="453" y="4406"/>
                  </a:lnTo>
                  <a:lnTo>
                    <a:pt x="1143" y="4406"/>
                  </a:lnTo>
                  <a:lnTo>
                    <a:pt x="2001" y="2524"/>
                  </a:lnTo>
                  <a:lnTo>
                    <a:pt x="2858" y="4406"/>
                  </a:lnTo>
                  <a:lnTo>
                    <a:pt x="3548" y="4406"/>
                  </a:lnTo>
                  <a:lnTo>
                    <a:pt x="2501" y="2096"/>
                  </a:lnTo>
                  <a:lnTo>
                    <a:pt x="3167" y="2096"/>
                  </a:lnTo>
                  <a:cubicBezTo>
                    <a:pt x="4001" y="2096"/>
                    <a:pt x="4001" y="834"/>
                    <a:pt x="3167" y="834"/>
                  </a:cubicBezTo>
                  <a:lnTo>
                    <a:pt x="1929" y="834"/>
                  </a:lnTo>
                  <a:lnTo>
                    <a:pt x="1358" y="286"/>
                  </a:lnTo>
                  <a:cubicBezTo>
                    <a:pt x="1191" y="95"/>
                    <a:pt x="953" y="0"/>
                    <a:pt x="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5743828" y="4772477"/>
              <a:ext cx="43185" cy="151473"/>
            </a:xfrm>
            <a:custGeom>
              <a:avLst/>
              <a:gdLst/>
              <a:ahLst/>
              <a:cxnLst/>
              <a:rect l="l" t="t" r="r" b="b"/>
              <a:pathLst>
                <a:path w="1263" h="4430" extrusionOk="0">
                  <a:moveTo>
                    <a:pt x="0" y="0"/>
                  </a:moveTo>
                  <a:lnTo>
                    <a:pt x="0" y="4430"/>
                  </a:lnTo>
                  <a:lnTo>
                    <a:pt x="1262" y="4430"/>
                  </a:lnTo>
                  <a:lnTo>
                    <a:pt x="1262" y="0"/>
                  </a:lnTo>
                  <a:cubicBezTo>
                    <a:pt x="1060" y="83"/>
                    <a:pt x="846" y="125"/>
                    <a:pt x="631" y="125"/>
                  </a:cubicBezTo>
                  <a:cubicBezTo>
                    <a:pt x="417" y="125"/>
                    <a:pt x="203" y="8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5"/>
          <p:cNvGrpSpPr/>
          <p:nvPr/>
        </p:nvGrpSpPr>
        <p:grpSpPr>
          <a:xfrm>
            <a:off x="8224374" y="3251295"/>
            <a:ext cx="339253" cy="339253"/>
            <a:chOff x="4456875" y="1435075"/>
            <a:chExt cx="481825" cy="481825"/>
          </a:xfrm>
        </p:grpSpPr>
        <p:sp>
          <p:nvSpPr>
            <p:cNvPr id="207" name="Google Shape;207;p15"/>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 name="Google Shape;208;p15"/>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 name="Google Shape;209;p15"/>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0" name="Google Shape;210;p15"/>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1" name="Google Shape;211;p15"/>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2" name="Google Shape;212;p15"/>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3" name="Google Shape;213;p15"/>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 name="Google Shape;214;p15"/>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5" name="Google Shape;215;p15"/>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6" name="Google Shape;216;p15"/>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 name="Google Shape;217;p15"/>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 name="Google Shape;218;p15"/>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 name="Google Shape;219;p15"/>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0" name="Google Shape;220;p15"/>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1" name="Google Shape;221;p15"/>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2" name="Google Shape;222;p15"/>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 name="Google Shape;223;p15"/>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4" name="Google Shape;224;p15"/>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5" name="Google Shape;225;p15"/>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26" name="Google Shape;226;p15"/>
          <p:cNvPicPr preferRelativeResize="0"/>
          <p:nvPr/>
        </p:nvPicPr>
        <p:blipFill>
          <a:blip r:embed="rId3">
            <a:alphaModFix/>
          </a:blip>
          <a:stretch>
            <a:fillRect/>
          </a:stretch>
        </p:blipFill>
        <p:spPr>
          <a:xfrm>
            <a:off x="207875" y="955875"/>
            <a:ext cx="3399624" cy="3562000"/>
          </a:xfrm>
          <a:prstGeom prst="rect">
            <a:avLst/>
          </a:prstGeom>
          <a:solidFill>
            <a:schemeClr val="accent1"/>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Question and Objective</a:t>
            </a:r>
            <a:endParaRPr/>
          </a:p>
        </p:txBody>
      </p:sp>
      <p:grpSp>
        <p:nvGrpSpPr>
          <p:cNvPr id="232" name="Google Shape;232;p16"/>
          <p:cNvGrpSpPr/>
          <p:nvPr/>
        </p:nvGrpSpPr>
        <p:grpSpPr>
          <a:xfrm>
            <a:off x="457200" y="1209025"/>
            <a:ext cx="2983925" cy="939300"/>
            <a:chOff x="457200" y="1209025"/>
            <a:chExt cx="2983925" cy="939300"/>
          </a:xfrm>
        </p:grpSpPr>
        <p:sp>
          <p:nvSpPr>
            <p:cNvPr id="233" name="Google Shape;233;p16"/>
            <p:cNvSpPr/>
            <p:nvPr/>
          </p:nvSpPr>
          <p:spPr>
            <a:xfrm>
              <a:off x="457200" y="1407298"/>
              <a:ext cx="542700" cy="54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01</a:t>
              </a:r>
              <a:endParaRPr sz="1600" b="1">
                <a:solidFill>
                  <a:schemeClr val="lt1"/>
                </a:solidFill>
                <a:latin typeface="Fira Sans Extra Condensed"/>
                <a:ea typeface="Fira Sans Extra Condensed"/>
                <a:cs typeface="Fira Sans Extra Condensed"/>
                <a:sym typeface="Fira Sans Extra Condensed"/>
              </a:endParaRPr>
            </a:p>
          </p:txBody>
        </p:sp>
        <p:sp>
          <p:nvSpPr>
            <p:cNvPr id="234" name="Google Shape;234;p16"/>
            <p:cNvSpPr txBox="1"/>
            <p:nvPr/>
          </p:nvSpPr>
          <p:spPr>
            <a:xfrm>
              <a:off x="1164425" y="1209025"/>
              <a:ext cx="2276700" cy="939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Decrease Long Wait Times in Drive Thru specifically</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235" name="Google Shape;235;p16"/>
          <p:cNvCxnSpPr>
            <a:stCxn id="233" idx="6"/>
            <a:endCxn id="234" idx="1"/>
          </p:cNvCxnSpPr>
          <p:nvPr/>
        </p:nvCxnSpPr>
        <p:spPr>
          <a:xfrm>
            <a:off x="999900" y="1678648"/>
            <a:ext cx="164400" cy="0"/>
          </a:xfrm>
          <a:prstGeom prst="straightConnector1">
            <a:avLst/>
          </a:prstGeom>
          <a:noFill/>
          <a:ln w="9525" cap="flat" cmpd="sng">
            <a:solidFill>
              <a:schemeClr val="dk2"/>
            </a:solidFill>
            <a:prstDash val="solid"/>
            <a:round/>
            <a:headEnd type="none" w="med" len="med"/>
            <a:tailEnd type="none" w="med" len="med"/>
          </a:ln>
        </p:spPr>
      </p:cxnSp>
      <p:cxnSp>
        <p:nvCxnSpPr>
          <p:cNvPr id="236" name="Google Shape;236;p16"/>
          <p:cNvCxnSpPr>
            <a:stCxn id="234" idx="3"/>
            <a:endCxn id="237" idx="1"/>
          </p:cNvCxnSpPr>
          <p:nvPr/>
        </p:nvCxnSpPr>
        <p:spPr>
          <a:xfrm>
            <a:off x="3441125" y="1678675"/>
            <a:ext cx="164400" cy="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16"/>
          <p:cNvCxnSpPr>
            <a:stCxn id="239" idx="6"/>
            <a:endCxn id="240" idx="1"/>
          </p:cNvCxnSpPr>
          <p:nvPr/>
        </p:nvCxnSpPr>
        <p:spPr>
          <a:xfrm>
            <a:off x="999900" y="2900148"/>
            <a:ext cx="164400" cy="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16"/>
          <p:cNvCxnSpPr>
            <a:stCxn id="240" idx="3"/>
            <a:endCxn id="242" idx="1"/>
          </p:cNvCxnSpPr>
          <p:nvPr/>
        </p:nvCxnSpPr>
        <p:spPr>
          <a:xfrm>
            <a:off x="3441125" y="2900175"/>
            <a:ext cx="164400" cy="0"/>
          </a:xfrm>
          <a:prstGeom prst="straightConnector1">
            <a:avLst/>
          </a:prstGeom>
          <a:noFill/>
          <a:ln w="9525" cap="flat" cmpd="sng">
            <a:solidFill>
              <a:schemeClr val="dk2"/>
            </a:solidFill>
            <a:prstDash val="solid"/>
            <a:round/>
            <a:headEnd type="none" w="med" len="med"/>
            <a:tailEnd type="none" w="med" len="med"/>
          </a:ln>
        </p:spPr>
      </p:cxnSp>
      <p:grpSp>
        <p:nvGrpSpPr>
          <p:cNvPr id="243" name="Google Shape;243;p16"/>
          <p:cNvGrpSpPr/>
          <p:nvPr/>
        </p:nvGrpSpPr>
        <p:grpSpPr>
          <a:xfrm>
            <a:off x="457200" y="2430525"/>
            <a:ext cx="2983925" cy="939300"/>
            <a:chOff x="457200" y="2430525"/>
            <a:chExt cx="2983925" cy="939300"/>
          </a:xfrm>
        </p:grpSpPr>
        <p:sp>
          <p:nvSpPr>
            <p:cNvPr id="239" name="Google Shape;239;p16"/>
            <p:cNvSpPr/>
            <p:nvPr/>
          </p:nvSpPr>
          <p:spPr>
            <a:xfrm>
              <a:off x="457200" y="2628798"/>
              <a:ext cx="542700" cy="54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02</a:t>
              </a:r>
              <a:endParaRPr sz="1600" b="1">
                <a:solidFill>
                  <a:schemeClr val="lt1"/>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1164425" y="2430525"/>
              <a:ext cx="2276700" cy="939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Maximize Employees</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44" name="Google Shape;244;p16"/>
          <p:cNvGrpSpPr/>
          <p:nvPr/>
        </p:nvGrpSpPr>
        <p:grpSpPr>
          <a:xfrm>
            <a:off x="457200" y="3652025"/>
            <a:ext cx="2983925" cy="939300"/>
            <a:chOff x="457200" y="3652025"/>
            <a:chExt cx="2983925" cy="939300"/>
          </a:xfrm>
        </p:grpSpPr>
        <p:sp>
          <p:nvSpPr>
            <p:cNvPr id="245" name="Google Shape;245;p16"/>
            <p:cNvSpPr/>
            <p:nvPr/>
          </p:nvSpPr>
          <p:spPr>
            <a:xfrm>
              <a:off x="457200" y="3850298"/>
              <a:ext cx="542700" cy="54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03</a:t>
              </a:r>
              <a:endParaRPr sz="1600" b="1">
                <a:solidFill>
                  <a:schemeClr val="lt1"/>
                </a:solidFill>
                <a:latin typeface="Fira Sans Extra Condensed"/>
                <a:ea typeface="Fira Sans Extra Condensed"/>
                <a:cs typeface="Fira Sans Extra Condensed"/>
                <a:sym typeface="Fira Sans Extra Condensed"/>
              </a:endParaRPr>
            </a:p>
          </p:txBody>
        </p:sp>
        <p:sp>
          <p:nvSpPr>
            <p:cNvPr id="246" name="Google Shape;246;p16"/>
            <p:cNvSpPr txBox="1"/>
            <p:nvPr/>
          </p:nvSpPr>
          <p:spPr>
            <a:xfrm>
              <a:off x="1164425" y="3652025"/>
              <a:ext cx="2276700" cy="9393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Increase Revenue and Customer Satisfaction</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247" name="Google Shape;247;p16"/>
          <p:cNvCxnSpPr>
            <a:stCxn id="245" idx="6"/>
            <a:endCxn id="246" idx="1"/>
          </p:cNvCxnSpPr>
          <p:nvPr/>
        </p:nvCxnSpPr>
        <p:spPr>
          <a:xfrm>
            <a:off x="999900" y="4121648"/>
            <a:ext cx="164400" cy="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16"/>
          <p:cNvCxnSpPr>
            <a:stCxn id="246" idx="3"/>
            <a:endCxn id="249" idx="1"/>
          </p:cNvCxnSpPr>
          <p:nvPr/>
        </p:nvCxnSpPr>
        <p:spPr>
          <a:xfrm>
            <a:off x="3441125" y="4121675"/>
            <a:ext cx="1644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16"/>
          <p:cNvSpPr txBox="1"/>
          <p:nvPr/>
        </p:nvSpPr>
        <p:spPr>
          <a:xfrm>
            <a:off x="3940300" y="1281025"/>
            <a:ext cx="4389900" cy="86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While more customers is a desirable business outcome, we must find a way to reduce the time customers are waiting for their drive thru ordering</a:t>
            </a:r>
            <a:endParaRPr>
              <a:solidFill>
                <a:schemeClr val="dk1"/>
              </a:solidFill>
              <a:latin typeface="Roboto"/>
              <a:ea typeface="Roboto"/>
              <a:cs typeface="Roboto"/>
              <a:sym typeface="Roboto"/>
            </a:endParaRPr>
          </a:p>
        </p:txBody>
      </p:sp>
      <p:sp>
        <p:nvSpPr>
          <p:cNvPr id="251" name="Google Shape;251;p16"/>
          <p:cNvSpPr txBox="1"/>
          <p:nvPr/>
        </p:nvSpPr>
        <p:spPr>
          <a:xfrm>
            <a:off x="3940300" y="2484513"/>
            <a:ext cx="4389900" cy="86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Find a way to increase usage of employees without overworking them and leading to burnout</a:t>
            </a:r>
            <a:endParaRPr>
              <a:solidFill>
                <a:schemeClr val="dk1"/>
              </a:solidFill>
              <a:latin typeface="Roboto"/>
              <a:ea typeface="Roboto"/>
              <a:cs typeface="Roboto"/>
              <a:sym typeface="Roboto"/>
            </a:endParaRPr>
          </a:p>
        </p:txBody>
      </p:sp>
      <p:sp>
        <p:nvSpPr>
          <p:cNvPr id="252" name="Google Shape;252;p16"/>
          <p:cNvSpPr txBox="1"/>
          <p:nvPr/>
        </p:nvSpPr>
        <p:spPr>
          <a:xfrm>
            <a:off x="3940300" y="3688000"/>
            <a:ext cx="4389900" cy="86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The solution to all these goals must be cost effective to where we can increase revenue without leaving customers upset</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grpSp>
        <p:nvGrpSpPr>
          <p:cNvPr id="258" name="Google Shape;258;p17"/>
          <p:cNvGrpSpPr/>
          <p:nvPr/>
        </p:nvGrpSpPr>
        <p:grpSpPr>
          <a:xfrm>
            <a:off x="457389" y="1170563"/>
            <a:ext cx="1970622" cy="1094125"/>
            <a:chOff x="457389" y="1170563"/>
            <a:chExt cx="1970622" cy="1094125"/>
          </a:xfrm>
        </p:grpSpPr>
        <p:sp>
          <p:nvSpPr>
            <p:cNvPr id="259" name="Google Shape;259;p17"/>
            <p:cNvSpPr txBox="1"/>
            <p:nvPr/>
          </p:nvSpPr>
          <p:spPr>
            <a:xfrm>
              <a:off x="457389" y="1932888"/>
              <a:ext cx="197062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Observations</a:t>
              </a:r>
              <a:endParaRPr sz="1800" b="1">
                <a:solidFill>
                  <a:srgbClr val="000000"/>
                </a:solidFill>
                <a:latin typeface="Fira Sans Extra Condensed"/>
                <a:ea typeface="Fira Sans Extra Condensed"/>
                <a:cs typeface="Fira Sans Extra Condensed"/>
                <a:sym typeface="Fira Sans Extra Condensed"/>
              </a:endParaRPr>
            </a:p>
          </p:txBody>
        </p:sp>
        <p:sp>
          <p:nvSpPr>
            <p:cNvPr id="260" name="Google Shape;260;p17"/>
            <p:cNvSpPr/>
            <p:nvPr/>
          </p:nvSpPr>
          <p:spPr>
            <a:xfrm>
              <a:off x="1137763" y="1170563"/>
              <a:ext cx="609900" cy="60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61" name="Google Shape;261;p17"/>
          <p:cNvGrpSpPr/>
          <p:nvPr/>
        </p:nvGrpSpPr>
        <p:grpSpPr>
          <a:xfrm>
            <a:off x="2543833" y="1170563"/>
            <a:ext cx="1970622" cy="1094125"/>
            <a:chOff x="2543834" y="1170563"/>
            <a:chExt cx="1970622" cy="1094125"/>
          </a:xfrm>
        </p:grpSpPr>
        <p:sp>
          <p:nvSpPr>
            <p:cNvPr id="262" name="Google Shape;262;p17"/>
            <p:cNvSpPr txBox="1"/>
            <p:nvPr/>
          </p:nvSpPr>
          <p:spPr>
            <a:xfrm>
              <a:off x="2543834" y="1932888"/>
              <a:ext cx="197062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Assumptions</a:t>
              </a:r>
              <a:endParaRPr sz="1800" b="1">
                <a:solidFill>
                  <a:srgbClr val="000000"/>
                </a:solidFill>
                <a:latin typeface="Fira Sans Extra Condensed"/>
                <a:ea typeface="Fira Sans Extra Condensed"/>
                <a:cs typeface="Fira Sans Extra Condensed"/>
                <a:sym typeface="Fira Sans Extra Condensed"/>
              </a:endParaRPr>
            </a:p>
          </p:txBody>
        </p:sp>
        <p:sp>
          <p:nvSpPr>
            <p:cNvPr id="263" name="Google Shape;263;p17"/>
            <p:cNvSpPr/>
            <p:nvPr/>
          </p:nvSpPr>
          <p:spPr>
            <a:xfrm>
              <a:off x="3224175" y="1170563"/>
              <a:ext cx="609900" cy="60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64" name="Google Shape;264;p17"/>
          <p:cNvGrpSpPr/>
          <p:nvPr/>
        </p:nvGrpSpPr>
        <p:grpSpPr>
          <a:xfrm>
            <a:off x="4630253" y="1170563"/>
            <a:ext cx="1970622" cy="1094125"/>
            <a:chOff x="4630253" y="1170563"/>
            <a:chExt cx="1970622" cy="1094125"/>
          </a:xfrm>
        </p:grpSpPr>
        <p:sp>
          <p:nvSpPr>
            <p:cNvPr id="265" name="Google Shape;265;p17"/>
            <p:cNvSpPr txBox="1"/>
            <p:nvPr/>
          </p:nvSpPr>
          <p:spPr>
            <a:xfrm>
              <a:off x="4630253" y="1932888"/>
              <a:ext cx="197062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Collection</a:t>
              </a:r>
              <a:endParaRPr sz="1800" b="1">
                <a:solidFill>
                  <a:srgbClr val="000000"/>
                </a:solidFill>
                <a:latin typeface="Fira Sans Extra Condensed"/>
                <a:ea typeface="Fira Sans Extra Condensed"/>
                <a:cs typeface="Fira Sans Extra Condensed"/>
                <a:sym typeface="Fira Sans Extra Condensed"/>
              </a:endParaRPr>
            </a:p>
          </p:txBody>
        </p:sp>
        <p:sp>
          <p:nvSpPr>
            <p:cNvPr id="266" name="Google Shape;266;p17"/>
            <p:cNvSpPr/>
            <p:nvPr/>
          </p:nvSpPr>
          <p:spPr>
            <a:xfrm>
              <a:off x="5310575" y="1170563"/>
              <a:ext cx="609900" cy="60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67" name="Google Shape;267;p17"/>
          <p:cNvGrpSpPr/>
          <p:nvPr/>
        </p:nvGrpSpPr>
        <p:grpSpPr>
          <a:xfrm>
            <a:off x="3587060" y="3145175"/>
            <a:ext cx="1970622" cy="1094100"/>
            <a:chOff x="2543847" y="3145175"/>
            <a:chExt cx="1970622" cy="1094100"/>
          </a:xfrm>
        </p:grpSpPr>
        <p:sp>
          <p:nvSpPr>
            <p:cNvPr id="268" name="Google Shape;268;p17"/>
            <p:cNvSpPr txBox="1"/>
            <p:nvPr/>
          </p:nvSpPr>
          <p:spPr>
            <a:xfrm>
              <a:off x="2543847" y="3907475"/>
              <a:ext cx="197062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Utilization</a:t>
              </a:r>
              <a:endParaRPr sz="1800" b="1">
                <a:solidFill>
                  <a:srgbClr val="000000"/>
                </a:solidFill>
                <a:latin typeface="Fira Sans Extra Condensed"/>
                <a:ea typeface="Fira Sans Extra Condensed"/>
                <a:cs typeface="Fira Sans Extra Condensed"/>
                <a:sym typeface="Fira Sans Extra Condensed"/>
              </a:endParaRPr>
            </a:p>
          </p:txBody>
        </p:sp>
        <p:sp>
          <p:nvSpPr>
            <p:cNvPr id="269" name="Google Shape;269;p17"/>
            <p:cNvSpPr/>
            <p:nvPr/>
          </p:nvSpPr>
          <p:spPr>
            <a:xfrm>
              <a:off x="3224175" y="3145175"/>
              <a:ext cx="609900" cy="60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70" name="Google Shape;270;p17"/>
          <p:cNvGrpSpPr/>
          <p:nvPr/>
        </p:nvGrpSpPr>
        <p:grpSpPr>
          <a:xfrm>
            <a:off x="7029170" y="2159427"/>
            <a:ext cx="1657634" cy="2572633"/>
            <a:chOff x="7029170" y="2159427"/>
            <a:chExt cx="1657634" cy="2572633"/>
          </a:xfrm>
        </p:grpSpPr>
        <p:grpSp>
          <p:nvGrpSpPr>
            <p:cNvPr id="271" name="Google Shape;271;p17"/>
            <p:cNvGrpSpPr/>
            <p:nvPr/>
          </p:nvGrpSpPr>
          <p:grpSpPr>
            <a:xfrm flipH="1">
              <a:off x="7029170" y="2159427"/>
              <a:ext cx="1657634" cy="2572633"/>
              <a:chOff x="758331" y="2290290"/>
              <a:chExt cx="1025573" cy="1591680"/>
            </a:xfrm>
          </p:grpSpPr>
          <p:sp>
            <p:nvSpPr>
              <p:cNvPr id="272" name="Google Shape;272;p17"/>
              <p:cNvSpPr/>
              <p:nvPr/>
            </p:nvSpPr>
            <p:spPr>
              <a:xfrm>
                <a:off x="758331" y="3765636"/>
                <a:ext cx="1025573" cy="116335"/>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979677" y="3280031"/>
                <a:ext cx="39508" cy="52883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784654" y="3181978"/>
                <a:ext cx="422954" cy="127410"/>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1003345" y="2574298"/>
                <a:ext cx="335817" cy="457380"/>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1342530" y="3654870"/>
                <a:ext cx="136017" cy="80693"/>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1338372" y="3684215"/>
                <a:ext cx="228696" cy="112057"/>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1158569" y="3042728"/>
                <a:ext cx="284323" cy="640126"/>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1421059" y="3667464"/>
                <a:ext cx="136029" cy="80706"/>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1416914" y="3696821"/>
                <a:ext cx="228842" cy="112044"/>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151652" y="3090223"/>
                <a:ext cx="337653" cy="592631"/>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806474" y="2560002"/>
                <a:ext cx="285247" cy="467531"/>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923430" y="2369890"/>
                <a:ext cx="165216" cy="228392"/>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966463" y="2517589"/>
                <a:ext cx="32129" cy="51494"/>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896382" y="2317180"/>
                <a:ext cx="192264" cy="189042"/>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822460" y="2290290"/>
                <a:ext cx="109893" cy="138934"/>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802937" y="2994018"/>
                <a:ext cx="432642" cy="235613"/>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1032083" y="2999391"/>
                <a:ext cx="198415" cy="98831"/>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796020" y="2574456"/>
                <a:ext cx="317838" cy="457222"/>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1082799" y="2963274"/>
                <a:ext cx="165994" cy="103596"/>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1197761" y="2820037"/>
                <a:ext cx="335501" cy="278184"/>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1171163" y="3009079"/>
                <a:ext cx="21687" cy="49646"/>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1188692" y="2999391"/>
                <a:ext cx="23680" cy="54886"/>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1207595" y="2987101"/>
                <a:ext cx="19681" cy="27984"/>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912513" y="3748157"/>
                <a:ext cx="180436" cy="60708"/>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903445" y="2538339"/>
                <a:ext cx="86383" cy="87452"/>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903445" y="2538339"/>
                <a:ext cx="86383" cy="87452"/>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989815" y="2554933"/>
                <a:ext cx="36287" cy="59639"/>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7"/>
            <p:cNvSpPr/>
            <p:nvPr/>
          </p:nvSpPr>
          <p:spPr>
            <a:xfrm>
              <a:off x="7349338" y="2941500"/>
              <a:ext cx="1017300" cy="101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300" name="Google Shape;300;p17"/>
          <p:cNvCxnSpPr>
            <a:stCxn id="266" idx="6"/>
            <a:endCxn id="299" idx="0"/>
          </p:cNvCxnSpPr>
          <p:nvPr/>
        </p:nvCxnSpPr>
        <p:spPr>
          <a:xfrm>
            <a:off x="5920475" y="1475513"/>
            <a:ext cx="1937400" cy="1466100"/>
          </a:xfrm>
          <a:prstGeom prst="bentConnector2">
            <a:avLst/>
          </a:prstGeom>
          <a:noFill/>
          <a:ln w="9525" cap="flat" cmpd="sng">
            <a:solidFill>
              <a:schemeClr val="dk2"/>
            </a:solidFill>
            <a:prstDash val="solid"/>
            <a:round/>
            <a:headEnd type="none" w="med" len="med"/>
            <a:tailEnd type="triangle" w="med" len="med"/>
          </a:ln>
        </p:spPr>
      </p:cxnSp>
      <p:cxnSp>
        <p:nvCxnSpPr>
          <p:cNvPr id="301" name="Google Shape;301;p17"/>
          <p:cNvCxnSpPr>
            <a:stCxn id="260" idx="6"/>
            <a:endCxn id="263" idx="2"/>
          </p:cNvCxnSpPr>
          <p:nvPr/>
        </p:nvCxnSpPr>
        <p:spPr>
          <a:xfrm>
            <a:off x="1747663" y="1475513"/>
            <a:ext cx="1476600" cy="600"/>
          </a:xfrm>
          <a:prstGeom prst="bentConnector3">
            <a:avLst>
              <a:gd name="adj1" fmla="val 49997"/>
            </a:avLst>
          </a:prstGeom>
          <a:noFill/>
          <a:ln w="9525" cap="flat" cmpd="sng">
            <a:solidFill>
              <a:schemeClr val="dk2"/>
            </a:solidFill>
            <a:prstDash val="solid"/>
            <a:round/>
            <a:headEnd type="none" w="med" len="med"/>
            <a:tailEnd type="triangle" w="med" len="med"/>
          </a:ln>
        </p:spPr>
      </p:cxnSp>
      <p:cxnSp>
        <p:nvCxnSpPr>
          <p:cNvPr id="302" name="Google Shape;302;p17"/>
          <p:cNvCxnSpPr>
            <a:stCxn id="263" idx="6"/>
            <a:endCxn id="266" idx="2"/>
          </p:cNvCxnSpPr>
          <p:nvPr/>
        </p:nvCxnSpPr>
        <p:spPr>
          <a:xfrm>
            <a:off x="3834075" y="1475513"/>
            <a:ext cx="1476600" cy="600"/>
          </a:xfrm>
          <a:prstGeom prst="bentConnector3">
            <a:avLst>
              <a:gd name="adj1" fmla="val 49997"/>
            </a:avLst>
          </a:prstGeom>
          <a:noFill/>
          <a:ln w="9525" cap="flat" cmpd="sng">
            <a:solidFill>
              <a:schemeClr val="dk2"/>
            </a:solidFill>
            <a:prstDash val="solid"/>
            <a:round/>
            <a:headEnd type="none" w="med" len="med"/>
            <a:tailEnd type="triangle" w="med" len="med"/>
          </a:ln>
        </p:spPr>
      </p:cxnSp>
      <p:cxnSp>
        <p:nvCxnSpPr>
          <p:cNvPr id="303" name="Google Shape;303;p17"/>
          <p:cNvCxnSpPr>
            <a:stCxn id="299" idx="2"/>
            <a:endCxn id="269" idx="6"/>
          </p:cNvCxnSpPr>
          <p:nvPr/>
        </p:nvCxnSpPr>
        <p:spPr>
          <a:xfrm rot="10800000">
            <a:off x="4877338" y="3450150"/>
            <a:ext cx="2472000" cy="0"/>
          </a:xfrm>
          <a:prstGeom prst="straightConnector1">
            <a:avLst/>
          </a:prstGeom>
          <a:noFill/>
          <a:ln w="9525" cap="flat" cmpd="sng">
            <a:solidFill>
              <a:schemeClr val="dk2"/>
            </a:solidFill>
            <a:prstDash val="solid"/>
            <a:round/>
            <a:headEnd type="oval" w="med" len="med"/>
            <a:tailEnd type="triangle" w="med" len="med"/>
          </a:ln>
        </p:spPr>
      </p:cxnSp>
      <p:sp>
        <p:nvSpPr>
          <p:cNvPr id="304" name="Google Shape;304;p17"/>
          <p:cNvSpPr/>
          <p:nvPr/>
        </p:nvSpPr>
        <p:spPr>
          <a:xfrm>
            <a:off x="1137763" y="3140788"/>
            <a:ext cx="609900" cy="60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305" name="Google Shape;305;p17"/>
          <p:cNvGrpSpPr/>
          <p:nvPr/>
        </p:nvGrpSpPr>
        <p:grpSpPr>
          <a:xfrm>
            <a:off x="1285235" y="3300386"/>
            <a:ext cx="314976" cy="299577"/>
            <a:chOff x="7963377" y="2296169"/>
            <a:chExt cx="366422" cy="348507"/>
          </a:xfrm>
        </p:grpSpPr>
        <p:sp>
          <p:nvSpPr>
            <p:cNvPr id="306" name="Google Shape;306;p17"/>
            <p:cNvSpPr/>
            <p:nvPr/>
          </p:nvSpPr>
          <p:spPr>
            <a:xfrm>
              <a:off x="8076538" y="2599857"/>
              <a:ext cx="140066" cy="44820"/>
            </a:xfrm>
            <a:custGeom>
              <a:avLst/>
              <a:gdLst/>
              <a:ahLst/>
              <a:cxnLst/>
              <a:rect l="l" t="t" r="r" b="b"/>
              <a:pathLst>
                <a:path w="4097" h="1311" extrusionOk="0">
                  <a:moveTo>
                    <a:pt x="834" y="0"/>
                  </a:moveTo>
                  <a:lnTo>
                    <a:pt x="834" y="667"/>
                  </a:lnTo>
                  <a:lnTo>
                    <a:pt x="430" y="667"/>
                  </a:lnTo>
                  <a:cubicBezTo>
                    <a:pt x="1" y="667"/>
                    <a:pt x="1" y="1310"/>
                    <a:pt x="430" y="1310"/>
                  </a:cubicBezTo>
                  <a:lnTo>
                    <a:pt x="3668" y="1310"/>
                  </a:lnTo>
                  <a:cubicBezTo>
                    <a:pt x="4097" y="1310"/>
                    <a:pt x="4097" y="667"/>
                    <a:pt x="3668" y="667"/>
                  </a:cubicBezTo>
                  <a:lnTo>
                    <a:pt x="3263" y="667"/>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7963377" y="2296169"/>
              <a:ext cx="366422" cy="215792"/>
            </a:xfrm>
            <a:custGeom>
              <a:avLst/>
              <a:gdLst/>
              <a:ahLst/>
              <a:cxnLst/>
              <a:rect l="l" t="t" r="r" b="b"/>
              <a:pathLst>
                <a:path w="10718" h="6312" extrusionOk="0">
                  <a:moveTo>
                    <a:pt x="5330" y="720"/>
                  </a:moveTo>
                  <a:cubicBezTo>
                    <a:pt x="6582" y="720"/>
                    <a:pt x="7788" y="1697"/>
                    <a:pt x="7788" y="3168"/>
                  </a:cubicBezTo>
                  <a:cubicBezTo>
                    <a:pt x="7788" y="4501"/>
                    <a:pt x="6693" y="5597"/>
                    <a:pt x="5359" y="5597"/>
                  </a:cubicBezTo>
                  <a:cubicBezTo>
                    <a:pt x="3192" y="5597"/>
                    <a:pt x="2096" y="2977"/>
                    <a:pt x="3644" y="1429"/>
                  </a:cubicBezTo>
                  <a:cubicBezTo>
                    <a:pt x="4134" y="940"/>
                    <a:pt x="4737" y="720"/>
                    <a:pt x="5330" y="720"/>
                  </a:cubicBezTo>
                  <a:close/>
                  <a:moveTo>
                    <a:pt x="691" y="1"/>
                  </a:moveTo>
                  <a:cubicBezTo>
                    <a:pt x="310" y="1"/>
                    <a:pt x="1" y="334"/>
                    <a:pt x="1" y="715"/>
                  </a:cubicBezTo>
                  <a:lnTo>
                    <a:pt x="1" y="6311"/>
                  </a:lnTo>
                  <a:lnTo>
                    <a:pt x="10717" y="6311"/>
                  </a:lnTo>
                  <a:lnTo>
                    <a:pt x="10717" y="715"/>
                  </a:lnTo>
                  <a:cubicBezTo>
                    <a:pt x="10717" y="334"/>
                    <a:pt x="10408" y="1"/>
                    <a:pt x="10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8068401" y="2345023"/>
              <a:ext cx="138459" cy="120682"/>
            </a:xfrm>
            <a:custGeom>
              <a:avLst/>
              <a:gdLst/>
              <a:ahLst/>
              <a:cxnLst/>
              <a:rect l="l" t="t" r="r" b="b"/>
              <a:pathLst>
                <a:path w="4050" h="3530" extrusionOk="0">
                  <a:moveTo>
                    <a:pt x="1954" y="0"/>
                  </a:moveTo>
                  <a:cubicBezTo>
                    <a:pt x="548" y="262"/>
                    <a:pt x="1" y="2001"/>
                    <a:pt x="1025" y="3001"/>
                  </a:cubicBezTo>
                  <a:cubicBezTo>
                    <a:pt x="1388" y="3364"/>
                    <a:pt x="1840" y="3529"/>
                    <a:pt x="2285" y="3529"/>
                  </a:cubicBezTo>
                  <a:cubicBezTo>
                    <a:pt x="3095" y="3529"/>
                    <a:pt x="3880" y="2980"/>
                    <a:pt x="4049" y="2072"/>
                  </a:cubicBezTo>
                  <a:lnTo>
                    <a:pt x="2287" y="2072"/>
                  </a:lnTo>
                  <a:cubicBezTo>
                    <a:pt x="2096" y="2072"/>
                    <a:pt x="1954" y="1906"/>
                    <a:pt x="1954" y="1739"/>
                  </a:cubicBezTo>
                  <a:lnTo>
                    <a:pt x="1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8157973" y="2345023"/>
              <a:ext cx="48068" cy="48068"/>
            </a:xfrm>
            <a:custGeom>
              <a:avLst/>
              <a:gdLst/>
              <a:ahLst/>
              <a:cxnLst/>
              <a:rect l="l" t="t" r="r" b="b"/>
              <a:pathLst>
                <a:path w="1406" h="1406" extrusionOk="0">
                  <a:moveTo>
                    <a:pt x="0" y="0"/>
                  </a:moveTo>
                  <a:lnTo>
                    <a:pt x="0" y="1405"/>
                  </a:lnTo>
                  <a:lnTo>
                    <a:pt x="1405" y="1405"/>
                  </a:lnTo>
                  <a:cubicBezTo>
                    <a:pt x="1262" y="691"/>
                    <a:pt x="715" y="12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7963377" y="2534730"/>
              <a:ext cx="366422" cy="42358"/>
            </a:xfrm>
            <a:custGeom>
              <a:avLst/>
              <a:gdLst/>
              <a:ahLst/>
              <a:cxnLst/>
              <a:rect l="l" t="t" r="r" b="b"/>
              <a:pathLst>
                <a:path w="10718" h="1239" extrusionOk="0">
                  <a:moveTo>
                    <a:pt x="1" y="0"/>
                  </a:moveTo>
                  <a:lnTo>
                    <a:pt x="1" y="548"/>
                  </a:lnTo>
                  <a:cubicBezTo>
                    <a:pt x="1" y="929"/>
                    <a:pt x="310" y="1239"/>
                    <a:pt x="691" y="1239"/>
                  </a:cubicBezTo>
                  <a:lnTo>
                    <a:pt x="10027" y="1239"/>
                  </a:lnTo>
                  <a:cubicBezTo>
                    <a:pt x="10408" y="1239"/>
                    <a:pt x="10717" y="929"/>
                    <a:pt x="10717" y="548"/>
                  </a:cubicBez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1" name="Google Shape;311;p17"/>
          <p:cNvCxnSpPr>
            <a:stCxn id="304" idx="6"/>
            <a:endCxn id="269" idx="2"/>
          </p:cNvCxnSpPr>
          <p:nvPr/>
        </p:nvCxnSpPr>
        <p:spPr>
          <a:xfrm>
            <a:off x="1747663" y="3445738"/>
            <a:ext cx="2519700" cy="4500"/>
          </a:xfrm>
          <a:prstGeom prst="straightConnector1">
            <a:avLst/>
          </a:prstGeom>
          <a:noFill/>
          <a:ln w="9525" cap="flat" cmpd="sng">
            <a:solidFill>
              <a:schemeClr val="dk2"/>
            </a:solidFill>
            <a:prstDash val="dash"/>
            <a:round/>
            <a:headEnd type="none" w="med" len="med"/>
            <a:tailEnd type="none" w="med" len="med"/>
          </a:ln>
        </p:spPr>
      </p:cxnSp>
      <p:sp>
        <p:nvSpPr>
          <p:cNvPr id="312" name="Google Shape;312;p17"/>
          <p:cNvSpPr txBox="1"/>
          <p:nvPr/>
        </p:nvSpPr>
        <p:spPr>
          <a:xfrm>
            <a:off x="991375" y="3750700"/>
            <a:ext cx="1078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Results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p:nvPr/>
        </p:nvSpPr>
        <p:spPr>
          <a:xfrm>
            <a:off x="5272125" y="1123950"/>
            <a:ext cx="3152700" cy="3908400"/>
          </a:xfrm>
          <a:prstGeom prst="rect">
            <a:avLst/>
          </a:prstGeom>
          <a:solidFill>
            <a:srgbClr val="C79DA9">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19175" y="1123950"/>
            <a:ext cx="3152700" cy="3908400"/>
          </a:xfrm>
          <a:prstGeom prst="rect">
            <a:avLst/>
          </a:prstGeom>
          <a:solidFill>
            <a:srgbClr val="E8B5BB">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Observations and Assumptions</a:t>
            </a:r>
            <a:endParaRPr/>
          </a:p>
        </p:txBody>
      </p:sp>
      <p:grpSp>
        <p:nvGrpSpPr>
          <p:cNvPr id="320" name="Google Shape;320;p18"/>
          <p:cNvGrpSpPr/>
          <p:nvPr/>
        </p:nvGrpSpPr>
        <p:grpSpPr>
          <a:xfrm>
            <a:off x="5471652" y="1418179"/>
            <a:ext cx="2808614" cy="3539369"/>
            <a:chOff x="5471613" y="1418152"/>
            <a:chExt cx="2808614" cy="3357398"/>
          </a:xfrm>
        </p:grpSpPr>
        <p:grpSp>
          <p:nvGrpSpPr>
            <p:cNvPr id="321" name="Google Shape;321;p18"/>
            <p:cNvGrpSpPr/>
            <p:nvPr/>
          </p:nvGrpSpPr>
          <p:grpSpPr>
            <a:xfrm>
              <a:off x="5632025" y="1578800"/>
              <a:ext cx="2648201" cy="3196750"/>
              <a:chOff x="6038600" y="1359725"/>
              <a:chExt cx="2648201" cy="3196750"/>
            </a:xfrm>
          </p:grpSpPr>
          <p:sp>
            <p:nvSpPr>
              <p:cNvPr id="322" name="Google Shape;322;p18"/>
              <p:cNvSpPr txBox="1"/>
              <p:nvPr/>
            </p:nvSpPr>
            <p:spPr>
              <a:xfrm>
                <a:off x="6625801" y="1359725"/>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Assumptions</a:t>
                </a:r>
                <a:endParaRPr sz="1800" b="1">
                  <a:solidFill>
                    <a:srgbClr val="000000"/>
                  </a:solidFill>
                  <a:latin typeface="Fira Sans Extra Condensed"/>
                  <a:ea typeface="Fira Sans Extra Condensed"/>
                  <a:cs typeface="Fira Sans Extra Condensed"/>
                  <a:sym typeface="Fira Sans Extra Condensed"/>
                </a:endParaRPr>
              </a:p>
            </p:txBody>
          </p:sp>
          <p:sp>
            <p:nvSpPr>
              <p:cNvPr id="323" name="Google Shape;323;p18"/>
              <p:cNvSpPr txBox="1"/>
              <p:nvPr/>
            </p:nvSpPr>
            <p:spPr>
              <a:xfrm>
                <a:off x="6038600" y="1567275"/>
                <a:ext cx="2495700" cy="2989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We assume that all customers that arrive whether drive thru or in store will purchase a good</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Homogeneous Behavior:</a:t>
                </a:r>
                <a:endParaRPr sz="1200">
                  <a:latin typeface="Times New Roman"/>
                  <a:ea typeface="Times New Roman"/>
                  <a:cs typeface="Times New Roman"/>
                  <a:sym typeface="Times New Roman"/>
                </a:endParaRPr>
              </a:p>
              <a:p>
                <a:pPr marL="457200" lvl="0" indent="0" algn="l" rtl="0">
                  <a:spcBef>
                    <a:spcPts val="0"/>
                  </a:spcBef>
                  <a:spcAft>
                    <a:spcPts val="0"/>
                  </a:spcAft>
                  <a:buNone/>
                </a:pPr>
                <a:r>
                  <a:rPr lang="en" sz="1200">
                    <a:latin typeface="Times New Roman"/>
                    <a:ea typeface="Times New Roman"/>
                    <a:cs typeface="Times New Roman"/>
                    <a:sym typeface="Times New Roman"/>
                  </a:rPr>
                  <a:t>All customers behave similarly and follow the same path while at Dunkin</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Fixed Service Capacities: The number of employees  remains constant during the simulation</a:t>
                </a:r>
                <a:endParaRPr sz="1200">
                  <a:latin typeface="Times New Roman"/>
                  <a:ea typeface="Times New Roman"/>
                  <a:cs typeface="Times New Roman"/>
                  <a:sym typeface="Times New Roman"/>
                </a:endParaRPr>
              </a:p>
              <a:p>
                <a:pPr marL="457200" lvl="0" indent="0" algn="l" rtl="0">
                  <a:spcBef>
                    <a:spcPts val="0"/>
                  </a:spcBef>
                  <a:spcAft>
                    <a:spcPts val="0"/>
                  </a:spcAft>
                  <a:buNone/>
                </a:pPr>
                <a:endParaRPr sz="1100">
                  <a:latin typeface="Times New Roman"/>
                  <a:ea typeface="Times New Roman"/>
                  <a:cs typeface="Times New Roman"/>
                  <a:sym typeface="Times New Roman"/>
                </a:endParaRPr>
              </a:p>
            </p:txBody>
          </p:sp>
        </p:grpSp>
        <p:sp>
          <p:nvSpPr>
            <p:cNvPr id="324" name="Google Shape;324;p18"/>
            <p:cNvSpPr/>
            <p:nvPr/>
          </p:nvSpPr>
          <p:spPr>
            <a:xfrm>
              <a:off x="5471613" y="1418152"/>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325" name="Google Shape;325;p18"/>
          <p:cNvGrpSpPr/>
          <p:nvPr/>
        </p:nvGrpSpPr>
        <p:grpSpPr>
          <a:xfrm>
            <a:off x="891213" y="1354327"/>
            <a:ext cx="2808614" cy="3603123"/>
            <a:chOff x="930513" y="1161602"/>
            <a:chExt cx="2808614" cy="3603123"/>
          </a:xfrm>
        </p:grpSpPr>
        <p:grpSp>
          <p:nvGrpSpPr>
            <p:cNvPr id="326" name="Google Shape;326;p18"/>
            <p:cNvGrpSpPr/>
            <p:nvPr/>
          </p:nvGrpSpPr>
          <p:grpSpPr>
            <a:xfrm>
              <a:off x="1120725" y="1322250"/>
              <a:ext cx="2618401" cy="3442475"/>
              <a:chOff x="-100200" y="1103175"/>
              <a:chExt cx="2618401" cy="3442475"/>
            </a:xfrm>
          </p:grpSpPr>
          <p:sp>
            <p:nvSpPr>
              <p:cNvPr id="327" name="Google Shape;327;p18"/>
              <p:cNvSpPr txBox="1"/>
              <p:nvPr/>
            </p:nvSpPr>
            <p:spPr>
              <a:xfrm>
                <a:off x="457201" y="1103175"/>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Observations</a:t>
                </a:r>
                <a:endParaRPr sz="1800" b="1">
                  <a:solidFill>
                    <a:srgbClr val="000000"/>
                  </a:solidFill>
                  <a:latin typeface="Fira Sans Extra Condensed"/>
                  <a:ea typeface="Fira Sans Extra Condensed"/>
                  <a:cs typeface="Fira Sans Extra Condensed"/>
                  <a:sym typeface="Fira Sans Extra Condensed"/>
                </a:endParaRPr>
              </a:p>
            </p:txBody>
          </p:sp>
          <p:sp>
            <p:nvSpPr>
              <p:cNvPr id="328" name="Google Shape;328;p18"/>
              <p:cNvSpPr txBox="1"/>
              <p:nvPr/>
            </p:nvSpPr>
            <p:spPr>
              <a:xfrm>
                <a:off x="-100200" y="1429850"/>
                <a:ext cx="2618400" cy="31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Spoke with store owner about observing real time data:</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Inter arrival time of customers for drive thru and dine in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Queue times for waiting to order food</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Processing time for employees of drive thru and dine in </a:t>
                </a:r>
                <a:endParaRPr sz="1200">
                  <a:latin typeface="Times New Roman"/>
                  <a:ea typeface="Times New Roman"/>
                  <a:cs typeface="Times New Roman"/>
                  <a:sym typeface="Times New Roman"/>
                </a:endParaRPr>
              </a:p>
              <a:p>
                <a:pPr marL="914400" lvl="1"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Processing time includes taking order and making drink. We were informed triangular dist</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Amount of customers who dined in vs to go</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Store owner also supplied information on employee pay</a:t>
                </a:r>
                <a:endParaRPr sz="1200">
                  <a:latin typeface="Times New Roman"/>
                  <a:ea typeface="Times New Roman"/>
                  <a:cs typeface="Times New Roman"/>
                  <a:sym typeface="Times New Roman"/>
                </a:endParaRPr>
              </a:p>
            </p:txBody>
          </p:sp>
        </p:grpSp>
        <p:sp>
          <p:nvSpPr>
            <p:cNvPr id="329" name="Google Shape;329;p18"/>
            <p:cNvSpPr/>
            <p:nvPr/>
          </p:nvSpPr>
          <p:spPr>
            <a:xfrm>
              <a:off x="930513" y="1161602"/>
              <a:ext cx="595200" cy="59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Data Collection and Data Utilization</a:t>
            </a:r>
            <a:endParaRPr/>
          </a:p>
        </p:txBody>
      </p:sp>
      <p:sp>
        <p:nvSpPr>
          <p:cNvPr id="335" name="Google Shape;335;p19"/>
          <p:cNvSpPr/>
          <p:nvPr/>
        </p:nvSpPr>
        <p:spPr>
          <a:xfrm>
            <a:off x="457200" y="972725"/>
            <a:ext cx="3152700" cy="3984600"/>
          </a:xfrm>
          <a:prstGeom prst="rect">
            <a:avLst/>
          </a:prstGeom>
          <a:solidFill>
            <a:srgbClr val="C79DA9">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19"/>
          <p:cNvGrpSpPr/>
          <p:nvPr/>
        </p:nvGrpSpPr>
        <p:grpSpPr>
          <a:xfrm>
            <a:off x="629238" y="1354325"/>
            <a:ext cx="2808614" cy="3271251"/>
            <a:chOff x="5471613" y="1354325"/>
            <a:chExt cx="2808614" cy="3271251"/>
          </a:xfrm>
        </p:grpSpPr>
        <p:grpSp>
          <p:nvGrpSpPr>
            <p:cNvPr id="337" name="Google Shape;337;p19"/>
            <p:cNvGrpSpPr/>
            <p:nvPr/>
          </p:nvGrpSpPr>
          <p:grpSpPr>
            <a:xfrm>
              <a:off x="6219225" y="1354325"/>
              <a:ext cx="2061001" cy="3271251"/>
              <a:chOff x="6625800" y="1135250"/>
              <a:chExt cx="2061001" cy="3271251"/>
            </a:xfrm>
          </p:grpSpPr>
          <p:sp>
            <p:nvSpPr>
              <p:cNvPr id="338" name="Google Shape;338;p19"/>
              <p:cNvSpPr txBox="1"/>
              <p:nvPr/>
            </p:nvSpPr>
            <p:spPr>
              <a:xfrm>
                <a:off x="6625801" y="113525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Collection</a:t>
                </a:r>
                <a:endParaRPr sz="1800" b="1">
                  <a:solidFill>
                    <a:srgbClr val="000000"/>
                  </a:solidFill>
                  <a:latin typeface="Fira Sans Extra Condensed"/>
                  <a:ea typeface="Fira Sans Extra Condensed"/>
                  <a:cs typeface="Fira Sans Extra Condensed"/>
                  <a:sym typeface="Fira Sans Extra Condensed"/>
                </a:endParaRPr>
              </a:p>
            </p:txBody>
          </p:sp>
          <p:sp>
            <p:nvSpPr>
              <p:cNvPr id="339" name="Google Shape;339;p19"/>
              <p:cNvSpPr txBox="1"/>
              <p:nvPr/>
            </p:nvSpPr>
            <p:spPr>
              <a:xfrm>
                <a:off x="6625800" y="1417301"/>
                <a:ext cx="2061000" cy="298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Recording all data from observations and then creating statistical graphs to determine the distribution:</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Customer arrival is exponential distribution</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Processing time is triangular distribution</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Choosing to dine in or take out once in store is discrete distribution</a:t>
                </a:r>
                <a:endParaRPr sz="1200">
                  <a:latin typeface="Roboto"/>
                  <a:ea typeface="Roboto"/>
                  <a:cs typeface="Roboto"/>
                  <a:sym typeface="Roboto"/>
                </a:endParaRPr>
              </a:p>
            </p:txBody>
          </p:sp>
        </p:grpSp>
        <p:sp>
          <p:nvSpPr>
            <p:cNvPr id="340" name="Google Shape;340;p19"/>
            <p:cNvSpPr/>
            <p:nvPr/>
          </p:nvSpPr>
          <p:spPr>
            <a:xfrm>
              <a:off x="5471613" y="1418152"/>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sp>
        <p:nvSpPr>
          <p:cNvPr id="341" name="Google Shape;341;p19"/>
          <p:cNvSpPr/>
          <p:nvPr/>
        </p:nvSpPr>
        <p:spPr>
          <a:xfrm>
            <a:off x="4461950" y="972725"/>
            <a:ext cx="4314600" cy="3984600"/>
          </a:xfrm>
          <a:prstGeom prst="rect">
            <a:avLst/>
          </a:prstGeom>
          <a:solidFill>
            <a:srgbClr val="C79DA9">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Data Collection</a:t>
            </a:r>
            <a:endParaRPr/>
          </a:p>
          <a:p>
            <a:pPr marL="0" lvl="0" indent="0" algn="l" rtl="0">
              <a:spcBef>
                <a:spcPts val="0"/>
              </a:spcBef>
              <a:spcAft>
                <a:spcPts val="0"/>
              </a:spcAft>
              <a:buClr>
                <a:schemeClr val="dk1"/>
              </a:buClr>
              <a:buSzPts val="1100"/>
              <a:buFont typeface="Arial"/>
              <a:buNone/>
            </a:pPr>
            <a:endParaRPr/>
          </a:p>
        </p:txBody>
      </p:sp>
      <p:sp>
        <p:nvSpPr>
          <p:cNvPr id="342" name="Google Shape;342;p19"/>
          <p:cNvSpPr/>
          <p:nvPr/>
        </p:nvSpPr>
        <p:spPr>
          <a:xfrm>
            <a:off x="4571988" y="1057752"/>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pic>
        <p:nvPicPr>
          <p:cNvPr id="343" name="Google Shape;343;p19"/>
          <p:cNvPicPr preferRelativeResize="0"/>
          <p:nvPr/>
        </p:nvPicPr>
        <p:blipFill>
          <a:blip r:embed="rId3">
            <a:alphaModFix/>
          </a:blip>
          <a:stretch>
            <a:fillRect/>
          </a:stretch>
        </p:blipFill>
        <p:spPr>
          <a:xfrm>
            <a:off x="4572000" y="1767225"/>
            <a:ext cx="4049100" cy="1472975"/>
          </a:xfrm>
          <a:prstGeom prst="rect">
            <a:avLst/>
          </a:prstGeom>
          <a:noFill/>
          <a:ln>
            <a:noFill/>
          </a:ln>
        </p:spPr>
      </p:pic>
      <p:sp>
        <p:nvSpPr>
          <p:cNvPr id="344" name="Google Shape;344;p19"/>
          <p:cNvSpPr txBox="1"/>
          <p:nvPr/>
        </p:nvSpPr>
        <p:spPr>
          <a:xfrm>
            <a:off x="5219325" y="972713"/>
            <a:ext cx="3314400" cy="5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Utilization (Determining Distribution)</a:t>
            </a:r>
            <a:endParaRPr>
              <a:solidFill>
                <a:schemeClr val="dk1"/>
              </a:solidFill>
              <a:latin typeface="Roboto"/>
              <a:ea typeface="Roboto"/>
              <a:cs typeface="Roboto"/>
              <a:sym typeface="Roboto"/>
            </a:endParaRPr>
          </a:p>
        </p:txBody>
      </p:sp>
      <p:pic>
        <p:nvPicPr>
          <p:cNvPr id="345" name="Google Shape;345;p19"/>
          <p:cNvPicPr preferRelativeResize="0"/>
          <p:nvPr/>
        </p:nvPicPr>
        <p:blipFill>
          <a:blip r:embed="rId4">
            <a:alphaModFix/>
          </a:blip>
          <a:stretch>
            <a:fillRect/>
          </a:stretch>
        </p:blipFill>
        <p:spPr>
          <a:xfrm>
            <a:off x="4572000" y="3314425"/>
            <a:ext cx="4049099" cy="155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Process Flow</a:t>
            </a:r>
            <a:endParaRPr/>
          </a:p>
        </p:txBody>
      </p:sp>
      <p:sp>
        <p:nvSpPr>
          <p:cNvPr id="351" name="Google Shape;351;p20"/>
          <p:cNvSpPr/>
          <p:nvPr/>
        </p:nvSpPr>
        <p:spPr>
          <a:xfrm>
            <a:off x="253775" y="1327575"/>
            <a:ext cx="677700" cy="82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52" name="Google Shape;352;p20"/>
          <p:cNvCxnSpPr/>
          <p:nvPr/>
        </p:nvCxnSpPr>
        <p:spPr>
          <a:xfrm>
            <a:off x="1035925" y="1739925"/>
            <a:ext cx="503400" cy="0"/>
          </a:xfrm>
          <a:prstGeom prst="straightConnector1">
            <a:avLst/>
          </a:prstGeom>
          <a:noFill/>
          <a:ln w="9525" cap="flat" cmpd="sng">
            <a:solidFill>
              <a:schemeClr val="dk2"/>
            </a:solidFill>
            <a:prstDash val="solid"/>
            <a:round/>
            <a:headEnd type="none" w="med" len="med"/>
            <a:tailEnd type="triangle" w="med" len="med"/>
          </a:ln>
        </p:spPr>
      </p:cxnSp>
      <p:sp>
        <p:nvSpPr>
          <p:cNvPr id="353" name="Google Shape;353;p20"/>
          <p:cNvSpPr/>
          <p:nvPr/>
        </p:nvSpPr>
        <p:spPr>
          <a:xfrm>
            <a:off x="1643775" y="1418625"/>
            <a:ext cx="503400" cy="64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54" name="Google Shape;354;p20"/>
          <p:cNvCxnSpPr/>
          <p:nvPr/>
        </p:nvCxnSpPr>
        <p:spPr>
          <a:xfrm>
            <a:off x="2147175" y="1739925"/>
            <a:ext cx="374700" cy="0"/>
          </a:xfrm>
          <a:prstGeom prst="straightConnector1">
            <a:avLst/>
          </a:prstGeom>
          <a:noFill/>
          <a:ln w="9525" cap="flat" cmpd="sng">
            <a:solidFill>
              <a:schemeClr val="dk2"/>
            </a:solidFill>
            <a:prstDash val="solid"/>
            <a:round/>
            <a:headEnd type="none" w="med" len="med"/>
            <a:tailEnd type="triangle" w="med" len="med"/>
          </a:ln>
        </p:spPr>
      </p:cxnSp>
      <p:sp>
        <p:nvSpPr>
          <p:cNvPr id="355" name="Google Shape;355;p20"/>
          <p:cNvSpPr/>
          <p:nvPr/>
        </p:nvSpPr>
        <p:spPr>
          <a:xfrm>
            <a:off x="2711800" y="1465225"/>
            <a:ext cx="899400" cy="58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56" name="Google Shape;356;p20"/>
          <p:cNvCxnSpPr/>
          <p:nvPr/>
        </p:nvCxnSpPr>
        <p:spPr>
          <a:xfrm>
            <a:off x="3661875" y="1702450"/>
            <a:ext cx="556800" cy="0"/>
          </a:xfrm>
          <a:prstGeom prst="straightConnector1">
            <a:avLst/>
          </a:prstGeom>
          <a:noFill/>
          <a:ln w="9525" cap="flat" cmpd="sng">
            <a:solidFill>
              <a:schemeClr val="dk2"/>
            </a:solidFill>
            <a:prstDash val="solid"/>
            <a:round/>
            <a:headEnd type="none" w="med" len="med"/>
            <a:tailEnd type="triangle" w="med" len="med"/>
          </a:ln>
        </p:spPr>
      </p:cxnSp>
      <p:sp>
        <p:nvSpPr>
          <p:cNvPr id="357" name="Google Shape;357;p20"/>
          <p:cNvSpPr/>
          <p:nvPr/>
        </p:nvSpPr>
        <p:spPr>
          <a:xfrm>
            <a:off x="4269350" y="1418625"/>
            <a:ext cx="503400" cy="64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58" name="Google Shape;358;p20"/>
          <p:cNvSpPr/>
          <p:nvPr/>
        </p:nvSpPr>
        <p:spPr>
          <a:xfrm>
            <a:off x="5152700" y="1445475"/>
            <a:ext cx="899400" cy="58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59" name="Google Shape;359;p20"/>
          <p:cNvSpPr/>
          <p:nvPr/>
        </p:nvSpPr>
        <p:spPr>
          <a:xfrm>
            <a:off x="6556938" y="1663313"/>
            <a:ext cx="899400" cy="19272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0" name="Google Shape;360;p20"/>
          <p:cNvSpPr/>
          <p:nvPr/>
        </p:nvSpPr>
        <p:spPr>
          <a:xfrm>
            <a:off x="7989375" y="1573975"/>
            <a:ext cx="1038600" cy="3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61" name="Google Shape;361;p20"/>
          <p:cNvCxnSpPr/>
          <p:nvPr/>
        </p:nvCxnSpPr>
        <p:spPr>
          <a:xfrm>
            <a:off x="4772750" y="1702450"/>
            <a:ext cx="270300" cy="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0"/>
          <p:cNvCxnSpPr/>
          <p:nvPr/>
        </p:nvCxnSpPr>
        <p:spPr>
          <a:xfrm>
            <a:off x="6180788" y="1759675"/>
            <a:ext cx="270300" cy="0"/>
          </a:xfrm>
          <a:prstGeom prst="straightConnector1">
            <a:avLst/>
          </a:prstGeom>
          <a:noFill/>
          <a:ln w="9525" cap="flat" cmpd="sng">
            <a:solidFill>
              <a:schemeClr val="dk2"/>
            </a:solidFill>
            <a:prstDash val="solid"/>
            <a:round/>
            <a:headEnd type="none" w="med" len="med"/>
            <a:tailEnd type="triangle" w="med" len="med"/>
          </a:ln>
        </p:spPr>
      </p:cxnSp>
      <p:cxnSp>
        <p:nvCxnSpPr>
          <p:cNvPr id="363" name="Google Shape;363;p20"/>
          <p:cNvCxnSpPr/>
          <p:nvPr/>
        </p:nvCxnSpPr>
        <p:spPr>
          <a:xfrm>
            <a:off x="7562188" y="1759675"/>
            <a:ext cx="270300" cy="0"/>
          </a:xfrm>
          <a:prstGeom prst="straightConnector1">
            <a:avLst/>
          </a:prstGeom>
          <a:noFill/>
          <a:ln w="9525" cap="flat" cmpd="sng">
            <a:solidFill>
              <a:schemeClr val="dk2"/>
            </a:solidFill>
            <a:prstDash val="solid"/>
            <a:round/>
            <a:headEnd type="none" w="med" len="med"/>
            <a:tailEnd type="triangle" w="med" len="med"/>
          </a:ln>
        </p:spPr>
      </p:cxnSp>
      <p:sp>
        <p:nvSpPr>
          <p:cNvPr id="364" name="Google Shape;364;p20"/>
          <p:cNvSpPr/>
          <p:nvPr/>
        </p:nvSpPr>
        <p:spPr>
          <a:xfrm>
            <a:off x="203450" y="3297825"/>
            <a:ext cx="556800" cy="58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65" name="Google Shape;365;p20"/>
          <p:cNvCxnSpPr/>
          <p:nvPr/>
        </p:nvCxnSpPr>
        <p:spPr>
          <a:xfrm>
            <a:off x="824275" y="3592275"/>
            <a:ext cx="503400" cy="0"/>
          </a:xfrm>
          <a:prstGeom prst="straightConnector1">
            <a:avLst/>
          </a:prstGeom>
          <a:noFill/>
          <a:ln w="9525" cap="flat" cmpd="sng">
            <a:solidFill>
              <a:schemeClr val="dk2"/>
            </a:solidFill>
            <a:prstDash val="solid"/>
            <a:round/>
            <a:headEnd type="none" w="med" len="med"/>
            <a:tailEnd type="triangle" w="med" len="med"/>
          </a:ln>
        </p:spPr>
      </p:cxnSp>
      <p:sp>
        <p:nvSpPr>
          <p:cNvPr id="366" name="Google Shape;366;p20"/>
          <p:cNvSpPr/>
          <p:nvPr/>
        </p:nvSpPr>
        <p:spPr>
          <a:xfrm>
            <a:off x="1391700" y="3244125"/>
            <a:ext cx="503400" cy="64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7" name="Google Shape;367;p20"/>
          <p:cNvSpPr/>
          <p:nvPr/>
        </p:nvSpPr>
        <p:spPr>
          <a:xfrm>
            <a:off x="2275875" y="3297825"/>
            <a:ext cx="770700" cy="58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8" name="Google Shape;368;p20"/>
          <p:cNvSpPr/>
          <p:nvPr/>
        </p:nvSpPr>
        <p:spPr>
          <a:xfrm>
            <a:off x="3778025" y="3270975"/>
            <a:ext cx="374700" cy="64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69" name="Google Shape;369;p20"/>
          <p:cNvCxnSpPr/>
          <p:nvPr/>
        </p:nvCxnSpPr>
        <p:spPr>
          <a:xfrm>
            <a:off x="5654800" y="3308425"/>
            <a:ext cx="857100" cy="60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20"/>
          <p:cNvCxnSpPr/>
          <p:nvPr/>
        </p:nvCxnSpPr>
        <p:spPr>
          <a:xfrm>
            <a:off x="4261500" y="3779675"/>
            <a:ext cx="889800" cy="282900"/>
          </a:xfrm>
          <a:prstGeom prst="straightConnector1">
            <a:avLst/>
          </a:prstGeom>
          <a:noFill/>
          <a:ln w="9525" cap="flat" cmpd="sng">
            <a:solidFill>
              <a:schemeClr val="dk2"/>
            </a:solidFill>
            <a:prstDash val="solid"/>
            <a:round/>
            <a:headEnd type="none" w="med" len="med"/>
            <a:tailEnd type="triangle" w="med" len="med"/>
          </a:ln>
        </p:spPr>
      </p:cxnSp>
      <p:sp>
        <p:nvSpPr>
          <p:cNvPr id="371" name="Google Shape;371;p20"/>
          <p:cNvSpPr/>
          <p:nvPr/>
        </p:nvSpPr>
        <p:spPr>
          <a:xfrm>
            <a:off x="5309013" y="3648425"/>
            <a:ext cx="374700" cy="64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72" name="Google Shape;372;p20"/>
          <p:cNvCxnSpPr/>
          <p:nvPr/>
        </p:nvCxnSpPr>
        <p:spPr>
          <a:xfrm rot="10800000" flipH="1">
            <a:off x="5816950" y="4078625"/>
            <a:ext cx="532800" cy="1800"/>
          </a:xfrm>
          <a:prstGeom prst="straightConnector1">
            <a:avLst/>
          </a:prstGeom>
          <a:noFill/>
          <a:ln w="9525" cap="flat" cmpd="sng">
            <a:solidFill>
              <a:schemeClr val="dk2"/>
            </a:solidFill>
            <a:prstDash val="solid"/>
            <a:round/>
            <a:headEnd type="none" w="med" len="med"/>
            <a:tailEnd type="triangle" w="med" len="med"/>
          </a:ln>
        </p:spPr>
      </p:cxnSp>
      <p:sp>
        <p:nvSpPr>
          <p:cNvPr id="373" name="Google Shape;373;p20"/>
          <p:cNvSpPr/>
          <p:nvPr/>
        </p:nvSpPr>
        <p:spPr>
          <a:xfrm>
            <a:off x="6511238" y="3797250"/>
            <a:ext cx="321300" cy="21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4" name="Google Shape;374;p20"/>
          <p:cNvSpPr/>
          <p:nvPr/>
        </p:nvSpPr>
        <p:spPr>
          <a:xfrm>
            <a:off x="7036013" y="3794575"/>
            <a:ext cx="321300" cy="21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5" name="Google Shape;375;p20"/>
          <p:cNvSpPr/>
          <p:nvPr/>
        </p:nvSpPr>
        <p:spPr>
          <a:xfrm>
            <a:off x="6511238" y="4144875"/>
            <a:ext cx="321300" cy="21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6" name="Google Shape;376;p20"/>
          <p:cNvSpPr/>
          <p:nvPr/>
        </p:nvSpPr>
        <p:spPr>
          <a:xfrm>
            <a:off x="7036013" y="4144875"/>
            <a:ext cx="321300" cy="21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377" name="Google Shape;377;p20"/>
          <p:cNvCxnSpPr/>
          <p:nvPr/>
        </p:nvCxnSpPr>
        <p:spPr>
          <a:xfrm rot="10800000" flipH="1">
            <a:off x="6724175" y="3287113"/>
            <a:ext cx="1156800" cy="3900"/>
          </a:xfrm>
          <a:prstGeom prst="straightConnector1">
            <a:avLst/>
          </a:prstGeom>
          <a:noFill/>
          <a:ln w="9525" cap="flat" cmpd="sng">
            <a:solidFill>
              <a:schemeClr val="dk2"/>
            </a:solidFill>
            <a:prstDash val="solid"/>
            <a:round/>
            <a:headEnd type="none" w="med" len="med"/>
            <a:tailEnd type="triangle" w="med" len="med"/>
          </a:ln>
        </p:spPr>
      </p:cxnSp>
      <p:cxnSp>
        <p:nvCxnSpPr>
          <p:cNvPr id="378" name="Google Shape;378;p20"/>
          <p:cNvCxnSpPr/>
          <p:nvPr/>
        </p:nvCxnSpPr>
        <p:spPr>
          <a:xfrm rot="10800000" flipH="1">
            <a:off x="7409425" y="3761375"/>
            <a:ext cx="531300" cy="189600"/>
          </a:xfrm>
          <a:prstGeom prst="straightConnector1">
            <a:avLst/>
          </a:prstGeom>
          <a:noFill/>
          <a:ln w="9525" cap="flat" cmpd="sng">
            <a:solidFill>
              <a:schemeClr val="dk2"/>
            </a:solidFill>
            <a:prstDash val="solid"/>
            <a:round/>
            <a:headEnd type="none" w="med" len="med"/>
            <a:tailEnd type="triangle" w="med" len="med"/>
          </a:ln>
        </p:spPr>
      </p:cxnSp>
      <p:sp>
        <p:nvSpPr>
          <p:cNvPr id="379" name="Google Shape;379;p20"/>
          <p:cNvSpPr/>
          <p:nvPr/>
        </p:nvSpPr>
        <p:spPr>
          <a:xfrm>
            <a:off x="8097425" y="3183925"/>
            <a:ext cx="953100" cy="64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80" name="Google Shape;380;p20"/>
          <p:cNvSpPr txBox="1"/>
          <p:nvPr/>
        </p:nvSpPr>
        <p:spPr>
          <a:xfrm>
            <a:off x="77100" y="782875"/>
            <a:ext cx="1314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Drive Thru</a:t>
            </a:r>
            <a:endParaRPr>
              <a:solidFill>
                <a:schemeClr val="dk1"/>
              </a:solidFill>
              <a:latin typeface="Roboto"/>
              <a:ea typeface="Roboto"/>
              <a:cs typeface="Roboto"/>
              <a:sym typeface="Roboto"/>
            </a:endParaRPr>
          </a:p>
        </p:txBody>
      </p:sp>
      <p:sp>
        <p:nvSpPr>
          <p:cNvPr id="381" name="Google Shape;381;p20"/>
          <p:cNvSpPr txBox="1"/>
          <p:nvPr/>
        </p:nvSpPr>
        <p:spPr>
          <a:xfrm>
            <a:off x="64250" y="2816025"/>
            <a:ext cx="8352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In Store</a:t>
            </a:r>
            <a:endParaRPr>
              <a:solidFill>
                <a:schemeClr val="dk1"/>
              </a:solidFill>
              <a:latin typeface="Roboto"/>
              <a:ea typeface="Roboto"/>
              <a:cs typeface="Roboto"/>
              <a:sym typeface="Roboto"/>
            </a:endParaRPr>
          </a:p>
        </p:txBody>
      </p:sp>
      <p:sp>
        <p:nvSpPr>
          <p:cNvPr id="382" name="Google Shape;382;p20"/>
          <p:cNvSpPr txBox="1"/>
          <p:nvPr/>
        </p:nvSpPr>
        <p:spPr>
          <a:xfrm>
            <a:off x="125400" y="2149425"/>
            <a:ext cx="12180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arrives, → exponential distribution</a:t>
            </a:r>
            <a:endParaRPr sz="900">
              <a:solidFill>
                <a:schemeClr val="dk1"/>
              </a:solidFill>
              <a:latin typeface="Times New Roman"/>
              <a:ea typeface="Times New Roman"/>
              <a:cs typeface="Times New Roman"/>
              <a:sym typeface="Times New Roman"/>
            </a:endParaRPr>
          </a:p>
        </p:txBody>
      </p:sp>
      <p:sp>
        <p:nvSpPr>
          <p:cNvPr id="383" name="Google Shape;383;p20"/>
          <p:cNvSpPr txBox="1"/>
          <p:nvPr/>
        </p:nvSpPr>
        <p:spPr>
          <a:xfrm>
            <a:off x="64250" y="3950975"/>
            <a:ext cx="12180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arrives, exponential distribution</a:t>
            </a:r>
            <a:endParaRPr sz="900">
              <a:solidFill>
                <a:schemeClr val="dk1"/>
              </a:solidFill>
              <a:latin typeface="Times New Roman"/>
              <a:ea typeface="Times New Roman"/>
              <a:cs typeface="Times New Roman"/>
              <a:sym typeface="Times New Roman"/>
            </a:endParaRPr>
          </a:p>
        </p:txBody>
      </p:sp>
      <p:sp>
        <p:nvSpPr>
          <p:cNvPr id="384" name="Google Shape;384;p20"/>
          <p:cNvSpPr txBox="1"/>
          <p:nvPr/>
        </p:nvSpPr>
        <p:spPr>
          <a:xfrm>
            <a:off x="1258050" y="396972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Waits in line to order</a:t>
            </a:r>
            <a:endParaRPr sz="900">
              <a:solidFill>
                <a:schemeClr val="dk1"/>
              </a:solidFill>
              <a:latin typeface="Times New Roman"/>
              <a:ea typeface="Times New Roman"/>
              <a:cs typeface="Times New Roman"/>
              <a:sym typeface="Times New Roman"/>
            </a:endParaRPr>
          </a:p>
        </p:txBody>
      </p:sp>
      <p:sp>
        <p:nvSpPr>
          <p:cNvPr id="385" name="Google Shape;385;p20"/>
          <p:cNvSpPr txBox="1"/>
          <p:nvPr/>
        </p:nvSpPr>
        <p:spPr>
          <a:xfrm>
            <a:off x="1510125" y="216817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Waits in line to order</a:t>
            </a:r>
            <a:endParaRPr sz="900">
              <a:solidFill>
                <a:schemeClr val="dk1"/>
              </a:solidFill>
              <a:latin typeface="Times New Roman"/>
              <a:ea typeface="Times New Roman"/>
              <a:cs typeface="Times New Roman"/>
              <a:sym typeface="Times New Roman"/>
            </a:endParaRPr>
          </a:p>
        </p:txBody>
      </p:sp>
      <p:sp>
        <p:nvSpPr>
          <p:cNvPr id="386" name="Google Shape;386;p20"/>
          <p:cNvSpPr txBox="1"/>
          <p:nvPr/>
        </p:nvSpPr>
        <p:spPr>
          <a:xfrm>
            <a:off x="2591238" y="2077775"/>
            <a:ext cx="1367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Employee takes order and makes drink → triangular distribution</a:t>
            </a:r>
            <a:endParaRPr sz="900">
              <a:solidFill>
                <a:schemeClr val="dk1"/>
              </a:solidFill>
              <a:latin typeface="Times New Roman"/>
              <a:ea typeface="Times New Roman"/>
              <a:cs typeface="Times New Roman"/>
              <a:sym typeface="Times New Roman"/>
            </a:endParaRPr>
          </a:p>
        </p:txBody>
      </p:sp>
      <p:sp>
        <p:nvSpPr>
          <p:cNvPr id="387" name="Google Shape;387;p20"/>
          <p:cNvSpPr txBox="1"/>
          <p:nvPr/>
        </p:nvSpPr>
        <p:spPr>
          <a:xfrm>
            <a:off x="2138388" y="3969725"/>
            <a:ext cx="1367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Employee takes order, makes drink, collects money and hands over drink → triangular distribution</a:t>
            </a:r>
            <a:endParaRPr sz="900">
              <a:solidFill>
                <a:schemeClr val="dk1"/>
              </a:solidFill>
              <a:latin typeface="Times New Roman"/>
              <a:ea typeface="Times New Roman"/>
              <a:cs typeface="Times New Roman"/>
              <a:sym typeface="Times New Roman"/>
            </a:endParaRPr>
          </a:p>
        </p:txBody>
      </p:sp>
      <p:cxnSp>
        <p:nvCxnSpPr>
          <p:cNvPr id="388" name="Google Shape;388;p20"/>
          <p:cNvCxnSpPr/>
          <p:nvPr/>
        </p:nvCxnSpPr>
        <p:spPr>
          <a:xfrm rot="10800000" flipH="1">
            <a:off x="4315050" y="3304500"/>
            <a:ext cx="1059900" cy="196800"/>
          </a:xfrm>
          <a:prstGeom prst="straightConnector1">
            <a:avLst/>
          </a:prstGeom>
          <a:noFill/>
          <a:ln w="9525" cap="flat" cmpd="sng">
            <a:solidFill>
              <a:schemeClr val="dk2"/>
            </a:solidFill>
            <a:prstDash val="solid"/>
            <a:round/>
            <a:headEnd type="none" w="med" len="med"/>
            <a:tailEnd type="triangle" w="med" len="med"/>
          </a:ln>
        </p:spPr>
      </p:cxnSp>
      <p:cxnSp>
        <p:nvCxnSpPr>
          <p:cNvPr id="389" name="Google Shape;389;p20"/>
          <p:cNvCxnSpPr/>
          <p:nvPr/>
        </p:nvCxnSpPr>
        <p:spPr>
          <a:xfrm>
            <a:off x="3261550" y="3592275"/>
            <a:ext cx="301500" cy="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p20"/>
          <p:cNvCxnSpPr/>
          <p:nvPr/>
        </p:nvCxnSpPr>
        <p:spPr>
          <a:xfrm>
            <a:off x="1950338" y="3592275"/>
            <a:ext cx="270300" cy="0"/>
          </a:xfrm>
          <a:prstGeom prst="straightConnector1">
            <a:avLst/>
          </a:prstGeom>
          <a:noFill/>
          <a:ln w="9525" cap="flat" cmpd="sng">
            <a:solidFill>
              <a:schemeClr val="dk2"/>
            </a:solidFill>
            <a:prstDash val="solid"/>
            <a:round/>
            <a:headEnd type="none" w="med" len="med"/>
            <a:tailEnd type="triangle" w="med" len="med"/>
          </a:ln>
        </p:spPr>
      </p:cxnSp>
      <p:sp>
        <p:nvSpPr>
          <p:cNvPr id="391" name="Google Shape;391;p20"/>
          <p:cNvSpPr txBox="1"/>
          <p:nvPr/>
        </p:nvSpPr>
        <p:spPr>
          <a:xfrm>
            <a:off x="4111225" y="2077775"/>
            <a:ext cx="10386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Waits in line to receive good</a:t>
            </a:r>
            <a:endParaRPr sz="900">
              <a:solidFill>
                <a:schemeClr val="dk1"/>
              </a:solidFill>
              <a:latin typeface="Times New Roman"/>
              <a:ea typeface="Times New Roman"/>
              <a:cs typeface="Times New Roman"/>
              <a:sym typeface="Times New Roman"/>
            </a:endParaRPr>
          </a:p>
        </p:txBody>
      </p:sp>
      <p:sp>
        <p:nvSpPr>
          <p:cNvPr id="392" name="Google Shape;392;p20"/>
          <p:cNvSpPr txBox="1"/>
          <p:nvPr/>
        </p:nvSpPr>
        <p:spPr>
          <a:xfrm>
            <a:off x="5043050" y="2026875"/>
            <a:ext cx="12180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Server collects money and hands customer good → triangular distribution</a:t>
            </a:r>
            <a:endParaRPr sz="900">
              <a:solidFill>
                <a:schemeClr val="dk1"/>
              </a:solidFill>
              <a:latin typeface="Times New Roman"/>
              <a:ea typeface="Times New Roman"/>
              <a:cs typeface="Times New Roman"/>
              <a:sym typeface="Times New Roman"/>
            </a:endParaRPr>
          </a:p>
        </p:txBody>
      </p:sp>
      <p:sp>
        <p:nvSpPr>
          <p:cNvPr id="393" name="Google Shape;393;p20"/>
          <p:cNvSpPr txBox="1"/>
          <p:nvPr/>
        </p:nvSpPr>
        <p:spPr>
          <a:xfrm>
            <a:off x="3615725" y="3969725"/>
            <a:ext cx="8994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makes choice to dine in or to go</a:t>
            </a:r>
            <a:endParaRPr sz="900">
              <a:solidFill>
                <a:schemeClr val="dk1"/>
              </a:solidFill>
              <a:latin typeface="Times New Roman"/>
              <a:ea typeface="Times New Roman"/>
              <a:cs typeface="Times New Roman"/>
              <a:sym typeface="Times New Roman"/>
            </a:endParaRPr>
          </a:p>
        </p:txBody>
      </p:sp>
      <p:sp>
        <p:nvSpPr>
          <p:cNvPr id="394" name="Google Shape;394;p20"/>
          <p:cNvSpPr txBox="1"/>
          <p:nvPr/>
        </p:nvSpPr>
        <p:spPr>
          <a:xfrm>
            <a:off x="4610900" y="310542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To go</a:t>
            </a:r>
            <a:endParaRPr sz="900">
              <a:solidFill>
                <a:schemeClr val="dk1"/>
              </a:solidFill>
              <a:latin typeface="Times New Roman"/>
              <a:ea typeface="Times New Roman"/>
              <a:cs typeface="Times New Roman"/>
              <a:sym typeface="Times New Roman"/>
            </a:endParaRPr>
          </a:p>
        </p:txBody>
      </p:sp>
      <p:sp>
        <p:nvSpPr>
          <p:cNvPr id="395" name="Google Shape;395;p20"/>
          <p:cNvSpPr txBox="1"/>
          <p:nvPr/>
        </p:nvSpPr>
        <p:spPr>
          <a:xfrm>
            <a:off x="5463400" y="2908675"/>
            <a:ext cx="12180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Walks towards exit</a:t>
            </a:r>
            <a:endParaRPr sz="900">
              <a:solidFill>
                <a:schemeClr val="dk1"/>
              </a:solidFill>
              <a:latin typeface="Times New Roman"/>
              <a:ea typeface="Times New Roman"/>
              <a:cs typeface="Times New Roman"/>
              <a:sym typeface="Times New Roman"/>
            </a:endParaRPr>
          </a:p>
        </p:txBody>
      </p:sp>
      <p:sp>
        <p:nvSpPr>
          <p:cNvPr id="396" name="Google Shape;396;p20"/>
          <p:cNvSpPr txBox="1"/>
          <p:nvPr/>
        </p:nvSpPr>
        <p:spPr>
          <a:xfrm>
            <a:off x="5191263" y="429102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Waits for free dine in table</a:t>
            </a:r>
            <a:endParaRPr sz="900">
              <a:solidFill>
                <a:schemeClr val="dk1"/>
              </a:solidFill>
              <a:latin typeface="Times New Roman"/>
              <a:ea typeface="Times New Roman"/>
              <a:cs typeface="Times New Roman"/>
              <a:sym typeface="Times New Roman"/>
            </a:endParaRPr>
          </a:p>
        </p:txBody>
      </p:sp>
      <p:sp>
        <p:nvSpPr>
          <p:cNvPr id="397" name="Google Shape;397;p20"/>
          <p:cNvSpPr txBox="1"/>
          <p:nvPr/>
        </p:nvSpPr>
        <p:spPr>
          <a:xfrm>
            <a:off x="4321050" y="396972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Dine in</a:t>
            </a:r>
            <a:endParaRPr sz="900">
              <a:solidFill>
                <a:schemeClr val="dk1"/>
              </a:solidFill>
              <a:latin typeface="Times New Roman"/>
              <a:ea typeface="Times New Roman"/>
              <a:cs typeface="Times New Roman"/>
              <a:sym typeface="Times New Roman"/>
            </a:endParaRPr>
          </a:p>
        </p:txBody>
      </p:sp>
      <p:sp>
        <p:nvSpPr>
          <p:cNvPr id="398" name="Google Shape;398;p20"/>
          <p:cNvSpPr txBox="1"/>
          <p:nvPr/>
        </p:nvSpPr>
        <p:spPr>
          <a:xfrm>
            <a:off x="6254525" y="4421325"/>
            <a:ext cx="18843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Dine in table → capacity of 4</a:t>
            </a:r>
            <a:endParaRPr sz="900">
              <a:solidFill>
                <a:schemeClr val="dk1"/>
              </a:solidFill>
              <a:latin typeface="Times New Roman"/>
              <a:ea typeface="Times New Roman"/>
              <a:cs typeface="Times New Roman"/>
              <a:sym typeface="Times New Roman"/>
            </a:endParaRPr>
          </a:p>
        </p:txBody>
      </p:sp>
      <p:sp>
        <p:nvSpPr>
          <p:cNvPr id="399" name="Google Shape;399;p20"/>
          <p:cNvSpPr txBox="1"/>
          <p:nvPr/>
        </p:nvSpPr>
        <p:spPr>
          <a:xfrm>
            <a:off x="8156375" y="3160025"/>
            <a:ext cx="8352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leaves through front door</a:t>
            </a:r>
            <a:endParaRPr sz="900">
              <a:solidFill>
                <a:schemeClr val="dk1"/>
              </a:solidFill>
              <a:latin typeface="Times New Roman"/>
              <a:ea typeface="Times New Roman"/>
              <a:cs typeface="Times New Roman"/>
              <a:sym typeface="Times New Roman"/>
            </a:endParaRPr>
          </a:p>
        </p:txBody>
      </p:sp>
      <p:sp>
        <p:nvSpPr>
          <p:cNvPr id="400" name="Google Shape;400;p20"/>
          <p:cNvSpPr txBox="1"/>
          <p:nvPr/>
        </p:nvSpPr>
        <p:spPr>
          <a:xfrm>
            <a:off x="8188625" y="1520325"/>
            <a:ext cx="7707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exits line</a:t>
            </a:r>
            <a:endParaRPr sz="900">
              <a:solidFill>
                <a:schemeClr val="dk1"/>
              </a:solidFill>
              <a:latin typeface="Times New Roman"/>
              <a:ea typeface="Times New Roman"/>
              <a:cs typeface="Times New Roman"/>
              <a:sym typeface="Times New Roman"/>
            </a:endParaRPr>
          </a:p>
        </p:txBody>
      </p:sp>
      <p:sp>
        <p:nvSpPr>
          <p:cNvPr id="401" name="Google Shape;401;p20"/>
          <p:cNvSpPr txBox="1"/>
          <p:nvPr/>
        </p:nvSpPr>
        <p:spPr>
          <a:xfrm>
            <a:off x="6531350" y="1925200"/>
            <a:ext cx="1038600" cy="2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Customer receives products</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Model: JaamSim Simulation</a:t>
            </a:r>
            <a:endParaRPr/>
          </a:p>
        </p:txBody>
      </p:sp>
      <p:pic>
        <p:nvPicPr>
          <p:cNvPr id="407" name="Google Shape;407;p21"/>
          <p:cNvPicPr preferRelativeResize="0"/>
          <p:nvPr/>
        </p:nvPicPr>
        <p:blipFill>
          <a:blip r:embed="rId3">
            <a:alphaModFix/>
          </a:blip>
          <a:stretch>
            <a:fillRect/>
          </a:stretch>
        </p:blipFill>
        <p:spPr>
          <a:xfrm>
            <a:off x="152400" y="935275"/>
            <a:ext cx="8839198" cy="3997925"/>
          </a:xfrm>
          <a:prstGeom prst="rect">
            <a:avLst/>
          </a:prstGeom>
          <a:noFill/>
          <a:ln>
            <a:noFill/>
          </a:ln>
        </p:spPr>
      </p:pic>
      <p:sp>
        <p:nvSpPr>
          <p:cNvPr id="408" name="Google Shape;408;p21"/>
          <p:cNvSpPr txBox="1"/>
          <p:nvPr/>
        </p:nvSpPr>
        <p:spPr>
          <a:xfrm>
            <a:off x="246275" y="4379275"/>
            <a:ext cx="1552500" cy="4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Repetition - 10x</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Duration - 8 hrs</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On-screen Show (16:9)</PresentationFormat>
  <Paragraphs>155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Fira Sans Extra Condensed</vt:lpstr>
      <vt:lpstr>Roboto</vt:lpstr>
      <vt:lpstr>Times New Roman</vt:lpstr>
      <vt:lpstr>Fira Sans Extra Condensed SemiBold</vt:lpstr>
      <vt:lpstr>Strategic Analysis: Business Environment Infographics by Slidesgo</vt:lpstr>
      <vt:lpstr>Dunkin Donuts Drive thru and In Store Operations</vt:lpstr>
      <vt:lpstr>Table of Contents</vt:lpstr>
      <vt:lpstr>Business Problem</vt:lpstr>
      <vt:lpstr>Research Question and Objective</vt:lpstr>
      <vt:lpstr>Methodology</vt:lpstr>
      <vt:lpstr>Observations and Assumptions</vt:lpstr>
      <vt:lpstr>Data Collection and Data Utilization</vt:lpstr>
      <vt:lpstr>Model: Process Flow</vt:lpstr>
      <vt:lpstr>Model: JaamSim Simulation</vt:lpstr>
      <vt:lpstr>Results</vt:lpstr>
      <vt:lpstr>Recommendations + Strategies</vt:lpstr>
      <vt:lpstr>Results from Improvements</vt:lpstr>
      <vt:lpstr>Improvement Summary</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Thasin Wahid</cp:lastModifiedBy>
  <cp:revision>1</cp:revision>
  <dcterms:modified xsi:type="dcterms:W3CDTF">2024-10-07T22:47:47Z</dcterms:modified>
</cp:coreProperties>
</file>