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4.xml" ContentType="application/vnd.openxmlformats-officedocument.themeOverride+xml"/>
  <Override PartName="/ppt/drawings/drawing1.xml" ContentType="application/vnd.openxmlformats-officedocument.drawingml.chartshapes+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10.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4"/>
  </p:notesMasterIdLst>
  <p:sldIdLst>
    <p:sldId id="256" r:id="rId2"/>
    <p:sldId id="257" r:id="rId3"/>
    <p:sldId id="268" r:id="rId4"/>
    <p:sldId id="267" r:id="rId5"/>
    <p:sldId id="260" r:id="rId6"/>
    <p:sldId id="258" r:id="rId7"/>
    <p:sldId id="261" r:id="rId8"/>
    <p:sldId id="262" r:id="rId9"/>
    <p:sldId id="263" r:id="rId10"/>
    <p:sldId id="264" r:id="rId11"/>
    <p:sldId id="265"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3A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09"/>
    <p:restoredTop sz="94729"/>
  </p:normalViewPr>
  <p:slideViewPr>
    <p:cSldViewPr snapToGrid="0">
      <p:cViewPr varScale="1">
        <p:scale>
          <a:sx n="115" d="100"/>
          <a:sy n="115" d="100"/>
        </p:scale>
        <p:origin x="116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Users/mazenalhaffar/Documents/Business%20Analytics/Visual%20Reporting%20and%20Communication/Argentina%20Project/Prospect%20Argentina%20Branch%20Data.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Users\nia\Downloads\Prospect%20Argentina%20Branch%20Data.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Users\nia\Downloads\Prospect%20Argentina%20Branch%20Data.xlsx" TargetMode="External"/></Relationships>
</file>

<file path=ppt/charts/_rels/chart3.xml.rels><?xml version="1.0" encoding="UTF-8" standalone="yes"?>
<Relationships xmlns="http://schemas.openxmlformats.org/package/2006/relationships"><Relationship Id="rId2" Type="http://schemas.openxmlformats.org/officeDocument/2006/relationships/oleObject" Target="file:////Users\mazenalhaffar\Documents\Business%20Analytics\Visual%20Reporting%20and%20Communication\Argentina%20Project\Prospect%20Argentina%20Branch%20Data.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1.xml"/><Relationship Id="rId4" Type="http://schemas.openxmlformats.org/officeDocument/2006/relationships/oleObject" Target="file:////Users\mazenalhaffar\Documents\Business%20Analytics\Visual%20Reporting%20and%20Communication\Argentina%20Project\Prospect%20Argentina%20Branch%20Data.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Users\nia\Downloads\Prospect%20Argentina%20Branch%20Data.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Users\mazenalhaffar\Documents\Business%20Analytics\Visual%20Reporting%20and%20Communication\Argentina%20Project\Prospect%20Argentina%20Branch%20Data.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Users\mazenalhaffar\Documents\Business%20Analytics\Visual%20Reporting%20and%20Communication\Argentina%20Project\Prospect%20Argentina%20Branch%20Data.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Users\mazenalhaffar\Documents\Business%20Analytics\Visual%20Reporting%20and%20Communication\Argentina%20Project\Prospect%20Argentina%20Branch%20Data.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Users\mazenalhaffar\Documents\Business%20Analytics\Visual%20Reporting%20and%20Communication\Argentina%20Project\Prospect%20Argentina%20Branch%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'GDP per Capita'!$A$41</c:f>
              <c:strCache>
                <c:ptCount val="1"/>
                <c:pt idx="0">
                  <c:v>Brazil</c:v>
                </c:pt>
              </c:strCache>
            </c:strRef>
          </c:tx>
          <c:spPr>
            <a:ln w="28575" cap="rnd">
              <a:solidFill>
                <a:schemeClr val="bg1">
                  <a:lumMod val="85000"/>
                </a:schemeClr>
              </a:solidFill>
              <a:round/>
            </a:ln>
            <a:effectLst/>
          </c:spPr>
          <c:marker>
            <c:symbol val="circle"/>
            <c:size val="5"/>
            <c:spPr>
              <a:solidFill>
                <a:schemeClr val="accent3"/>
              </a:solidFill>
              <a:ln w="9525">
                <a:solidFill>
                  <a:schemeClr val="accent3"/>
                </a:solidFill>
              </a:ln>
              <a:effectLst/>
            </c:spPr>
          </c:marker>
          <c:cat>
            <c:numRef>
              <c:f>'GDP per Capita'!$AJ$40:$AY$40</c:f>
              <c:numCache>
                <c:formatCode>General</c:formatCode>
                <c:ptCount val="16"/>
                <c:pt idx="0">
                  <c:v>2014</c:v>
                </c:pt>
                <c:pt idx="1">
                  <c:v>2015</c:v>
                </c:pt>
                <c:pt idx="2">
                  <c:v>2016</c:v>
                </c:pt>
                <c:pt idx="3">
                  <c:v>2017</c:v>
                </c:pt>
                <c:pt idx="4">
                  <c:v>2018</c:v>
                </c:pt>
                <c:pt idx="5">
                  <c:v>2019</c:v>
                </c:pt>
                <c:pt idx="6">
                  <c:v>2020</c:v>
                </c:pt>
                <c:pt idx="7">
                  <c:v>2021</c:v>
                </c:pt>
                <c:pt idx="8">
                  <c:v>2022</c:v>
                </c:pt>
                <c:pt idx="9">
                  <c:v>2023</c:v>
                </c:pt>
                <c:pt idx="10">
                  <c:v>2024</c:v>
                </c:pt>
                <c:pt idx="11">
                  <c:v>2025</c:v>
                </c:pt>
                <c:pt idx="12">
                  <c:v>2026</c:v>
                </c:pt>
                <c:pt idx="13">
                  <c:v>2027</c:v>
                </c:pt>
                <c:pt idx="14">
                  <c:v>2028</c:v>
                </c:pt>
                <c:pt idx="15">
                  <c:v>2029</c:v>
                </c:pt>
              </c:numCache>
            </c:numRef>
          </c:cat>
          <c:val>
            <c:numRef>
              <c:f>'GDP per Capita'!$B$41:$AY$41</c:f>
              <c:numCache>
                <c:formatCode>_(* #,##0_);_(* \(#,##0\);_(* "-"??_);_(@_)</c:formatCode>
                <c:ptCount val="16"/>
                <c:pt idx="0">
                  <c:v>12601.257</c:v>
                </c:pt>
                <c:pt idx="1">
                  <c:v>9182.9959999999992</c:v>
                </c:pt>
                <c:pt idx="2">
                  <c:v>9117.5580000000009</c:v>
                </c:pt>
                <c:pt idx="3">
                  <c:v>10419.575000000001</c:v>
                </c:pt>
                <c:pt idx="4">
                  <c:v>9629.6029999999992</c:v>
                </c:pt>
                <c:pt idx="5">
                  <c:v>9364.2369999999992</c:v>
                </c:pt>
                <c:pt idx="6">
                  <c:v>7344.5290000000005</c:v>
                </c:pt>
                <c:pt idx="7">
                  <c:v>8269.7090000000007</c:v>
                </c:pt>
                <c:pt idx="8">
                  <c:v>9612.0619999999999</c:v>
                </c:pt>
                <c:pt idx="9">
                  <c:v>10642.437</c:v>
                </c:pt>
                <c:pt idx="10">
                  <c:v>11351.870999999999</c:v>
                </c:pt>
                <c:pt idx="11">
                  <c:v>11808.697</c:v>
                </c:pt>
                <c:pt idx="12">
                  <c:v>12509.553</c:v>
                </c:pt>
                <c:pt idx="13">
                  <c:v>13230.253000000001</c:v>
                </c:pt>
                <c:pt idx="14">
                  <c:v>13847.23</c:v>
                </c:pt>
                <c:pt idx="15">
                  <c:v>14507.244000000001</c:v>
                </c:pt>
              </c:numCache>
            </c:numRef>
          </c:val>
          <c:smooth val="0"/>
          <c:extLst>
            <c:ext xmlns:c16="http://schemas.microsoft.com/office/drawing/2014/chart" uri="{C3380CC4-5D6E-409C-BE32-E72D297353CC}">
              <c16:uniqueId val="{00000000-F40E-DB46-9930-822083B8DD4B}"/>
            </c:ext>
          </c:extLst>
        </c:ser>
        <c:ser>
          <c:idx val="1"/>
          <c:order val="1"/>
          <c:tx>
            <c:strRef>
              <c:f>'GDP per Capita'!$A$42</c:f>
              <c:strCache>
                <c:ptCount val="1"/>
                <c:pt idx="0">
                  <c:v>Chile</c:v>
                </c:pt>
              </c:strCache>
            </c:strRef>
          </c:tx>
          <c:spPr>
            <a:ln w="28575" cap="rnd">
              <a:solidFill>
                <a:schemeClr val="bg1">
                  <a:lumMod val="85000"/>
                </a:schemeClr>
              </a:solidFill>
              <a:round/>
            </a:ln>
            <a:effectLst/>
          </c:spPr>
          <c:marker>
            <c:symbol val="circle"/>
            <c:size val="5"/>
            <c:spPr>
              <a:solidFill>
                <a:schemeClr val="accent4"/>
              </a:solidFill>
              <a:ln w="9525">
                <a:solidFill>
                  <a:schemeClr val="accent4"/>
                </a:solidFill>
              </a:ln>
              <a:effectLst/>
            </c:spPr>
          </c:marker>
          <c:cat>
            <c:numRef>
              <c:f>'GDP per Capita'!$AJ$40:$AY$40</c:f>
              <c:numCache>
                <c:formatCode>General</c:formatCode>
                <c:ptCount val="16"/>
                <c:pt idx="0">
                  <c:v>2014</c:v>
                </c:pt>
                <c:pt idx="1">
                  <c:v>2015</c:v>
                </c:pt>
                <c:pt idx="2">
                  <c:v>2016</c:v>
                </c:pt>
                <c:pt idx="3">
                  <c:v>2017</c:v>
                </c:pt>
                <c:pt idx="4">
                  <c:v>2018</c:v>
                </c:pt>
                <c:pt idx="5">
                  <c:v>2019</c:v>
                </c:pt>
                <c:pt idx="6">
                  <c:v>2020</c:v>
                </c:pt>
                <c:pt idx="7">
                  <c:v>2021</c:v>
                </c:pt>
                <c:pt idx="8">
                  <c:v>2022</c:v>
                </c:pt>
                <c:pt idx="9">
                  <c:v>2023</c:v>
                </c:pt>
                <c:pt idx="10">
                  <c:v>2024</c:v>
                </c:pt>
                <c:pt idx="11">
                  <c:v>2025</c:v>
                </c:pt>
                <c:pt idx="12">
                  <c:v>2026</c:v>
                </c:pt>
                <c:pt idx="13">
                  <c:v>2027</c:v>
                </c:pt>
                <c:pt idx="14">
                  <c:v>2028</c:v>
                </c:pt>
                <c:pt idx="15">
                  <c:v>2029</c:v>
                </c:pt>
              </c:numCache>
            </c:numRef>
          </c:cat>
          <c:val>
            <c:numRef>
              <c:f>'GDP per Capita'!$B$42:$AY$42</c:f>
              <c:numCache>
                <c:formatCode>_(* #,##0_);_(* \(#,##0\);_(* "-"??_);_(@_)</c:formatCode>
                <c:ptCount val="16"/>
                <c:pt idx="0">
                  <c:v>14582.85</c:v>
                </c:pt>
                <c:pt idx="1">
                  <c:v>13494.489</c:v>
                </c:pt>
                <c:pt idx="2">
                  <c:v>13722.878000000001</c:v>
                </c:pt>
                <c:pt idx="3">
                  <c:v>15003.77</c:v>
                </c:pt>
                <c:pt idx="4">
                  <c:v>15755.003000000001</c:v>
                </c:pt>
                <c:pt idx="5">
                  <c:v>14551.576999999999</c:v>
                </c:pt>
                <c:pt idx="6">
                  <c:v>13056.638000000001</c:v>
                </c:pt>
                <c:pt idx="7">
                  <c:v>16037.956</c:v>
                </c:pt>
                <c:pt idx="8">
                  <c:v>15238.627</c:v>
                </c:pt>
                <c:pt idx="9">
                  <c:v>16815.782999999999</c:v>
                </c:pt>
                <c:pt idx="10">
                  <c:v>16616.231</c:v>
                </c:pt>
                <c:pt idx="11">
                  <c:v>18545.758999999998</c:v>
                </c:pt>
                <c:pt idx="12">
                  <c:v>19258.396000000001</c:v>
                </c:pt>
                <c:pt idx="13">
                  <c:v>20009.758000000002</c:v>
                </c:pt>
                <c:pt idx="14">
                  <c:v>20787.490000000002</c:v>
                </c:pt>
                <c:pt idx="15">
                  <c:v>21566.944</c:v>
                </c:pt>
              </c:numCache>
            </c:numRef>
          </c:val>
          <c:smooth val="0"/>
          <c:extLst>
            <c:ext xmlns:c16="http://schemas.microsoft.com/office/drawing/2014/chart" uri="{C3380CC4-5D6E-409C-BE32-E72D297353CC}">
              <c16:uniqueId val="{00000001-F40E-DB46-9930-822083B8DD4B}"/>
            </c:ext>
          </c:extLst>
        </c:ser>
        <c:ser>
          <c:idx val="2"/>
          <c:order val="2"/>
          <c:tx>
            <c:strRef>
              <c:f>'GDP per Capita'!$A$43</c:f>
              <c:strCache>
                <c:ptCount val="1"/>
                <c:pt idx="0">
                  <c:v>Argentina</c:v>
                </c:pt>
              </c:strCache>
            </c:strRef>
          </c:tx>
          <c:spPr>
            <a:ln w="34925" cap="rnd">
              <a:solidFill>
                <a:schemeClr val="accent1"/>
              </a:solidFill>
              <a:round/>
            </a:ln>
            <a:effectLst/>
          </c:spPr>
          <c:marker>
            <c:symbol val="circle"/>
            <c:size val="6"/>
            <c:spPr>
              <a:solidFill>
                <a:schemeClr val="accent1"/>
              </a:solidFill>
              <a:ln w="9525">
                <a:solidFill>
                  <a:schemeClr val="accent1"/>
                </a:solidFill>
              </a:ln>
              <a:effectLst/>
            </c:spPr>
          </c:marker>
          <c:cat>
            <c:numRef>
              <c:f>'GDP per Capita'!$AJ$40:$AY$40</c:f>
              <c:numCache>
                <c:formatCode>General</c:formatCode>
                <c:ptCount val="16"/>
                <c:pt idx="0">
                  <c:v>2014</c:v>
                </c:pt>
                <c:pt idx="1">
                  <c:v>2015</c:v>
                </c:pt>
                <c:pt idx="2">
                  <c:v>2016</c:v>
                </c:pt>
                <c:pt idx="3">
                  <c:v>2017</c:v>
                </c:pt>
                <c:pt idx="4">
                  <c:v>2018</c:v>
                </c:pt>
                <c:pt idx="5">
                  <c:v>2019</c:v>
                </c:pt>
                <c:pt idx="6">
                  <c:v>2020</c:v>
                </c:pt>
                <c:pt idx="7">
                  <c:v>2021</c:v>
                </c:pt>
                <c:pt idx="8">
                  <c:v>2022</c:v>
                </c:pt>
                <c:pt idx="9">
                  <c:v>2023</c:v>
                </c:pt>
                <c:pt idx="10">
                  <c:v>2024</c:v>
                </c:pt>
                <c:pt idx="11">
                  <c:v>2025</c:v>
                </c:pt>
                <c:pt idx="12">
                  <c:v>2026</c:v>
                </c:pt>
                <c:pt idx="13">
                  <c:v>2027</c:v>
                </c:pt>
                <c:pt idx="14">
                  <c:v>2028</c:v>
                </c:pt>
                <c:pt idx="15">
                  <c:v>2029</c:v>
                </c:pt>
              </c:numCache>
            </c:numRef>
          </c:cat>
          <c:val>
            <c:numRef>
              <c:f>'GDP per Capita'!$B$43:$AY$43</c:f>
              <c:numCache>
                <c:formatCode>_(* #,##0_);_(* \(#,##0\);_(* "-"??_);_(@_)</c:formatCode>
                <c:ptCount val="16"/>
                <c:pt idx="0">
                  <c:v>13209</c:v>
                </c:pt>
                <c:pt idx="1">
                  <c:v>14895</c:v>
                </c:pt>
                <c:pt idx="2">
                  <c:v>12773</c:v>
                </c:pt>
                <c:pt idx="3">
                  <c:v>14618</c:v>
                </c:pt>
                <c:pt idx="4">
                  <c:v>11786</c:v>
                </c:pt>
                <c:pt idx="5">
                  <c:v>9942</c:v>
                </c:pt>
                <c:pt idx="6">
                  <c:v>8489</c:v>
                </c:pt>
                <c:pt idx="7">
                  <c:v>10639</c:v>
                </c:pt>
                <c:pt idx="8">
                  <c:v>13640</c:v>
                </c:pt>
                <c:pt idx="9">
                  <c:v>14024</c:v>
                </c:pt>
                <c:pt idx="10">
                  <c:v>12812</c:v>
                </c:pt>
                <c:pt idx="11">
                  <c:v>11734</c:v>
                </c:pt>
                <c:pt idx="12">
                  <c:v>12315</c:v>
                </c:pt>
                <c:pt idx="13">
                  <c:v>12953</c:v>
                </c:pt>
                <c:pt idx="14">
                  <c:v>13517</c:v>
                </c:pt>
                <c:pt idx="15">
                  <c:v>14002</c:v>
                </c:pt>
              </c:numCache>
            </c:numRef>
          </c:val>
          <c:smooth val="0"/>
          <c:extLst>
            <c:ext xmlns:c16="http://schemas.microsoft.com/office/drawing/2014/chart" uri="{C3380CC4-5D6E-409C-BE32-E72D297353CC}">
              <c16:uniqueId val="{00000002-F40E-DB46-9930-822083B8DD4B}"/>
            </c:ext>
          </c:extLst>
        </c:ser>
        <c:ser>
          <c:idx val="3"/>
          <c:order val="3"/>
          <c:tx>
            <c:strRef>
              <c:f>'GDP per Capita'!$A$44</c:f>
              <c:strCache>
                <c:ptCount val="1"/>
                <c:pt idx="0">
                  <c:v>Uruguay</c:v>
                </c:pt>
              </c:strCache>
            </c:strRef>
          </c:tx>
          <c:spPr>
            <a:ln w="28575" cap="rnd">
              <a:solidFill>
                <a:schemeClr val="bg1">
                  <a:lumMod val="85000"/>
                </a:schemeClr>
              </a:solidFill>
              <a:round/>
            </a:ln>
            <a:effectLst/>
          </c:spPr>
          <c:marker>
            <c:symbol val="circle"/>
            <c:size val="5"/>
            <c:spPr>
              <a:solidFill>
                <a:srgbClr val="C00000"/>
              </a:solidFill>
              <a:ln w="9525">
                <a:solidFill>
                  <a:srgbClr val="C00000"/>
                </a:solidFill>
              </a:ln>
              <a:effectLst/>
            </c:spPr>
          </c:marker>
          <c:cat>
            <c:numRef>
              <c:f>'GDP per Capita'!$AJ$40:$AY$40</c:f>
              <c:numCache>
                <c:formatCode>General</c:formatCode>
                <c:ptCount val="16"/>
                <c:pt idx="0">
                  <c:v>2014</c:v>
                </c:pt>
                <c:pt idx="1">
                  <c:v>2015</c:v>
                </c:pt>
                <c:pt idx="2">
                  <c:v>2016</c:v>
                </c:pt>
                <c:pt idx="3">
                  <c:v>2017</c:v>
                </c:pt>
                <c:pt idx="4">
                  <c:v>2018</c:v>
                </c:pt>
                <c:pt idx="5">
                  <c:v>2019</c:v>
                </c:pt>
                <c:pt idx="6">
                  <c:v>2020</c:v>
                </c:pt>
                <c:pt idx="7">
                  <c:v>2021</c:v>
                </c:pt>
                <c:pt idx="8">
                  <c:v>2022</c:v>
                </c:pt>
                <c:pt idx="9">
                  <c:v>2023</c:v>
                </c:pt>
                <c:pt idx="10">
                  <c:v>2024</c:v>
                </c:pt>
                <c:pt idx="11">
                  <c:v>2025</c:v>
                </c:pt>
                <c:pt idx="12">
                  <c:v>2026</c:v>
                </c:pt>
                <c:pt idx="13">
                  <c:v>2027</c:v>
                </c:pt>
                <c:pt idx="14">
                  <c:v>2028</c:v>
                </c:pt>
                <c:pt idx="15">
                  <c:v>2029</c:v>
                </c:pt>
              </c:numCache>
            </c:numRef>
          </c:cat>
          <c:val>
            <c:numRef>
              <c:f>'GDP per Capita'!$B$44:$AY$44</c:f>
              <c:numCache>
                <c:formatCode>_(* #,##0_);_(* \(#,##0\);_(* "-"??_);_(@_)</c:formatCode>
                <c:ptCount val="16"/>
                <c:pt idx="0">
                  <c:v>18109.936000000002</c:v>
                </c:pt>
                <c:pt idx="1">
                  <c:v>16791.911</c:v>
                </c:pt>
                <c:pt idx="2">
                  <c:v>16544.810000000001</c:v>
                </c:pt>
                <c:pt idx="3">
                  <c:v>18626.981</c:v>
                </c:pt>
                <c:pt idx="4">
                  <c:v>18645.280999999999</c:v>
                </c:pt>
                <c:pt idx="5">
                  <c:v>17686.109</c:v>
                </c:pt>
                <c:pt idx="6">
                  <c:v>15198.839</c:v>
                </c:pt>
                <c:pt idx="7">
                  <c:v>17149.708999999999</c:v>
                </c:pt>
                <c:pt idx="8">
                  <c:v>19737.342000000001</c:v>
                </c:pt>
                <c:pt idx="9">
                  <c:v>21656.978999999999</c:v>
                </c:pt>
                <c:pt idx="10">
                  <c:v>23087.682000000001</c:v>
                </c:pt>
                <c:pt idx="11">
                  <c:v>24044.448</c:v>
                </c:pt>
                <c:pt idx="12">
                  <c:v>25033.016</c:v>
                </c:pt>
                <c:pt idx="13">
                  <c:v>26088.201000000001</c:v>
                </c:pt>
                <c:pt idx="14">
                  <c:v>27229.473999999998</c:v>
                </c:pt>
                <c:pt idx="15">
                  <c:v>28431.828000000001</c:v>
                </c:pt>
              </c:numCache>
            </c:numRef>
          </c:val>
          <c:smooth val="0"/>
          <c:extLst>
            <c:ext xmlns:c16="http://schemas.microsoft.com/office/drawing/2014/chart" uri="{C3380CC4-5D6E-409C-BE32-E72D297353CC}">
              <c16:uniqueId val="{00000003-F40E-DB46-9930-822083B8DD4B}"/>
            </c:ext>
          </c:extLst>
        </c:ser>
        <c:ser>
          <c:idx val="4"/>
          <c:order val="4"/>
          <c:tx>
            <c:strRef>
              <c:f>'GDP per Capita'!$A$45</c:f>
              <c:strCache>
                <c:ptCount val="1"/>
                <c:pt idx="0">
                  <c:v>Paraguay</c:v>
                </c:pt>
              </c:strCache>
            </c:strRef>
          </c:tx>
          <c:spPr>
            <a:ln w="28575" cap="rnd">
              <a:solidFill>
                <a:schemeClr val="bg1">
                  <a:lumMod val="85000"/>
                </a:schemeClr>
              </a:solidFill>
              <a:round/>
            </a:ln>
            <a:effectLst/>
          </c:spPr>
          <c:marker>
            <c:symbol val="circle"/>
            <c:size val="5"/>
            <c:spPr>
              <a:solidFill>
                <a:schemeClr val="accent5"/>
              </a:solidFill>
              <a:ln w="9525">
                <a:solidFill>
                  <a:schemeClr val="accent5"/>
                </a:solidFill>
              </a:ln>
              <a:effectLst/>
            </c:spPr>
          </c:marker>
          <c:cat>
            <c:numRef>
              <c:f>'GDP per Capita'!$AJ$40:$AY$40</c:f>
              <c:numCache>
                <c:formatCode>General</c:formatCode>
                <c:ptCount val="16"/>
                <c:pt idx="0">
                  <c:v>2014</c:v>
                </c:pt>
                <c:pt idx="1">
                  <c:v>2015</c:v>
                </c:pt>
                <c:pt idx="2">
                  <c:v>2016</c:v>
                </c:pt>
                <c:pt idx="3">
                  <c:v>2017</c:v>
                </c:pt>
                <c:pt idx="4">
                  <c:v>2018</c:v>
                </c:pt>
                <c:pt idx="5">
                  <c:v>2019</c:v>
                </c:pt>
                <c:pt idx="6">
                  <c:v>2020</c:v>
                </c:pt>
                <c:pt idx="7">
                  <c:v>2021</c:v>
                </c:pt>
                <c:pt idx="8">
                  <c:v>2022</c:v>
                </c:pt>
                <c:pt idx="9">
                  <c:v>2023</c:v>
                </c:pt>
                <c:pt idx="10">
                  <c:v>2024</c:v>
                </c:pt>
                <c:pt idx="11">
                  <c:v>2025</c:v>
                </c:pt>
                <c:pt idx="12">
                  <c:v>2026</c:v>
                </c:pt>
                <c:pt idx="13">
                  <c:v>2027</c:v>
                </c:pt>
                <c:pt idx="14">
                  <c:v>2028</c:v>
                </c:pt>
                <c:pt idx="15">
                  <c:v>2029</c:v>
                </c:pt>
              </c:numCache>
            </c:numRef>
          </c:cat>
          <c:val>
            <c:numRef>
              <c:f>'GDP per Capita'!$B$45:$AY$45</c:f>
              <c:numCache>
                <c:formatCode>_(* #,##0_);_(* \(#,##0\);_(* "-"??_);_(@_)</c:formatCode>
                <c:ptCount val="16"/>
                <c:pt idx="0">
                  <c:v>6065.2820000000002</c:v>
                </c:pt>
                <c:pt idx="1">
                  <c:v>5360.0770000000002</c:v>
                </c:pt>
                <c:pt idx="2">
                  <c:v>5265.0609999999997</c:v>
                </c:pt>
                <c:pt idx="3">
                  <c:v>5608.1559999999999</c:v>
                </c:pt>
                <c:pt idx="4">
                  <c:v>5703.3239999999996</c:v>
                </c:pt>
                <c:pt idx="5">
                  <c:v>5302.2389999999996</c:v>
                </c:pt>
                <c:pt idx="6">
                  <c:v>4885.3959999999997</c:v>
                </c:pt>
                <c:pt idx="7">
                  <c:v>5433.2510000000002</c:v>
                </c:pt>
                <c:pt idx="8">
                  <c:v>5628.4719999999998</c:v>
                </c:pt>
                <c:pt idx="9">
                  <c:v>5806.9880000000003</c:v>
                </c:pt>
                <c:pt idx="10">
                  <c:v>5984.2870000000003</c:v>
                </c:pt>
                <c:pt idx="11">
                  <c:v>6191.2139999999999</c:v>
                </c:pt>
                <c:pt idx="12">
                  <c:v>6537.37</c:v>
                </c:pt>
                <c:pt idx="13">
                  <c:v>6804.3029999999999</c:v>
                </c:pt>
                <c:pt idx="14">
                  <c:v>7084.5420000000004</c:v>
                </c:pt>
                <c:pt idx="15">
                  <c:v>7377.6760000000004</c:v>
                </c:pt>
              </c:numCache>
            </c:numRef>
          </c:val>
          <c:smooth val="0"/>
          <c:extLst>
            <c:ext xmlns:c16="http://schemas.microsoft.com/office/drawing/2014/chart" uri="{C3380CC4-5D6E-409C-BE32-E72D297353CC}">
              <c16:uniqueId val="{00000004-F40E-DB46-9930-822083B8DD4B}"/>
            </c:ext>
          </c:extLst>
        </c:ser>
        <c:ser>
          <c:idx val="5"/>
          <c:order val="5"/>
          <c:tx>
            <c:strRef>
              <c:f>'GDP per Capita'!$A$46</c:f>
              <c:strCache>
                <c:ptCount val="1"/>
                <c:pt idx="0">
                  <c:v>Colombia</c:v>
                </c:pt>
              </c:strCache>
            </c:strRef>
          </c:tx>
          <c:spPr>
            <a:ln w="28575" cap="rnd">
              <a:solidFill>
                <a:schemeClr val="bg1">
                  <a:lumMod val="85000"/>
                </a:schemeClr>
              </a:solidFill>
              <a:round/>
            </a:ln>
            <a:effectLst/>
          </c:spPr>
          <c:marker>
            <c:symbol val="circle"/>
            <c:size val="5"/>
            <c:spPr>
              <a:solidFill>
                <a:srgbClr val="FFFF00"/>
              </a:solidFill>
              <a:ln w="9525">
                <a:solidFill>
                  <a:srgbClr val="FFFF00"/>
                </a:solidFill>
              </a:ln>
              <a:effectLst/>
            </c:spPr>
          </c:marker>
          <c:cat>
            <c:numRef>
              <c:f>'GDP per Capita'!$AJ$40:$AY$40</c:f>
              <c:numCache>
                <c:formatCode>General</c:formatCode>
                <c:ptCount val="16"/>
                <c:pt idx="0">
                  <c:v>2014</c:v>
                </c:pt>
                <c:pt idx="1">
                  <c:v>2015</c:v>
                </c:pt>
                <c:pt idx="2">
                  <c:v>2016</c:v>
                </c:pt>
                <c:pt idx="3">
                  <c:v>2017</c:v>
                </c:pt>
                <c:pt idx="4">
                  <c:v>2018</c:v>
                </c:pt>
                <c:pt idx="5">
                  <c:v>2019</c:v>
                </c:pt>
                <c:pt idx="6">
                  <c:v>2020</c:v>
                </c:pt>
                <c:pt idx="7">
                  <c:v>2021</c:v>
                </c:pt>
                <c:pt idx="8">
                  <c:v>2022</c:v>
                </c:pt>
                <c:pt idx="9">
                  <c:v>2023</c:v>
                </c:pt>
                <c:pt idx="10">
                  <c:v>2024</c:v>
                </c:pt>
                <c:pt idx="11">
                  <c:v>2025</c:v>
                </c:pt>
                <c:pt idx="12">
                  <c:v>2026</c:v>
                </c:pt>
                <c:pt idx="13">
                  <c:v>2027</c:v>
                </c:pt>
                <c:pt idx="14">
                  <c:v>2028</c:v>
                </c:pt>
                <c:pt idx="15">
                  <c:v>2029</c:v>
                </c:pt>
              </c:numCache>
            </c:numRef>
          </c:cat>
          <c:val>
            <c:numRef>
              <c:f>'GDP per Capita'!$B$46:$AY$46</c:f>
              <c:numCache>
                <c:formatCode>_(* #,##0_);_(* \(#,##0\);_(* "-"??_);_(@_)</c:formatCode>
                <c:ptCount val="16"/>
                <c:pt idx="0">
                  <c:v>8312.0460000000003</c:v>
                </c:pt>
                <c:pt idx="1">
                  <c:v>6337.0219999999999</c:v>
                </c:pt>
                <c:pt idx="2">
                  <c:v>6037.1260000000002</c:v>
                </c:pt>
                <c:pt idx="3">
                  <c:v>6577.2870000000003</c:v>
                </c:pt>
                <c:pt idx="4">
                  <c:v>6923.64</c:v>
                </c:pt>
                <c:pt idx="5">
                  <c:v>6540.1409999999996</c:v>
                </c:pt>
                <c:pt idx="6">
                  <c:v>5366.991</c:v>
                </c:pt>
                <c:pt idx="7">
                  <c:v>6239.5249999999996</c:v>
                </c:pt>
                <c:pt idx="8">
                  <c:v>6691.2110000000002</c:v>
                </c:pt>
                <c:pt idx="9">
                  <c:v>6971.6689999999999</c:v>
                </c:pt>
                <c:pt idx="10">
                  <c:v>7327.1180000000004</c:v>
                </c:pt>
                <c:pt idx="11">
                  <c:v>7525.4650000000001</c:v>
                </c:pt>
                <c:pt idx="12">
                  <c:v>7776.7</c:v>
                </c:pt>
                <c:pt idx="13">
                  <c:v>8099.6610000000001</c:v>
                </c:pt>
                <c:pt idx="14">
                  <c:v>8435.6990000000005</c:v>
                </c:pt>
                <c:pt idx="15">
                  <c:v>8775.0720000000001</c:v>
                </c:pt>
              </c:numCache>
            </c:numRef>
          </c:val>
          <c:smooth val="0"/>
          <c:extLst>
            <c:ext xmlns:c16="http://schemas.microsoft.com/office/drawing/2014/chart" uri="{C3380CC4-5D6E-409C-BE32-E72D297353CC}">
              <c16:uniqueId val="{00000005-F40E-DB46-9930-822083B8DD4B}"/>
            </c:ext>
          </c:extLst>
        </c:ser>
        <c:ser>
          <c:idx val="6"/>
          <c:order val="6"/>
          <c:tx>
            <c:strRef>
              <c:f>'GDP per Capita'!$A$47</c:f>
              <c:strCache>
                <c:ptCount val="1"/>
                <c:pt idx="0">
                  <c:v>Peru</c:v>
                </c:pt>
              </c:strCache>
            </c:strRef>
          </c:tx>
          <c:spPr>
            <a:ln w="28575" cap="rnd">
              <a:solidFill>
                <a:schemeClr val="bg1">
                  <a:lumMod val="85000"/>
                </a:schemeClr>
              </a:solidFill>
              <a:round/>
            </a:ln>
            <a:effectLst/>
          </c:spPr>
          <c:marker>
            <c:symbol val="none"/>
          </c:marker>
          <c:cat>
            <c:numRef>
              <c:f>'GDP per Capita'!$AJ$40:$AY$40</c:f>
              <c:numCache>
                <c:formatCode>General</c:formatCode>
                <c:ptCount val="16"/>
                <c:pt idx="0">
                  <c:v>2014</c:v>
                </c:pt>
                <c:pt idx="1">
                  <c:v>2015</c:v>
                </c:pt>
                <c:pt idx="2">
                  <c:v>2016</c:v>
                </c:pt>
                <c:pt idx="3">
                  <c:v>2017</c:v>
                </c:pt>
                <c:pt idx="4">
                  <c:v>2018</c:v>
                </c:pt>
                <c:pt idx="5">
                  <c:v>2019</c:v>
                </c:pt>
                <c:pt idx="6">
                  <c:v>2020</c:v>
                </c:pt>
                <c:pt idx="7">
                  <c:v>2021</c:v>
                </c:pt>
                <c:pt idx="8">
                  <c:v>2022</c:v>
                </c:pt>
                <c:pt idx="9">
                  <c:v>2023</c:v>
                </c:pt>
                <c:pt idx="10">
                  <c:v>2024</c:v>
                </c:pt>
                <c:pt idx="11">
                  <c:v>2025</c:v>
                </c:pt>
                <c:pt idx="12">
                  <c:v>2026</c:v>
                </c:pt>
                <c:pt idx="13">
                  <c:v>2027</c:v>
                </c:pt>
                <c:pt idx="14">
                  <c:v>2028</c:v>
                </c:pt>
                <c:pt idx="15">
                  <c:v>2029</c:v>
                </c:pt>
              </c:numCache>
            </c:numRef>
          </c:cat>
          <c:val>
            <c:numRef>
              <c:f>'GDP per Capita'!$B$47:$AY$47</c:f>
              <c:numCache>
                <c:formatCode>_(* #,##0_);_(* \(#,##0\);_(* "-"??_);_(@_)</c:formatCode>
                <c:ptCount val="16"/>
                <c:pt idx="0">
                  <c:v>6851.0929999999998</c:v>
                </c:pt>
                <c:pt idx="1">
                  <c:v>6413.9030000000002</c:v>
                </c:pt>
                <c:pt idx="2">
                  <c:v>6430.4160000000002</c:v>
                </c:pt>
                <c:pt idx="3">
                  <c:v>6965.1949999999997</c:v>
                </c:pt>
                <c:pt idx="4">
                  <c:v>7187.6880000000001</c:v>
                </c:pt>
                <c:pt idx="5">
                  <c:v>7233.4679999999998</c:v>
                </c:pt>
                <c:pt idx="6">
                  <c:v>6320.0889999999999</c:v>
                </c:pt>
                <c:pt idx="7">
                  <c:v>6848.2110000000002</c:v>
                </c:pt>
                <c:pt idx="8">
                  <c:v>7336.241</c:v>
                </c:pt>
                <c:pt idx="9">
                  <c:v>7932.9049999999997</c:v>
                </c:pt>
                <c:pt idx="10">
                  <c:v>8290.9429999999993</c:v>
                </c:pt>
                <c:pt idx="11">
                  <c:v>8566.9770000000008</c:v>
                </c:pt>
                <c:pt idx="12">
                  <c:v>8839.3379999999997</c:v>
                </c:pt>
                <c:pt idx="13">
                  <c:v>9115.3919999999998</c:v>
                </c:pt>
                <c:pt idx="14">
                  <c:v>9396.777</c:v>
                </c:pt>
                <c:pt idx="15">
                  <c:v>9684.8799999999992</c:v>
                </c:pt>
              </c:numCache>
            </c:numRef>
          </c:val>
          <c:smooth val="0"/>
          <c:extLst>
            <c:ext xmlns:c16="http://schemas.microsoft.com/office/drawing/2014/chart" uri="{C3380CC4-5D6E-409C-BE32-E72D297353CC}">
              <c16:uniqueId val="{00000006-F40E-DB46-9930-822083B8DD4B}"/>
            </c:ext>
          </c:extLst>
        </c:ser>
        <c:ser>
          <c:idx val="7"/>
          <c:order val="7"/>
          <c:tx>
            <c:strRef>
              <c:f>'GDP per Capita'!$A$48</c:f>
              <c:strCache>
                <c:ptCount val="1"/>
                <c:pt idx="0">
                  <c:v>Ecuador</c:v>
                </c:pt>
              </c:strCache>
            </c:strRef>
          </c:tx>
          <c:spPr>
            <a:ln w="28575" cap="rnd">
              <a:solidFill>
                <a:schemeClr val="bg1">
                  <a:lumMod val="85000"/>
                </a:schemeClr>
              </a:solidFill>
              <a:round/>
            </a:ln>
            <a:effectLst/>
          </c:spPr>
          <c:marker>
            <c:symbol val="circle"/>
            <c:size val="5"/>
            <c:spPr>
              <a:solidFill>
                <a:schemeClr val="accent2"/>
              </a:solidFill>
              <a:ln w="9525">
                <a:solidFill>
                  <a:schemeClr val="accent2"/>
                </a:solidFill>
              </a:ln>
              <a:effectLst/>
            </c:spPr>
          </c:marker>
          <c:cat>
            <c:numRef>
              <c:f>'GDP per Capita'!$AJ$40:$AY$40</c:f>
              <c:numCache>
                <c:formatCode>General</c:formatCode>
                <c:ptCount val="16"/>
                <c:pt idx="0">
                  <c:v>2014</c:v>
                </c:pt>
                <c:pt idx="1">
                  <c:v>2015</c:v>
                </c:pt>
                <c:pt idx="2">
                  <c:v>2016</c:v>
                </c:pt>
                <c:pt idx="3">
                  <c:v>2017</c:v>
                </c:pt>
                <c:pt idx="4">
                  <c:v>2018</c:v>
                </c:pt>
                <c:pt idx="5">
                  <c:v>2019</c:v>
                </c:pt>
                <c:pt idx="6">
                  <c:v>2020</c:v>
                </c:pt>
                <c:pt idx="7">
                  <c:v>2021</c:v>
                </c:pt>
                <c:pt idx="8">
                  <c:v>2022</c:v>
                </c:pt>
                <c:pt idx="9">
                  <c:v>2023</c:v>
                </c:pt>
                <c:pt idx="10">
                  <c:v>2024</c:v>
                </c:pt>
                <c:pt idx="11">
                  <c:v>2025</c:v>
                </c:pt>
                <c:pt idx="12">
                  <c:v>2026</c:v>
                </c:pt>
                <c:pt idx="13">
                  <c:v>2027</c:v>
                </c:pt>
                <c:pt idx="14">
                  <c:v>2028</c:v>
                </c:pt>
                <c:pt idx="15">
                  <c:v>2029</c:v>
                </c:pt>
              </c:numCache>
            </c:numRef>
          </c:cat>
          <c:val>
            <c:numRef>
              <c:f>'GDP per Capita'!$B$48:$AY$48</c:f>
              <c:numCache>
                <c:formatCode>_(* #,##0_);_(* \(#,##0\);_(* "-"??_);_(@_)</c:formatCode>
                <c:ptCount val="16"/>
                <c:pt idx="0">
                  <c:v>6408.86</c:v>
                </c:pt>
                <c:pt idx="1">
                  <c:v>5971.527</c:v>
                </c:pt>
                <c:pt idx="2">
                  <c:v>5909.192</c:v>
                </c:pt>
                <c:pt idx="3">
                  <c:v>6226.8360000000002</c:v>
                </c:pt>
                <c:pt idx="4">
                  <c:v>6313.598</c:v>
                </c:pt>
                <c:pt idx="5">
                  <c:v>6230.9430000000002</c:v>
                </c:pt>
                <c:pt idx="6">
                  <c:v>5474.6970000000001</c:v>
                </c:pt>
                <c:pt idx="7">
                  <c:v>6050.3940000000002</c:v>
                </c:pt>
                <c:pt idx="8">
                  <c:v>6474.7619999999997</c:v>
                </c:pt>
                <c:pt idx="9">
                  <c:v>6581.5739999999996</c:v>
                </c:pt>
                <c:pt idx="10">
                  <c:v>6566.9260000000004</c:v>
                </c:pt>
                <c:pt idx="11">
                  <c:v>6625.8860000000004</c:v>
                </c:pt>
                <c:pt idx="12">
                  <c:v>6761.125</c:v>
                </c:pt>
                <c:pt idx="13">
                  <c:v>6912.8819999999996</c:v>
                </c:pt>
                <c:pt idx="14">
                  <c:v>7086.5969999999998</c:v>
                </c:pt>
                <c:pt idx="15">
                  <c:v>7268.1679999999997</c:v>
                </c:pt>
              </c:numCache>
            </c:numRef>
          </c:val>
          <c:smooth val="0"/>
          <c:extLst>
            <c:ext xmlns:c16="http://schemas.microsoft.com/office/drawing/2014/chart" uri="{C3380CC4-5D6E-409C-BE32-E72D297353CC}">
              <c16:uniqueId val="{00000007-F40E-DB46-9930-822083B8DD4B}"/>
            </c:ext>
          </c:extLst>
        </c:ser>
        <c:dLbls>
          <c:showLegendKey val="0"/>
          <c:showVal val="0"/>
          <c:showCatName val="0"/>
          <c:showSerName val="0"/>
          <c:showPercent val="0"/>
          <c:showBubbleSize val="0"/>
        </c:dLbls>
        <c:marker val="1"/>
        <c:smooth val="0"/>
        <c:axId val="1032394864"/>
        <c:axId val="1032656368"/>
      </c:lineChart>
      <c:catAx>
        <c:axId val="103239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32656368"/>
        <c:crosses val="autoZero"/>
        <c:auto val="1"/>
        <c:lblAlgn val="ctr"/>
        <c:lblOffset val="100"/>
        <c:noMultiLvlLbl val="0"/>
      </c:catAx>
      <c:valAx>
        <c:axId val="1032656368"/>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2394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'Literacy rate'!$C$1</c:f>
              <c:strCache>
                <c:ptCount val="1"/>
              </c:strCache>
            </c:strRef>
          </c:tx>
          <c:spPr>
            <a:solidFill>
              <a:schemeClr val="accent1">
                <a:alpha val="85000"/>
              </a:schemeClr>
            </a:solidFill>
            <a:ln w="9525" cap="flat" cmpd="sng" algn="ctr">
              <a:solidFill>
                <a:schemeClr val="lt1">
                  <a:alpha val="50000"/>
                </a:schemeClr>
              </a:solidFill>
              <a:round/>
            </a:ln>
            <a:effectLst/>
          </c:spPr>
          <c:invertIfNegative val="0"/>
          <c:dLbls>
            <c:spPr>
              <a:solidFill>
                <a:schemeClr val="lt1"/>
              </a:solidFill>
              <a:ln w="19050" cap="flat" cmpd="sng" algn="ctr">
                <a:solidFill>
                  <a:schemeClr val="accent1"/>
                </a:solidFill>
                <a:prstDash val="solid"/>
                <a:miter lim="800000"/>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'Literacy rate'!$A$2:$A$12</c:f>
              <c:numCache>
                <c:formatCode>General</c:formatCode>
                <c:ptCount val="11"/>
                <c:pt idx="0">
                  <c:v>2011</c:v>
                </c:pt>
                <c:pt idx="1">
                  <c:v>2012</c:v>
                </c:pt>
                <c:pt idx="2">
                  <c:v>2013</c:v>
                </c:pt>
                <c:pt idx="3">
                  <c:v>2014</c:v>
                </c:pt>
                <c:pt idx="4">
                  <c:v>2015</c:v>
                </c:pt>
                <c:pt idx="5">
                  <c:v>2016</c:v>
                </c:pt>
                <c:pt idx="6">
                  <c:v>2017</c:v>
                </c:pt>
                <c:pt idx="7">
                  <c:v>2018</c:v>
                </c:pt>
                <c:pt idx="8">
                  <c:v>2019</c:v>
                </c:pt>
                <c:pt idx="9">
                  <c:v>2020</c:v>
                </c:pt>
                <c:pt idx="10">
                  <c:v>2021</c:v>
                </c:pt>
              </c:numCache>
            </c:numRef>
          </c:cat>
          <c:val>
            <c:numRef>
              <c:f>'Literacy rate'!$C$2:$C$12</c:f>
              <c:numCache>
                <c:formatCode>0.0%</c:formatCode>
                <c:ptCount val="11"/>
                <c:pt idx="0">
                  <c:v>0.996</c:v>
                </c:pt>
                <c:pt idx="1">
                  <c:v>0.99380000000000002</c:v>
                </c:pt>
                <c:pt idx="2">
                  <c:v>0.99550000000000005</c:v>
                </c:pt>
                <c:pt idx="3">
                  <c:v>0.99299999999999999</c:v>
                </c:pt>
                <c:pt idx="4">
                  <c:v>0.99560000000000004</c:v>
                </c:pt>
                <c:pt idx="5">
                  <c:v>0.995</c:v>
                </c:pt>
                <c:pt idx="6">
                  <c:v>0.995</c:v>
                </c:pt>
                <c:pt idx="7">
                  <c:v>0.9951000000000001</c:v>
                </c:pt>
                <c:pt idx="8">
                  <c:v>0.9951000000000001</c:v>
                </c:pt>
                <c:pt idx="9">
                  <c:v>0.9951000000000001</c:v>
                </c:pt>
                <c:pt idx="10">
                  <c:v>0.9951000000000001</c:v>
                </c:pt>
              </c:numCache>
            </c:numRef>
          </c:val>
          <c:extLst>
            <c:ext xmlns:c16="http://schemas.microsoft.com/office/drawing/2014/chart" uri="{C3380CC4-5D6E-409C-BE32-E72D297353CC}">
              <c16:uniqueId val="{00000000-3BAC-534D-8AEA-267021F74FDC}"/>
            </c:ext>
          </c:extLst>
        </c:ser>
        <c:dLbls>
          <c:dLblPos val="inEnd"/>
          <c:showLegendKey val="0"/>
          <c:showVal val="1"/>
          <c:showCatName val="0"/>
          <c:showSerName val="0"/>
          <c:showPercent val="0"/>
          <c:showBubbleSize val="0"/>
        </c:dLbls>
        <c:gapWidth val="65"/>
        <c:axId val="1329802128"/>
        <c:axId val="1"/>
      </c:barChart>
      <c:catAx>
        <c:axId val="132980212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0" spcFirstLastPara="1" vertOverflow="ellipsis" wrap="square" anchor="ctr" anchorCtr="1"/>
          <a:lstStyle/>
          <a:p>
            <a:pPr>
              <a:defRPr sz="900" b="1" i="0" u="none" strike="noStrike" kern="1200" cap="all" baseline="0">
                <a:solidFill>
                  <a:schemeClr val="dk1">
                    <a:lumMod val="75000"/>
                    <a:lumOff val="25000"/>
                  </a:schemeClr>
                </a:solidFill>
                <a:latin typeface="+mn-lt"/>
                <a:ea typeface="+mn-ea"/>
                <a:cs typeface="+mn-cs"/>
              </a:defRPr>
            </a:pPr>
            <a:endParaRPr lang="en-US"/>
          </a:p>
        </c:txPr>
        <c:crossAx val="1"/>
        <c:crosses val="autoZero"/>
        <c:auto val="1"/>
        <c:lblAlgn val="ctr"/>
        <c:lblOffset val="100"/>
        <c:tickMarkSkip val="1"/>
        <c:noMultiLvlLbl val="0"/>
      </c:catAx>
      <c:valAx>
        <c:axId val="1"/>
        <c:scaling>
          <c:orientation val="minMax"/>
          <c:max val="1"/>
          <c:min val="0"/>
        </c:scaling>
        <c:delete val="1"/>
        <c:axPos val="l"/>
        <c:numFmt formatCode="0.0%" sourceLinked="1"/>
        <c:majorTickMark val="none"/>
        <c:minorTickMark val="none"/>
        <c:tickLblPos val="nextTo"/>
        <c:crossAx val="1329802128"/>
        <c:crosses val="autoZero"/>
        <c:crossBetween val="between"/>
      </c:valAx>
      <c:spPr>
        <a:noFill/>
        <a:ln>
          <a:noFill/>
        </a:ln>
        <a:effectLst/>
      </c:spPr>
    </c:plotArea>
    <c:plotVisOnly val="1"/>
    <c:dispBlanksAs val="gap"/>
    <c:showDLblsOverMax val="0"/>
  </c:chart>
  <c:spPr>
    <a:solidFill>
      <a:schemeClr val="bg2"/>
    </a:soli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34925" cap="rnd">
              <a:solidFill>
                <a:schemeClr val="accent1"/>
              </a:solidFill>
              <a:round/>
            </a:ln>
            <a:effectLst>
              <a:outerShdw blurRad="57150" dist="19050" dir="5400000" algn="ctr" rotWithShape="0">
                <a:srgbClr val="000000">
                  <a:alpha val="63000"/>
                </a:srgbClr>
              </a:outerShdw>
            </a:effectLst>
          </c:spPr>
          <c:marker>
            <c:symbol val="circle"/>
            <c:size val="10"/>
            <c:spPr>
              <a:solidFill>
                <a:schemeClr val="accent1"/>
              </a:solidFill>
              <a:ln w="9525">
                <a:solidFill>
                  <a:schemeClr val="accent1"/>
                </a:solidFill>
                <a:round/>
              </a:ln>
              <a:effectLst>
                <a:outerShdw blurRad="57150" dist="19050" dir="5400000" algn="ctr" rotWithShape="0">
                  <a:srgbClr val="000000">
                    <a:alpha val="63000"/>
                  </a:srgbClr>
                </a:outerShdw>
              </a:effectLst>
            </c:spPr>
          </c:marker>
          <c:dPt>
            <c:idx val="10"/>
            <c:marker>
              <c:symbol val="circle"/>
              <c:size val="10"/>
              <c:spPr>
                <a:solidFill>
                  <a:schemeClr val="bg2"/>
                </a:solidFill>
                <a:ln w="28575">
                  <a:solidFill>
                    <a:schemeClr val="accent1"/>
                  </a:solidFill>
                  <a:round/>
                </a:ln>
                <a:effectLst>
                  <a:outerShdw blurRad="57150" dist="19050" dir="5400000" algn="ctr" rotWithShape="0">
                    <a:srgbClr val="000000">
                      <a:alpha val="63000"/>
                    </a:srgbClr>
                  </a:outerShdw>
                </a:effectLst>
              </c:spPr>
            </c:marker>
            <c:bubble3D val="0"/>
            <c:spPr>
              <a:ln w="34925" cap="rnd">
                <a:solidFill>
                  <a:schemeClr val="accent1"/>
                </a:solidFill>
                <a:prstDash val="sysDot"/>
                <a:round/>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0781-2542-A496-954F7B2E5B63}"/>
              </c:ext>
            </c:extLst>
          </c:dPt>
          <c:dPt>
            <c:idx val="11"/>
            <c:marker>
              <c:symbol val="circle"/>
              <c:size val="10"/>
              <c:spPr>
                <a:solidFill>
                  <a:schemeClr val="bg2"/>
                </a:solidFill>
                <a:ln w="28575">
                  <a:solidFill>
                    <a:schemeClr val="accent1"/>
                  </a:solidFill>
                  <a:prstDash val="solid"/>
                  <a:round/>
                </a:ln>
                <a:effectLst>
                  <a:outerShdw blurRad="57150" dist="19050" dir="5400000" algn="ctr" rotWithShape="0">
                    <a:srgbClr val="000000">
                      <a:alpha val="63000"/>
                    </a:srgbClr>
                  </a:outerShdw>
                </a:effectLst>
              </c:spPr>
            </c:marker>
            <c:bubble3D val="0"/>
            <c:spPr>
              <a:ln w="34925" cap="rnd">
                <a:solidFill>
                  <a:schemeClr val="accent1"/>
                </a:solidFill>
                <a:prstDash val="sysDot"/>
                <a:round/>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0781-2542-A496-954F7B2E5B63}"/>
              </c:ext>
            </c:extLst>
          </c:dPt>
          <c:dPt>
            <c:idx val="12"/>
            <c:marker>
              <c:symbol val="circle"/>
              <c:size val="10"/>
              <c:spPr>
                <a:solidFill>
                  <a:schemeClr val="bg2"/>
                </a:solidFill>
                <a:ln w="28575">
                  <a:solidFill>
                    <a:schemeClr val="accent1"/>
                  </a:solidFill>
                  <a:round/>
                </a:ln>
                <a:effectLst>
                  <a:outerShdw blurRad="57150" dist="19050" dir="5400000" algn="ctr" rotWithShape="0">
                    <a:srgbClr val="000000">
                      <a:alpha val="63000"/>
                    </a:srgbClr>
                  </a:outerShdw>
                </a:effectLst>
              </c:spPr>
            </c:marker>
            <c:bubble3D val="0"/>
            <c:spPr>
              <a:ln w="34925" cap="rnd">
                <a:solidFill>
                  <a:schemeClr val="accent1"/>
                </a:solidFill>
                <a:prstDash val="sysDot"/>
                <a:round/>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0781-2542-A496-954F7B2E5B63}"/>
              </c:ext>
            </c:extLst>
          </c:dPt>
          <c:dPt>
            <c:idx val="13"/>
            <c:marker>
              <c:symbol val="circle"/>
              <c:size val="10"/>
              <c:spPr>
                <a:solidFill>
                  <a:schemeClr val="bg2"/>
                </a:solidFill>
                <a:ln w="28575">
                  <a:solidFill>
                    <a:schemeClr val="accent1"/>
                  </a:solidFill>
                  <a:round/>
                </a:ln>
                <a:effectLst>
                  <a:outerShdw blurRad="57150" dist="19050" dir="5400000" algn="ctr" rotWithShape="0">
                    <a:srgbClr val="000000">
                      <a:alpha val="63000"/>
                    </a:srgbClr>
                  </a:outerShdw>
                </a:effectLst>
              </c:spPr>
            </c:marker>
            <c:bubble3D val="0"/>
            <c:spPr>
              <a:ln w="34925" cap="rnd">
                <a:solidFill>
                  <a:schemeClr val="accent1"/>
                </a:solidFill>
                <a:prstDash val="sysDot"/>
                <a:round/>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0781-2542-A496-954F7B2E5B63}"/>
              </c:ext>
            </c:extLst>
          </c:dPt>
          <c:dPt>
            <c:idx val="14"/>
            <c:marker>
              <c:symbol val="circle"/>
              <c:size val="10"/>
              <c:spPr>
                <a:solidFill>
                  <a:schemeClr val="bg2"/>
                </a:solidFill>
                <a:ln w="28575">
                  <a:solidFill>
                    <a:schemeClr val="accent1"/>
                  </a:solidFill>
                  <a:round/>
                </a:ln>
                <a:effectLst>
                  <a:outerShdw blurRad="57150" dist="19050" dir="5400000" algn="ctr" rotWithShape="0">
                    <a:srgbClr val="000000">
                      <a:alpha val="63000"/>
                    </a:srgbClr>
                  </a:outerShdw>
                </a:effectLst>
              </c:spPr>
            </c:marker>
            <c:bubble3D val="0"/>
            <c:spPr>
              <a:ln w="34925" cap="rnd">
                <a:solidFill>
                  <a:schemeClr val="accent1"/>
                </a:solidFill>
                <a:prstDash val="sysDot"/>
                <a:round/>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0781-2542-A496-954F7B2E5B63}"/>
              </c:ext>
            </c:extLst>
          </c:dPt>
          <c:dPt>
            <c:idx val="15"/>
            <c:marker>
              <c:symbol val="circle"/>
              <c:size val="10"/>
              <c:spPr>
                <a:solidFill>
                  <a:schemeClr val="bg2"/>
                </a:solidFill>
                <a:ln w="28575">
                  <a:solidFill>
                    <a:schemeClr val="accent1"/>
                  </a:solidFill>
                  <a:round/>
                </a:ln>
                <a:effectLst>
                  <a:outerShdw blurRad="57150" dist="19050" dir="5400000" algn="ctr" rotWithShape="0">
                    <a:srgbClr val="000000">
                      <a:alpha val="63000"/>
                    </a:srgbClr>
                  </a:outerShdw>
                </a:effectLst>
              </c:spPr>
            </c:marker>
            <c:bubble3D val="0"/>
            <c:spPr>
              <a:ln w="34925" cap="rnd">
                <a:solidFill>
                  <a:schemeClr val="accent1"/>
                </a:solidFill>
                <a:prstDash val="sysDot"/>
                <a:round/>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0781-2542-A496-954F7B2E5B63}"/>
              </c:ext>
            </c:extLst>
          </c:dPt>
          <c:dLbls>
            <c:dLbl>
              <c:idx val="1"/>
              <c:delete val="1"/>
              <c:extLst>
                <c:ext xmlns:c15="http://schemas.microsoft.com/office/drawing/2012/chart" uri="{CE6537A1-D6FC-4f65-9D91-7224C49458BB}"/>
                <c:ext xmlns:c16="http://schemas.microsoft.com/office/drawing/2014/chart" uri="{C3380CC4-5D6E-409C-BE32-E72D297353CC}">
                  <c16:uniqueId val="{0000000C-0781-2542-A496-954F7B2E5B63}"/>
                </c:ext>
              </c:extLst>
            </c:dLbl>
            <c:dLbl>
              <c:idx val="3"/>
              <c:delete val="1"/>
              <c:extLst>
                <c:ext xmlns:c15="http://schemas.microsoft.com/office/drawing/2012/chart" uri="{CE6537A1-D6FC-4f65-9D91-7224C49458BB}"/>
                <c:ext xmlns:c16="http://schemas.microsoft.com/office/drawing/2014/chart" uri="{C3380CC4-5D6E-409C-BE32-E72D297353CC}">
                  <c16:uniqueId val="{0000000D-0781-2542-A496-954F7B2E5B63}"/>
                </c:ext>
              </c:extLst>
            </c:dLbl>
            <c:dLbl>
              <c:idx val="4"/>
              <c:delete val="1"/>
              <c:extLst>
                <c:ext xmlns:c15="http://schemas.microsoft.com/office/drawing/2012/chart" uri="{CE6537A1-D6FC-4f65-9D91-7224C49458BB}"/>
                <c:ext xmlns:c16="http://schemas.microsoft.com/office/drawing/2014/chart" uri="{C3380CC4-5D6E-409C-BE32-E72D297353CC}">
                  <c16:uniqueId val="{0000000E-0781-2542-A496-954F7B2E5B63}"/>
                </c:ext>
              </c:extLst>
            </c:dLbl>
            <c:dLbl>
              <c:idx val="5"/>
              <c:delete val="1"/>
              <c:extLst>
                <c:ext xmlns:c15="http://schemas.microsoft.com/office/drawing/2012/chart" uri="{CE6537A1-D6FC-4f65-9D91-7224C49458BB}"/>
                <c:ext xmlns:c16="http://schemas.microsoft.com/office/drawing/2014/chart" uri="{C3380CC4-5D6E-409C-BE32-E72D297353CC}">
                  <c16:uniqueId val="{0000000F-0781-2542-A496-954F7B2E5B63}"/>
                </c:ext>
              </c:extLst>
            </c:dLbl>
            <c:dLbl>
              <c:idx val="7"/>
              <c:delete val="1"/>
              <c:extLst>
                <c:ext xmlns:c15="http://schemas.microsoft.com/office/drawing/2012/chart" uri="{CE6537A1-D6FC-4f65-9D91-7224C49458BB}"/>
                <c:ext xmlns:c16="http://schemas.microsoft.com/office/drawing/2014/chart" uri="{C3380CC4-5D6E-409C-BE32-E72D297353CC}">
                  <c16:uniqueId val="{00000010-0781-2542-A496-954F7B2E5B63}"/>
                </c:ext>
              </c:extLst>
            </c:dLbl>
            <c:dLbl>
              <c:idx val="8"/>
              <c:delete val="1"/>
              <c:extLst>
                <c:ext xmlns:c15="http://schemas.microsoft.com/office/drawing/2012/chart" uri="{CE6537A1-D6FC-4f65-9D91-7224C49458BB}"/>
                <c:ext xmlns:c16="http://schemas.microsoft.com/office/drawing/2014/chart" uri="{C3380CC4-5D6E-409C-BE32-E72D297353CC}">
                  <c16:uniqueId val="{00000011-0781-2542-A496-954F7B2E5B63}"/>
                </c:ext>
              </c:extLst>
            </c:dLbl>
            <c:dLbl>
              <c:idx val="11"/>
              <c:delete val="1"/>
              <c:extLst>
                <c:ext xmlns:c15="http://schemas.microsoft.com/office/drawing/2012/chart" uri="{CE6537A1-D6FC-4f65-9D91-7224C49458BB}"/>
                <c:ext xmlns:c16="http://schemas.microsoft.com/office/drawing/2014/chart" uri="{C3380CC4-5D6E-409C-BE32-E72D297353CC}">
                  <c16:uniqueId val="{00000003-0781-2542-A496-954F7B2E5B63}"/>
                </c:ext>
              </c:extLst>
            </c:dLbl>
            <c:dLbl>
              <c:idx val="12"/>
              <c:delete val="1"/>
              <c:extLst>
                <c:ext xmlns:c15="http://schemas.microsoft.com/office/drawing/2012/chart" uri="{CE6537A1-D6FC-4f65-9D91-7224C49458BB}"/>
                <c:ext xmlns:c16="http://schemas.microsoft.com/office/drawing/2014/chart" uri="{C3380CC4-5D6E-409C-BE32-E72D297353CC}">
                  <c16:uniqueId val="{00000005-0781-2542-A496-954F7B2E5B63}"/>
                </c:ext>
              </c:extLst>
            </c:dLbl>
            <c:dLbl>
              <c:idx val="13"/>
              <c:delete val="1"/>
              <c:extLst>
                <c:ext xmlns:c15="http://schemas.microsoft.com/office/drawing/2012/chart" uri="{CE6537A1-D6FC-4f65-9D91-7224C49458BB}"/>
                <c:ext xmlns:c16="http://schemas.microsoft.com/office/drawing/2014/chart" uri="{C3380CC4-5D6E-409C-BE32-E72D297353CC}">
                  <c16:uniqueId val="{00000007-0781-2542-A496-954F7B2E5B63}"/>
                </c:ext>
              </c:extLst>
            </c:dLbl>
            <c:dLbl>
              <c:idx val="14"/>
              <c:delete val="1"/>
              <c:extLst>
                <c:ext xmlns:c15="http://schemas.microsoft.com/office/drawing/2012/chart" uri="{CE6537A1-D6FC-4f65-9D91-7224C49458BB}"/>
                <c:ext xmlns:c16="http://schemas.microsoft.com/office/drawing/2014/chart" uri="{C3380CC4-5D6E-409C-BE32-E72D297353CC}">
                  <c16:uniqueId val="{00000009-0781-2542-A496-954F7B2E5B63}"/>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2"/>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'Unemployment Rate (2)'!$AJ$1:$AY$1</c:f>
              <c:numCache>
                <c:formatCode>General</c:formatCode>
                <c:ptCount val="16"/>
                <c:pt idx="0">
                  <c:v>2014</c:v>
                </c:pt>
                <c:pt idx="1">
                  <c:v>2015</c:v>
                </c:pt>
                <c:pt idx="2">
                  <c:v>2016</c:v>
                </c:pt>
                <c:pt idx="3">
                  <c:v>2017</c:v>
                </c:pt>
                <c:pt idx="4">
                  <c:v>2018</c:v>
                </c:pt>
                <c:pt idx="5">
                  <c:v>2019</c:v>
                </c:pt>
                <c:pt idx="6">
                  <c:v>2020</c:v>
                </c:pt>
                <c:pt idx="7">
                  <c:v>2021</c:v>
                </c:pt>
                <c:pt idx="8">
                  <c:v>2022</c:v>
                </c:pt>
                <c:pt idx="9">
                  <c:v>2023</c:v>
                </c:pt>
                <c:pt idx="10">
                  <c:v>2024</c:v>
                </c:pt>
                <c:pt idx="11">
                  <c:v>2025</c:v>
                </c:pt>
                <c:pt idx="12">
                  <c:v>2026</c:v>
                </c:pt>
                <c:pt idx="13">
                  <c:v>2027</c:v>
                </c:pt>
                <c:pt idx="14">
                  <c:v>2028</c:v>
                </c:pt>
                <c:pt idx="15">
                  <c:v>2029</c:v>
                </c:pt>
              </c:numCache>
            </c:numRef>
          </c:cat>
          <c:val>
            <c:numRef>
              <c:f>'Unemployment Rate (2)'!$AJ$3:$AY$3</c:f>
              <c:numCache>
                <c:formatCode>0.0</c:formatCode>
                <c:ptCount val="16"/>
                <c:pt idx="0">
                  <c:v>7.3</c:v>
                </c:pt>
                <c:pt idx="1">
                  <c:v>6.5</c:v>
                </c:pt>
                <c:pt idx="2">
                  <c:v>8.5</c:v>
                </c:pt>
                <c:pt idx="3">
                  <c:v>8.4</c:v>
                </c:pt>
                <c:pt idx="4">
                  <c:v>9.1999999999999993</c:v>
                </c:pt>
                <c:pt idx="5">
                  <c:v>9.8000000000000007</c:v>
                </c:pt>
                <c:pt idx="6">
                  <c:v>11.6</c:v>
                </c:pt>
                <c:pt idx="7">
                  <c:v>8.8000000000000007</c:v>
                </c:pt>
                <c:pt idx="8">
                  <c:v>6.8</c:v>
                </c:pt>
                <c:pt idx="9">
                  <c:v>6.6</c:v>
                </c:pt>
                <c:pt idx="10">
                  <c:v>8</c:v>
                </c:pt>
                <c:pt idx="11">
                  <c:v>7.5</c:v>
                </c:pt>
                <c:pt idx="12">
                  <c:v>7.2</c:v>
                </c:pt>
                <c:pt idx="13">
                  <c:v>7</c:v>
                </c:pt>
                <c:pt idx="14">
                  <c:v>7</c:v>
                </c:pt>
                <c:pt idx="15">
                  <c:v>7</c:v>
                </c:pt>
              </c:numCache>
            </c:numRef>
          </c:val>
          <c:smooth val="0"/>
          <c:extLst>
            <c:ext xmlns:c16="http://schemas.microsoft.com/office/drawing/2014/chart" uri="{C3380CC4-5D6E-409C-BE32-E72D297353CC}">
              <c16:uniqueId val="{00000012-0781-2542-A496-954F7B2E5B63}"/>
            </c:ext>
          </c:extLst>
        </c:ser>
        <c:dLbls>
          <c:showLegendKey val="0"/>
          <c:showVal val="1"/>
          <c:showCatName val="0"/>
          <c:showSerName val="0"/>
          <c:showPercent val="0"/>
          <c:showBubbleSize val="0"/>
        </c:dLbls>
        <c:marker val="1"/>
        <c:smooth val="0"/>
        <c:axId val="777380176"/>
        <c:axId val="1677117183"/>
      </c:lineChart>
      <c:catAx>
        <c:axId val="77738017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677117183"/>
        <c:crosses val="autoZero"/>
        <c:auto val="1"/>
        <c:lblAlgn val="ctr"/>
        <c:lblOffset val="100"/>
        <c:noMultiLvlLbl val="0"/>
      </c:catAx>
      <c:valAx>
        <c:axId val="1677117183"/>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7380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areaChart>
        <c:grouping val="stacked"/>
        <c:varyColors val="0"/>
        <c:ser>
          <c:idx val="0"/>
          <c:order val="0"/>
          <c:tx>
            <c:strRef>
              <c:f>'Exchange Rate USD-ARG (2)'!$B$11</c:f>
              <c:strCache>
                <c:ptCount val="1"/>
                <c:pt idx="0">
                  <c:v>ARGCCUSMA02STM</c:v>
                </c:pt>
              </c:strCache>
            </c:strRef>
          </c:tx>
          <c:spPr>
            <a:ln w="28575" cap="rnd">
              <a:solidFill>
                <a:schemeClr val="accent1"/>
              </a:solidFill>
              <a:round/>
            </a:ln>
            <a:effectLst/>
          </c:spPr>
          <c:cat>
            <c:numRef>
              <c:f>'Exchange Rate USD-ARG (2)'!$A$12:$A$145</c:f>
              <c:numCache>
                <c:formatCode>[$-409]mmm\-yy;@</c:formatCode>
                <c:ptCount val="122"/>
                <c:pt idx="0">
                  <c:v>41640</c:v>
                </c:pt>
                <c:pt idx="1">
                  <c:v>41671</c:v>
                </c:pt>
                <c:pt idx="2">
                  <c:v>41699</c:v>
                </c:pt>
                <c:pt idx="3">
                  <c:v>41730</c:v>
                </c:pt>
                <c:pt idx="4">
                  <c:v>41760</c:v>
                </c:pt>
                <c:pt idx="5">
                  <c:v>41791</c:v>
                </c:pt>
                <c:pt idx="6">
                  <c:v>41821</c:v>
                </c:pt>
                <c:pt idx="7">
                  <c:v>41852</c:v>
                </c:pt>
                <c:pt idx="8">
                  <c:v>41883</c:v>
                </c:pt>
                <c:pt idx="9">
                  <c:v>41913</c:v>
                </c:pt>
                <c:pt idx="10">
                  <c:v>41944</c:v>
                </c:pt>
                <c:pt idx="11">
                  <c:v>41974</c:v>
                </c:pt>
                <c:pt idx="12">
                  <c:v>42005</c:v>
                </c:pt>
                <c:pt idx="13">
                  <c:v>42036</c:v>
                </c:pt>
                <c:pt idx="14">
                  <c:v>42064</c:v>
                </c:pt>
                <c:pt idx="15">
                  <c:v>42095</c:v>
                </c:pt>
                <c:pt idx="16">
                  <c:v>42125</c:v>
                </c:pt>
                <c:pt idx="17">
                  <c:v>42156</c:v>
                </c:pt>
                <c:pt idx="18">
                  <c:v>42186</c:v>
                </c:pt>
                <c:pt idx="19">
                  <c:v>42217</c:v>
                </c:pt>
                <c:pt idx="20">
                  <c:v>42248</c:v>
                </c:pt>
                <c:pt idx="21">
                  <c:v>42278</c:v>
                </c:pt>
                <c:pt idx="22">
                  <c:v>42309</c:v>
                </c:pt>
                <c:pt idx="23">
                  <c:v>42339</c:v>
                </c:pt>
                <c:pt idx="24">
                  <c:v>42370</c:v>
                </c:pt>
                <c:pt idx="25">
                  <c:v>42401</c:v>
                </c:pt>
                <c:pt idx="26">
                  <c:v>42430</c:v>
                </c:pt>
                <c:pt idx="27">
                  <c:v>42461</c:v>
                </c:pt>
                <c:pt idx="28">
                  <c:v>42491</c:v>
                </c:pt>
                <c:pt idx="29">
                  <c:v>42522</c:v>
                </c:pt>
                <c:pt idx="30">
                  <c:v>42552</c:v>
                </c:pt>
                <c:pt idx="31">
                  <c:v>42583</c:v>
                </c:pt>
                <c:pt idx="32">
                  <c:v>42614</c:v>
                </c:pt>
                <c:pt idx="33">
                  <c:v>42644</c:v>
                </c:pt>
                <c:pt idx="34">
                  <c:v>42675</c:v>
                </c:pt>
                <c:pt idx="35">
                  <c:v>42705</c:v>
                </c:pt>
                <c:pt idx="36">
                  <c:v>42736</c:v>
                </c:pt>
                <c:pt idx="37">
                  <c:v>42767</c:v>
                </c:pt>
                <c:pt idx="38">
                  <c:v>42795</c:v>
                </c:pt>
                <c:pt idx="39">
                  <c:v>42826</c:v>
                </c:pt>
                <c:pt idx="40">
                  <c:v>42856</c:v>
                </c:pt>
                <c:pt idx="41">
                  <c:v>42887</c:v>
                </c:pt>
                <c:pt idx="42">
                  <c:v>42917</c:v>
                </c:pt>
                <c:pt idx="43">
                  <c:v>42948</c:v>
                </c:pt>
                <c:pt idx="44">
                  <c:v>42979</c:v>
                </c:pt>
                <c:pt idx="45">
                  <c:v>43009</c:v>
                </c:pt>
                <c:pt idx="46">
                  <c:v>43040</c:v>
                </c:pt>
                <c:pt idx="47">
                  <c:v>43070</c:v>
                </c:pt>
                <c:pt idx="48">
                  <c:v>43101</c:v>
                </c:pt>
                <c:pt idx="49">
                  <c:v>43132</c:v>
                </c:pt>
                <c:pt idx="50">
                  <c:v>43160</c:v>
                </c:pt>
                <c:pt idx="51">
                  <c:v>43191</c:v>
                </c:pt>
                <c:pt idx="52">
                  <c:v>43221</c:v>
                </c:pt>
                <c:pt idx="53">
                  <c:v>43252</c:v>
                </c:pt>
                <c:pt idx="54">
                  <c:v>43282</c:v>
                </c:pt>
                <c:pt idx="55">
                  <c:v>43313</c:v>
                </c:pt>
                <c:pt idx="56">
                  <c:v>43344</c:v>
                </c:pt>
                <c:pt idx="57">
                  <c:v>43374</c:v>
                </c:pt>
                <c:pt idx="58">
                  <c:v>43405</c:v>
                </c:pt>
                <c:pt idx="59">
                  <c:v>43435</c:v>
                </c:pt>
                <c:pt idx="60">
                  <c:v>43466</c:v>
                </c:pt>
                <c:pt idx="61">
                  <c:v>43497</c:v>
                </c:pt>
                <c:pt idx="62">
                  <c:v>43525</c:v>
                </c:pt>
                <c:pt idx="63">
                  <c:v>43556</c:v>
                </c:pt>
                <c:pt idx="64">
                  <c:v>43586</c:v>
                </c:pt>
                <c:pt idx="65">
                  <c:v>43617</c:v>
                </c:pt>
                <c:pt idx="66">
                  <c:v>43647</c:v>
                </c:pt>
                <c:pt idx="67">
                  <c:v>43678</c:v>
                </c:pt>
                <c:pt idx="68">
                  <c:v>43709</c:v>
                </c:pt>
                <c:pt idx="69">
                  <c:v>43739</c:v>
                </c:pt>
                <c:pt idx="70">
                  <c:v>43770</c:v>
                </c:pt>
                <c:pt idx="71">
                  <c:v>43800</c:v>
                </c:pt>
                <c:pt idx="72">
                  <c:v>43831</c:v>
                </c:pt>
                <c:pt idx="73">
                  <c:v>43862</c:v>
                </c:pt>
                <c:pt idx="74">
                  <c:v>43891</c:v>
                </c:pt>
                <c:pt idx="75">
                  <c:v>43922</c:v>
                </c:pt>
                <c:pt idx="76">
                  <c:v>43952</c:v>
                </c:pt>
                <c:pt idx="77">
                  <c:v>43983</c:v>
                </c:pt>
                <c:pt idx="78">
                  <c:v>44013</c:v>
                </c:pt>
                <c:pt idx="79">
                  <c:v>44044</c:v>
                </c:pt>
                <c:pt idx="80">
                  <c:v>44075</c:v>
                </c:pt>
                <c:pt idx="81">
                  <c:v>44105</c:v>
                </c:pt>
                <c:pt idx="82">
                  <c:v>44136</c:v>
                </c:pt>
                <c:pt idx="83">
                  <c:v>44166</c:v>
                </c:pt>
                <c:pt idx="84">
                  <c:v>44197</c:v>
                </c:pt>
                <c:pt idx="85">
                  <c:v>44228</c:v>
                </c:pt>
                <c:pt idx="86">
                  <c:v>44256</c:v>
                </c:pt>
                <c:pt idx="87">
                  <c:v>44287</c:v>
                </c:pt>
                <c:pt idx="88">
                  <c:v>44317</c:v>
                </c:pt>
                <c:pt idx="89">
                  <c:v>44348</c:v>
                </c:pt>
                <c:pt idx="90">
                  <c:v>44378</c:v>
                </c:pt>
                <c:pt idx="91">
                  <c:v>44409</c:v>
                </c:pt>
                <c:pt idx="92">
                  <c:v>44440</c:v>
                </c:pt>
                <c:pt idx="93">
                  <c:v>44470</c:v>
                </c:pt>
                <c:pt idx="94">
                  <c:v>44501</c:v>
                </c:pt>
                <c:pt idx="95">
                  <c:v>44531</c:v>
                </c:pt>
                <c:pt idx="96">
                  <c:v>44562</c:v>
                </c:pt>
                <c:pt idx="97">
                  <c:v>44593</c:v>
                </c:pt>
                <c:pt idx="98">
                  <c:v>44621</c:v>
                </c:pt>
                <c:pt idx="99">
                  <c:v>44652</c:v>
                </c:pt>
                <c:pt idx="100">
                  <c:v>44682</c:v>
                </c:pt>
                <c:pt idx="101">
                  <c:v>44713</c:v>
                </c:pt>
                <c:pt idx="102">
                  <c:v>44743</c:v>
                </c:pt>
                <c:pt idx="103">
                  <c:v>44774</c:v>
                </c:pt>
                <c:pt idx="104">
                  <c:v>44805</c:v>
                </c:pt>
                <c:pt idx="105">
                  <c:v>44835</c:v>
                </c:pt>
                <c:pt idx="106">
                  <c:v>44866</c:v>
                </c:pt>
                <c:pt idx="107">
                  <c:v>44896</c:v>
                </c:pt>
                <c:pt idx="108">
                  <c:v>44927</c:v>
                </c:pt>
                <c:pt idx="109">
                  <c:v>44958</c:v>
                </c:pt>
                <c:pt idx="110">
                  <c:v>44986</c:v>
                </c:pt>
                <c:pt idx="111">
                  <c:v>45017</c:v>
                </c:pt>
                <c:pt idx="112">
                  <c:v>45047</c:v>
                </c:pt>
                <c:pt idx="113">
                  <c:v>45078</c:v>
                </c:pt>
                <c:pt idx="114">
                  <c:v>45108</c:v>
                </c:pt>
                <c:pt idx="115">
                  <c:v>45139</c:v>
                </c:pt>
                <c:pt idx="116">
                  <c:v>45170</c:v>
                </c:pt>
                <c:pt idx="117">
                  <c:v>45200</c:v>
                </c:pt>
                <c:pt idx="118">
                  <c:v>45231</c:v>
                </c:pt>
                <c:pt idx="119">
                  <c:v>45261</c:v>
                </c:pt>
                <c:pt idx="120">
                  <c:v>45292</c:v>
                </c:pt>
                <c:pt idx="121">
                  <c:v>45323</c:v>
                </c:pt>
              </c:numCache>
            </c:numRef>
          </c:cat>
          <c:val>
            <c:numRef>
              <c:f>'Exchange Rate USD-ARG (2)'!$B$12:$B$145</c:f>
              <c:numCache>
                <c:formatCode>_(* #,##0_);_(* \(#,##0\);_(* "-"??_);_(@_)</c:formatCode>
                <c:ptCount val="122"/>
                <c:pt idx="0">
                  <c:v>7.0695454545454499</c:v>
                </c:pt>
                <c:pt idx="1">
                  <c:v>7.7935499999999998</c:v>
                </c:pt>
                <c:pt idx="2">
                  <c:v>7.8826666666666698</c:v>
                </c:pt>
                <c:pt idx="3">
                  <c:v>7.9506750000000004</c:v>
                </c:pt>
                <c:pt idx="4">
                  <c:v>7.9928499999999998</c:v>
                </c:pt>
                <c:pt idx="5">
                  <c:v>8.0750499999999992</c:v>
                </c:pt>
                <c:pt idx="6">
                  <c:v>8.1239130434782592</c:v>
                </c:pt>
                <c:pt idx="7">
                  <c:v>8.2686499999999992</c:v>
                </c:pt>
                <c:pt idx="8">
                  <c:v>8.3659545454545494</c:v>
                </c:pt>
                <c:pt idx="9">
                  <c:v>8.4113636363636406</c:v>
                </c:pt>
                <c:pt idx="10">
                  <c:v>8.4627777777777808</c:v>
                </c:pt>
                <c:pt idx="11">
                  <c:v>8.5063157894736907</c:v>
                </c:pt>
                <c:pt idx="12">
                  <c:v>8.5559499999999993</c:v>
                </c:pt>
                <c:pt idx="13">
                  <c:v>8.6386111109999995</c:v>
                </c:pt>
                <c:pt idx="14">
                  <c:v>8.7375000000000007</c:v>
                </c:pt>
                <c:pt idx="15">
                  <c:v>8.8189999999999991</c:v>
                </c:pt>
                <c:pt idx="16">
                  <c:v>8.9026315789473696</c:v>
                </c:pt>
                <c:pt idx="17">
                  <c:v>9.0404545454545389</c:v>
                </c:pt>
                <c:pt idx="18">
                  <c:v>9.0965909090909101</c:v>
                </c:pt>
                <c:pt idx="19">
                  <c:v>9.1982499999999998</c:v>
                </c:pt>
                <c:pt idx="20">
                  <c:v>9.3215909090909097</c:v>
                </c:pt>
                <c:pt idx="21">
                  <c:v>9.4454761904761906</c:v>
                </c:pt>
                <c:pt idx="22">
                  <c:v>9.5834210526315804</c:v>
                </c:pt>
                <c:pt idx="23">
                  <c:v>11.45875</c:v>
                </c:pt>
                <c:pt idx="24">
                  <c:v>13.592000000000001</c:v>
                </c:pt>
                <c:pt idx="25">
                  <c:v>14.778947368421099</c:v>
                </c:pt>
                <c:pt idx="26">
                  <c:v>14.947619047619099</c:v>
                </c:pt>
                <c:pt idx="27">
                  <c:v>14.390476190476198</c:v>
                </c:pt>
                <c:pt idx="28">
                  <c:v>14.1238095238095</c:v>
                </c:pt>
                <c:pt idx="29">
                  <c:v>14.182499999999999</c:v>
                </c:pt>
                <c:pt idx="30">
                  <c:v>14.8775</c:v>
                </c:pt>
                <c:pt idx="31">
                  <c:v>14.8386363636364</c:v>
                </c:pt>
                <c:pt idx="32">
                  <c:v>15.113636363636401</c:v>
                </c:pt>
                <c:pt idx="33">
                  <c:v>15.18</c:v>
                </c:pt>
                <c:pt idx="34">
                  <c:v>15.340476190476199</c:v>
                </c:pt>
                <c:pt idx="35">
                  <c:v>15.7325</c:v>
                </c:pt>
                <c:pt idx="36">
                  <c:v>15.909090909090901</c:v>
                </c:pt>
                <c:pt idx="37">
                  <c:v>15.594444444444401</c:v>
                </c:pt>
                <c:pt idx="38">
                  <c:v>15.5159090909091</c:v>
                </c:pt>
                <c:pt idx="39">
                  <c:v>15.352777777777801</c:v>
                </c:pt>
                <c:pt idx="40">
                  <c:v>15.732380952381</c:v>
                </c:pt>
                <c:pt idx="41">
                  <c:v>16.116666666666699</c:v>
                </c:pt>
                <c:pt idx="42">
                  <c:v>17.1971428571429</c:v>
                </c:pt>
                <c:pt idx="43">
                  <c:v>17.4188636363636</c:v>
                </c:pt>
                <c:pt idx="44">
                  <c:v>17.245238095238101</c:v>
                </c:pt>
                <c:pt idx="45">
                  <c:v>17.469047619047601</c:v>
                </c:pt>
                <c:pt idx="46">
                  <c:v>17.482500000000002</c:v>
                </c:pt>
                <c:pt idx="47">
                  <c:v>17.718421052631601</c:v>
                </c:pt>
                <c:pt idx="48">
                  <c:v>18.9818</c:v>
                </c:pt>
                <c:pt idx="49">
                  <c:v>19.833300000000001</c:v>
                </c:pt>
                <c:pt idx="50">
                  <c:v>20.695</c:v>
                </c:pt>
                <c:pt idx="51">
                  <c:v>20.236799999999999</c:v>
                </c:pt>
                <c:pt idx="52">
                  <c:v>23.6783</c:v>
                </c:pt>
                <c:pt idx="53">
                  <c:v>26.565799999999999</c:v>
                </c:pt>
                <c:pt idx="54">
                  <c:v>27.529599999999999</c:v>
                </c:pt>
                <c:pt idx="55">
                  <c:v>30.110700000000001</c:v>
                </c:pt>
                <c:pt idx="56">
                  <c:v>38.432600000000001</c:v>
                </c:pt>
                <c:pt idx="57">
                  <c:v>36.956800000000001</c:v>
                </c:pt>
                <c:pt idx="58">
                  <c:v>36.384500000000003</c:v>
                </c:pt>
                <c:pt idx="59">
                  <c:v>37.734699999999997</c:v>
                </c:pt>
                <c:pt idx="60">
                  <c:v>37.288400000000003</c:v>
                </c:pt>
                <c:pt idx="61">
                  <c:v>38.304499999999997</c:v>
                </c:pt>
                <c:pt idx="62">
                  <c:v>41.415799999999997</c:v>
                </c:pt>
                <c:pt idx="63">
                  <c:v>43.1629</c:v>
                </c:pt>
                <c:pt idx="64">
                  <c:v>44.777299999999997</c:v>
                </c:pt>
                <c:pt idx="65">
                  <c:v>43.630699999999997</c:v>
                </c:pt>
                <c:pt idx="66">
                  <c:v>42.48</c:v>
                </c:pt>
                <c:pt idx="67">
                  <c:v>52.491399999999999</c:v>
                </c:pt>
                <c:pt idx="68">
                  <c:v>56.363300000000002</c:v>
                </c:pt>
                <c:pt idx="69">
                  <c:v>58.440300000000001</c:v>
                </c:pt>
                <c:pt idx="70">
                  <c:v>59.645299999999999</c:v>
                </c:pt>
                <c:pt idx="71">
                  <c:v>59.774799999999999</c:v>
                </c:pt>
                <c:pt idx="72">
                  <c:v>59.910299999999999</c:v>
                </c:pt>
                <c:pt idx="73">
                  <c:v>61.256100000000004</c:v>
                </c:pt>
                <c:pt idx="74">
                  <c:v>63.024099999999997</c:v>
                </c:pt>
                <c:pt idx="75">
                  <c:v>65.663899999999998</c:v>
                </c:pt>
                <c:pt idx="76">
                  <c:v>67.628399999999999</c:v>
                </c:pt>
                <c:pt idx="77">
                  <c:v>69.442400000000006</c:v>
                </c:pt>
                <c:pt idx="78">
                  <c:v>71.379499999999993</c:v>
                </c:pt>
                <c:pt idx="79">
                  <c:v>73.198000000000008</c:v>
                </c:pt>
                <c:pt idx="80">
                  <c:v>75.1036</c:v>
                </c:pt>
                <c:pt idx="81">
                  <c:v>77.484300000000005</c:v>
                </c:pt>
                <c:pt idx="82">
                  <c:v>79.841099999999997</c:v>
                </c:pt>
                <c:pt idx="83">
                  <c:v>82.538300000000007</c:v>
                </c:pt>
                <c:pt idx="84">
                  <c:v>85.875500000000002</c:v>
                </c:pt>
                <c:pt idx="85">
                  <c:v>88.552199999999999</c:v>
                </c:pt>
                <c:pt idx="86">
                  <c:v>90.965900000000005</c:v>
                </c:pt>
                <c:pt idx="87">
                  <c:v>92.763999999999996</c:v>
                </c:pt>
                <c:pt idx="88">
                  <c:v>94.004199999999997</c:v>
                </c:pt>
                <c:pt idx="89">
                  <c:v>95.154300000000006</c:v>
                </c:pt>
                <c:pt idx="90">
                  <c:v>96.134799999999998</c:v>
                </c:pt>
                <c:pt idx="91">
                  <c:v>97.111000000000004</c:v>
                </c:pt>
                <c:pt idx="92">
                  <c:v>98.179100000000005</c:v>
                </c:pt>
                <c:pt idx="93">
                  <c:v>99.149500000000003</c:v>
                </c:pt>
                <c:pt idx="94">
                  <c:v>100.2124</c:v>
                </c:pt>
                <c:pt idx="95">
                  <c:v>101.786</c:v>
                </c:pt>
                <c:pt idx="96">
                  <c:v>103.88809999999999</c:v>
                </c:pt>
                <c:pt idx="97">
                  <c:v>106.2047</c:v>
                </c:pt>
                <c:pt idx="98">
                  <c:v>109.3552</c:v>
                </c:pt>
                <c:pt idx="99">
                  <c:v>113.23739999999999</c:v>
                </c:pt>
                <c:pt idx="100">
                  <c:v>117.67449999999999</c:v>
                </c:pt>
                <c:pt idx="101">
                  <c:v>122.6425</c:v>
                </c:pt>
                <c:pt idx="102">
                  <c:v>128.3519</c:v>
                </c:pt>
                <c:pt idx="103">
                  <c:v>135.202</c:v>
                </c:pt>
                <c:pt idx="104">
                  <c:v>143.53049999999999</c:v>
                </c:pt>
                <c:pt idx="105">
                  <c:v>152.48949999999999</c:v>
                </c:pt>
                <c:pt idx="106">
                  <c:v>162.02330000000001</c:v>
                </c:pt>
                <c:pt idx="107">
                  <c:v>172.79900000000001</c:v>
                </c:pt>
                <c:pt idx="108">
                  <c:v>182.14449999999999</c:v>
                </c:pt>
                <c:pt idx="109">
                  <c:v>191.79</c:v>
                </c:pt>
                <c:pt idx="110">
                  <c:v>202.95089999999999</c:v>
                </c:pt>
                <c:pt idx="111">
                  <c:v>216.36609999999999</c:v>
                </c:pt>
                <c:pt idx="112">
                  <c:v>231.00749999999999</c:v>
                </c:pt>
                <c:pt idx="113">
                  <c:v>248.57499999999999</c:v>
                </c:pt>
                <c:pt idx="114">
                  <c:v>266.22620000000001</c:v>
                </c:pt>
                <c:pt idx="115">
                  <c:v>321.75450000000001</c:v>
                </c:pt>
                <c:pt idx="116">
                  <c:v>349.50479999999999</c:v>
                </c:pt>
                <c:pt idx="117">
                  <c:v>349.52</c:v>
                </c:pt>
                <c:pt idx="118">
                  <c:v>353.3175</c:v>
                </c:pt>
                <c:pt idx="119">
                  <c:v>641.93949999999995</c:v>
                </c:pt>
                <c:pt idx="120">
                  <c:v>816.81359999999995</c:v>
                </c:pt>
                <c:pt idx="121">
                  <c:v>833.38419999999996</c:v>
                </c:pt>
              </c:numCache>
            </c:numRef>
          </c:val>
          <c:extLst>
            <c:ext xmlns:c16="http://schemas.microsoft.com/office/drawing/2014/chart" uri="{C3380CC4-5D6E-409C-BE32-E72D297353CC}">
              <c16:uniqueId val="{00000000-8266-354C-9C89-3B04EE36368F}"/>
            </c:ext>
          </c:extLst>
        </c:ser>
        <c:dLbls>
          <c:showLegendKey val="0"/>
          <c:showVal val="0"/>
          <c:showCatName val="0"/>
          <c:showSerName val="0"/>
          <c:showPercent val="0"/>
          <c:showBubbleSize val="0"/>
        </c:dLbls>
        <c:axId val="1330059600"/>
        <c:axId val="1"/>
      </c:areaChart>
      <c:dateAx>
        <c:axId val="1330059600"/>
        <c:scaling>
          <c:orientation val="minMax"/>
        </c:scaling>
        <c:delete val="0"/>
        <c:axPos val="b"/>
        <c:numFmt formatCode="[$-409]mmm\-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mn-lt"/>
                <a:ea typeface="+mn-ea"/>
                <a:cs typeface="+mn-cs"/>
              </a:defRPr>
            </a:pPr>
            <a:endParaRPr lang="en-US"/>
          </a:p>
        </c:txPr>
        <c:crossAx val="1"/>
        <c:crosses val="autoZero"/>
        <c:auto val="1"/>
        <c:lblOffset val="100"/>
        <c:baseTimeUnit val="months"/>
        <c:majorUnit val="12"/>
        <c:majorTimeUnit val="months"/>
        <c:minorUnit val="6"/>
        <c:minorTimeUnit val="months"/>
      </c:dateAx>
      <c:valAx>
        <c:axId val="1"/>
        <c:scaling>
          <c:orientation val="minMax"/>
          <c:max val="850"/>
        </c:scaling>
        <c:delete val="0"/>
        <c:axPos val="l"/>
        <c:majorGridlines>
          <c:spPr>
            <a:ln>
              <a:solidFill>
                <a:schemeClr val="tx1">
                  <a:lumMod val="15000"/>
                  <a:lumOff val="85000"/>
                </a:schemeClr>
              </a:solidFill>
            </a:ln>
          </c:spPr>
        </c:majorGridlines>
        <c:numFmt formatCode="_(* #,##0_);_(* \(#,##0\);_(* &quot;-&quot;??_);_(@_)" sourceLinked="1"/>
        <c:majorTickMark val="none"/>
        <c:minorTickMark val="none"/>
        <c:tickLblPos val="nextTo"/>
        <c:spPr>
          <a:ln w="12700">
            <a:noFill/>
          </a:ln>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330059600"/>
        <c:crosses val="autoZero"/>
        <c:crossBetween val="midCat"/>
        <c:majorUnit val="50"/>
      </c:valAx>
      <c:spPr>
        <a:noFill/>
        <a:ln w="25400">
          <a:noFill/>
        </a:ln>
      </c:spPr>
    </c:plotArea>
    <c:plotVisOnly val="1"/>
    <c:dispBlanksAs val="gap"/>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1"/>
          <c:order val="0"/>
          <c:spPr>
            <a:solidFill>
              <a:schemeClr val="accent1"/>
            </a:solidFill>
            <a:ln>
              <a:noFill/>
            </a:ln>
            <a:effectLst/>
          </c:spPr>
          <c:invertIfNegative val="0"/>
          <c:dPt>
            <c:idx val="10"/>
            <c:invertIfNegative val="0"/>
            <c:bubble3D val="0"/>
            <c:spPr>
              <a:solidFill>
                <a:schemeClr val="bg2"/>
              </a:solidFill>
              <a:ln>
                <a:solidFill>
                  <a:srgbClr val="0E5580"/>
                </a:solidFill>
                <a:prstDash val="sysDash"/>
              </a:ln>
              <a:effectLst/>
            </c:spPr>
            <c:extLst>
              <c:ext xmlns:c16="http://schemas.microsoft.com/office/drawing/2014/chart" uri="{C3380CC4-5D6E-409C-BE32-E72D297353CC}">
                <c16:uniqueId val="{00000001-CC19-8B4A-A822-D73BE245CCC6}"/>
              </c:ext>
            </c:extLst>
          </c:dPt>
          <c:dPt>
            <c:idx val="11"/>
            <c:invertIfNegative val="0"/>
            <c:bubble3D val="0"/>
            <c:spPr>
              <a:solidFill>
                <a:schemeClr val="bg2"/>
              </a:solidFill>
              <a:ln>
                <a:solidFill>
                  <a:srgbClr val="0E5580"/>
                </a:solidFill>
                <a:prstDash val="sysDash"/>
              </a:ln>
              <a:effectLst/>
            </c:spPr>
            <c:extLst>
              <c:ext xmlns:c16="http://schemas.microsoft.com/office/drawing/2014/chart" uri="{C3380CC4-5D6E-409C-BE32-E72D297353CC}">
                <c16:uniqueId val="{00000003-CC19-8B4A-A822-D73BE245CCC6}"/>
              </c:ext>
            </c:extLst>
          </c:dPt>
          <c:dPt>
            <c:idx val="12"/>
            <c:invertIfNegative val="0"/>
            <c:bubble3D val="0"/>
            <c:spPr>
              <a:solidFill>
                <a:schemeClr val="bg2"/>
              </a:solidFill>
              <a:ln>
                <a:solidFill>
                  <a:srgbClr val="0E5580"/>
                </a:solidFill>
                <a:prstDash val="sysDash"/>
              </a:ln>
              <a:effectLst/>
            </c:spPr>
            <c:extLst>
              <c:ext xmlns:c16="http://schemas.microsoft.com/office/drawing/2014/chart" uri="{C3380CC4-5D6E-409C-BE32-E72D297353CC}">
                <c16:uniqueId val="{00000005-CC19-8B4A-A822-D73BE245CCC6}"/>
              </c:ext>
            </c:extLst>
          </c:dPt>
          <c:dPt>
            <c:idx val="13"/>
            <c:invertIfNegative val="0"/>
            <c:bubble3D val="0"/>
            <c:spPr>
              <a:solidFill>
                <a:schemeClr val="bg2"/>
              </a:solidFill>
              <a:ln>
                <a:solidFill>
                  <a:srgbClr val="0E5580"/>
                </a:solidFill>
                <a:prstDash val="sysDash"/>
              </a:ln>
              <a:effectLst/>
            </c:spPr>
            <c:extLst>
              <c:ext xmlns:c16="http://schemas.microsoft.com/office/drawing/2014/chart" uri="{C3380CC4-5D6E-409C-BE32-E72D297353CC}">
                <c16:uniqueId val="{00000007-CC19-8B4A-A822-D73BE245CCC6}"/>
              </c:ext>
            </c:extLst>
          </c:dPt>
          <c:dPt>
            <c:idx val="14"/>
            <c:invertIfNegative val="0"/>
            <c:bubble3D val="0"/>
            <c:spPr>
              <a:solidFill>
                <a:schemeClr val="bg2"/>
              </a:solidFill>
              <a:ln>
                <a:solidFill>
                  <a:srgbClr val="0E5580"/>
                </a:solidFill>
                <a:prstDash val="sysDash"/>
              </a:ln>
              <a:effectLst/>
            </c:spPr>
            <c:extLst>
              <c:ext xmlns:c16="http://schemas.microsoft.com/office/drawing/2014/chart" uri="{C3380CC4-5D6E-409C-BE32-E72D297353CC}">
                <c16:uniqueId val="{00000009-CC19-8B4A-A822-D73BE245CCC6}"/>
              </c:ext>
            </c:extLst>
          </c:dPt>
          <c:dPt>
            <c:idx val="15"/>
            <c:invertIfNegative val="0"/>
            <c:bubble3D val="0"/>
            <c:spPr>
              <a:solidFill>
                <a:schemeClr val="bg2"/>
              </a:solidFill>
              <a:ln>
                <a:solidFill>
                  <a:srgbClr val="0E5580"/>
                </a:solidFill>
                <a:prstDash val="sysDash"/>
              </a:ln>
              <a:effectLst/>
            </c:spPr>
            <c:extLst>
              <c:ext xmlns:c16="http://schemas.microsoft.com/office/drawing/2014/chart" uri="{C3380CC4-5D6E-409C-BE32-E72D297353CC}">
                <c16:uniqueId val="{0000000B-CC19-8B4A-A822-D73BE245CCC6}"/>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'Inflation Rate (2)'!$AJ$1:$AY$1</c:f>
              <c:numCache>
                <c:formatCode>General</c:formatCode>
                <c:ptCount val="16"/>
                <c:pt idx="0">
                  <c:v>2014</c:v>
                </c:pt>
                <c:pt idx="1">
                  <c:v>2015</c:v>
                </c:pt>
                <c:pt idx="2">
                  <c:v>2016</c:v>
                </c:pt>
                <c:pt idx="3">
                  <c:v>2017</c:v>
                </c:pt>
                <c:pt idx="4">
                  <c:v>2018</c:v>
                </c:pt>
                <c:pt idx="5">
                  <c:v>2019</c:v>
                </c:pt>
                <c:pt idx="6">
                  <c:v>2020</c:v>
                </c:pt>
                <c:pt idx="7">
                  <c:v>2021</c:v>
                </c:pt>
                <c:pt idx="8">
                  <c:v>2022</c:v>
                </c:pt>
                <c:pt idx="9">
                  <c:v>2023</c:v>
                </c:pt>
                <c:pt idx="10">
                  <c:v>2024</c:v>
                </c:pt>
                <c:pt idx="11">
                  <c:v>2025</c:v>
                </c:pt>
                <c:pt idx="12">
                  <c:v>2026</c:v>
                </c:pt>
                <c:pt idx="13">
                  <c:v>2027</c:v>
                </c:pt>
                <c:pt idx="14">
                  <c:v>2028</c:v>
                </c:pt>
                <c:pt idx="15">
                  <c:v>2029</c:v>
                </c:pt>
              </c:numCache>
            </c:numRef>
          </c:cat>
          <c:val>
            <c:numRef>
              <c:f>'Inflation Rate (2)'!$AJ$3:$AY$3</c:f>
              <c:numCache>
                <c:formatCode>General</c:formatCode>
                <c:ptCount val="16"/>
                <c:pt idx="0">
                  <c:v>23.9</c:v>
                </c:pt>
                <c:pt idx="1">
                  <c:v>0</c:v>
                </c:pt>
                <c:pt idx="2">
                  <c:v>0</c:v>
                </c:pt>
                <c:pt idx="3">
                  <c:v>24.8</c:v>
                </c:pt>
                <c:pt idx="4">
                  <c:v>47.6</c:v>
                </c:pt>
                <c:pt idx="5">
                  <c:v>53.8</c:v>
                </c:pt>
                <c:pt idx="6">
                  <c:v>36.1</c:v>
                </c:pt>
                <c:pt idx="7">
                  <c:v>50.9</c:v>
                </c:pt>
                <c:pt idx="8">
                  <c:v>94.8</c:v>
                </c:pt>
                <c:pt idx="9">
                  <c:v>211.4</c:v>
                </c:pt>
                <c:pt idx="10">
                  <c:v>149.4</c:v>
                </c:pt>
                <c:pt idx="11">
                  <c:v>45</c:v>
                </c:pt>
                <c:pt idx="12">
                  <c:v>25</c:v>
                </c:pt>
                <c:pt idx="13">
                  <c:v>12</c:v>
                </c:pt>
                <c:pt idx="14">
                  <c:v>10</c:v>
                </c:pt>
                <c:pt idx="15">
                  <c:v>8</c:v>
                </c:pt>
              </c:numCache>
            </c:numRef>
          </c:val>
          <c:extLst>
            <c:ext xmlns:c16="http://schemas.microsoft.com/office/drawing/2014/chart" uri="{C3380CC4-5D6E-409C-BE32-E72D297353CC}">
              <c16:uniqueId val="{0000000C-CC19-8B4A-A822-D73BE245CCC6}"/>
            </c:ext>
          </c:extLst>
        </c:ser>
        <c:dLbls>
          <c:showLegendKey val="0"/>
          <c:showVal val="0"/>
          <c:showCatName val="0"/>
          <c:showSerName val="0"/>
          <c:showPercent val="0"/>
          <c:showBubbleSize val="0"/>
        </c:dLbls>
        <c:gapWidth val="182"/>
        <c:axId val="795668752"/>
        <c:axId val="1"/>
      </c:barChart>
      <c:catAx>
        <c:axId val="7956687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5668752"/>
        <c:crosses val="autoZero"/>
        <c:crossBetween val="between"/>
      </c:valAx>
      <c:spPr>
        <a:noFill/>
        <a:ln>
          <a:noFill/>
        </a:ln>
        <a:effectLst/>
      </c:spPr>
    </c:plotArea>
    <c:plotVisOnly val="1"/>
    <c:dispBlanksAs val="gap"/>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userShapes r:id="rId5"/>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'Interest Rate (2)'!$A$5</c:f>
              <c:strCache>
                <c:ptCount val="1"/>
                <c:pt idx="0">
                  <c:v>Argentina</c:v>
                </c:pt>
              </c:strCache>
            </c:strRef>
          </c:tx>
          <c:spPr>
            <a:ln w="41275" cap="rnd">
              <a:solidFill>
                <a:schemeClr val="accent1"/>
              </a:solidFill>
              <a:round/>
            </a:ln>
            <a:effectLst/>
          </c:spPr>
          <c:marker>
            <c:symbol val="circle"/>
            <c:size val="5"/>
            <c:spPr>
              <a:solidFill>
                <a:schemeClr val="accent1"/>
              </a:solidFill>
              <a:ln w="9525">
                <a:solidFill>
                  <a:schemeClr val="accent1"/>
                </a:solidFill>
              </a:ln>
              <a:effectLst/>
            </c:spPr>
          </c:marker>
          <c:dLbls>
            <c:dLbl>
              <c:idx val="0"/>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E89-E34D-8A18-37A3D55AFEFC}"/>
                </c:ext>
              </c:extLst>
            </c:dLbl>
            <c:dLbl>
              <c:idx val="10"/>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E89-E34D-8A18-37A3D55AFEFC}"/>
                </c:ext>
              </c:extLst>
            </c:dLbl>
            <c:spPr>
              <a:solidFill>
                <a:schemeClr val="lt1"/>
              </a:solidFill>
              <a:ln w="19050" cap="flat" cmpd="sng" algn="ctr">
                <a:solidFill>
                  <a:schemeClr val="accent1"/>
                </a:solidFill>
                <a:prstDash val="solid"/>
                <a:miter lim="800000"/>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b"/>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'Interest Rate (2)'!$E$4:$O$4</c:f>
              <c:strCache>
                <c:ptCount val="11"/>
                <c:pt idx="0">
                  <c:v>2012</c:v>
                </c:pt>
                <c:pt idx="1">
                  <c:v>2013</c:v>
                </c:pt>
                <c:pt idx="2">
                  <c:v>2014</c:v>
                </c:pt>
                <c:pt idx="3">
                  <c:v>2015</c:v>
                </c:pt>
                <c:pt idx="4">
                  <c:v>2016</c:v>
                </c:pt>
                <c:pt idx="5">
                  <c:v>2017</c:v>
                </c:pt>
                <c:pt idx="6">
                  <c:v>2018</c:v>
                </c:pt>
                <c:pt idx="7">
                  <c:v>2019</c:v>
                </c:pt>
                <c:pt idx="8">
                  <c:v>2020</c:v>
                </c:pt>
                <c:pt idx="9">
                  <c:v>2021</c:v>
                </c:pt>
                <c:pt idx="10">
                  <c:v>2022</c:v>
                </c:pt>
              </c:strCache>
            </c:strRef>
          </c:cat>
          <c:val>
            <c:numRef>
              <c:f>'Interest Rate (2)'!$E$5:$O$5</c:f>
              <c:numCache>
                <c:formatCode>0.0</c:formatCode>
                <c:ptCount val="11"/>
                <c:pt idx="0">
                  <c:v>-6.7481955544048784</c:v>
                </c:pt>
                <c:pt idx="1">
                  <c:v>-5.4858391823789869</c:v>
                </c:pt>
                <c:pt idx="2">
                  <c:v>-11.600698770216098</c:v>
                </c:pt>
                <c:pt idx="3">
                  <c:v>-1.31470878459509</c:v>
                </c:pt>
                <c:pt idx="4">
                  <c:v>-7.0060398430411572</c:v>
                </c:pt>
                <c:pt idx="5">
                  <c:v>0.45589283233046296</c:v>
                </c:pt>
                <c:pt idx="6">
                  <c:v>4.5644090987351511</c:v>
                </c:pt>
                <c:pt idx="7">
                  <c:v>12.103969648982796</c:v>
                </c:pt>
                <c:pt idx="8">
                  <c:v>-7.6351742163037217</c:v>
                </c:pt>
                <c:pt idx="9">
                  <c:v>-11.883816371054793</c:v>
                </c:pt>
                <c:pt idx="10">
                  <c:v>-10.073728692701554</c:v>
                </c:pt>
              </c:numCache>
            </c:numRef>
          </c:val>
          <c:smooth val="0"/>
          <c:extLst>
            <c:ext xmlns:c16="http://schemas.microsoft.com/office/drawing/2014/chart" uri="{C3380CC4-5D6E-409C-BE32-E72D297353CC}">
              <c16:uniqueId val="{00000002-DE89-E34D-8A18-37A3D55AFEFC}"/>
            </c:ext>
          </c:extLst>
        </c:ser>
        <c:ser>
          <c:idx val="1"/>
          <c:order val="1"/>
          <c:tx>
            <c:strRef>
              <c:f>'Interest Rate (2)'!$A$6</c:f>
              <c:strCache>
                <c:ptCount val="1"/>
                <c:pt idx="0">
                  <c:v>Brazil</c:v>
                </c:pt>
              </c:strCache>
            </c:strRef>
          </c:tx>
          <c:spPr>
            <a:ln w="28575" cap="rnd">
              <a:solidFill>
                <a:schemeClr val="bg2">
                  <a:lumMod val="75000"/>
                </a:schemeClr>
              </a:solidFill>
              <a:round/>
            </a:ln>
            <a:effectLst/>
          </c:spPr>
          <c:marker>
            <c:symbol val="circle"/>
            <c:size val="5"/>
            <c:spPr>
              <a:solidFill>
                <a:schemeClr val="accent2"/>
              </a:solidFill>
              <a:ln w="9525">
                <a:solidFill>
                  <a:schemeClr val="accent2"/>
                </a:solidFill>
              </a:ln>
              <a:effectLst/>
            </c:spPr>
          </c:marker>
          <c:cat>
            <c:strRef>
              <c:f>'Interest Rate (2)'!$E$4:$O$4</c:f>
              <c:strCache>
                <c:ptCount val="11"/>
                <c:pt idx="0">
                  <c:v>2012</c:v>
                </c:pt>
                <c:pt idx="1">
                  <c:v>2013</c:v>
                </c:pt>
                <c:pt idx="2">
                  <c:v>2014</c:v>
                </c:pt>
                <c:pt idx="3">
                  <c:v>2015</c:v>
                </c:pt>
                <c:pt idx="4">
                  <c:v>2016</c:v>
                </c:pt>
                <c:pt idx="5">
                  <c:v>2017</c:v>
                </c:pt>
                <c:pt idx="6">
                  <c:v>2018</c:v>
                </c:pt>
                <c:pt idx="7">
                  <c:v>2019</c:v>
                </c:pt>
                <c:pt idx="8">
                  <c:v>2020</c:v>
                </c:pt>
                <c:pt idx="9">
                  <c:v>2021</c:v>
                </c:pt>
                <c:pt idx="10">
                  <c:v>2022</c:v>
                </c:pt>
              </c:strCache>
            </c:strRef>
          </c:cat>
          <c:val>
            <c:numRef>
              <c:f>'Interest Rate (2)'!$E$6:$O$6</c:f>
              <c:numCache>
                <c:formatCode>0.0</c:formatCode>
                <c:ptCount val="11"/>
                <c:pt idx="0">
                  <c:v>26.58209053078691</c:v>
                </c:pt>
                <c:pt idx="1">
                  <c:v>18.49884441664345</c:v>
                </c:pt>
                <c:pt idx="2">
                  <c:v>22.403672441434995</c:v>
                </c:pt>
                <c:pt idx="3">
                  <c:v>33.832343966101043</c:v>
                </c:pt>
                <c:pt idx="4">
                  <c:v>40.698361448996209</c:v>
                </c:pt>
                <c:pt idx="5">
                  <c:v>41.713807872024411</c:v>
                </c:pt>
                <c:pt idx="6">
                  <c:v>33.102334248042389</c:v>
                </c:pt>
                <c:pt idx="7">
                  <c:v>31.903072750849809</c:v>
                </c:pt>
                <c:pt idx="8">
                  <c:v>21.197179687051566</c:v>
                </c:pt>
                <c:pt idx="9">
                  <c:v>16.728251157297656</c:v>
                </c:pt>
                <c:pt idx="10">
                  <c:v>28.736491204412808</c:v>
                </c:pt>
              </c:numCache>
            </c:numRef>
          </c:val>
          <c:smooth val="0"/>
          <c:extLst>
            <c:ext xmlns:c16="http://schemas.microsoft.com/office/drawing/2014/chart" uri="{C3380CC4-5D6E-409C-BE32-E72D297353CC}">
              <c16:uniqueId val="{00000003-DE89-E34D-8A18-37A3D55AFEFC}"/>
            </c:ext>
          </c:extLst>
        </c:ser>
        <c:ser>
          <c:idx val="2"/>
          <c:order val="2"/>
          <c:tx>
            <c:strRef>
              <c:f>'Interest Rate (2)'!$A$7</c:f>
              <c:strCache>
                <c:ptCount val="1"/>
                <c:pt idx="0">
                  <c:v>Chile</c:v>
                </c:pt>
              </c:strCache>
            </c:strRef>
          </c:tx>
          <c:spPr>
            <a:ln w="28575" cap="rnd">
              <a:solidFill>
                <a:schemeClr val="bg2">
                  <a:lumMod val="75000"/>
                </a:schemeClr>
              </a:solidFill>
              <a:round/>
            </a:ln>
            <a:effectLst/>
          </c:spPr>
          <c:marker>
            <c:symbol val="circle"/>
            <c:size val="5"/>
            <c:spPr>
              <a:solidFill>
                <a:schemeClr val="accent3"/>
              </a:solidFill>
              <a:ln w="9525">
                <a:solidFill>
                  <a:schemeClr val="accent3"/>
                </a:solidFill>
              </a:ln>
              <a:effectLst/>
            </c:spPr>
          </c:marker>
          <c:cat>
            <c:strRef>
              <c:f>'Interest Rate (2)'!$E$4:$O$4</c:f>
              <c:strCache>
                <c:ptCount val="11"/>
                <c:pt idx="0">
                  <c:v>2012</c:v>
                </c:pt>
                <c:pt idx="1">
                  <c:v>2013</c:v>
                </c:pt>
                <c:pt idx="2">
                  <c:v>2014</c:v>
                </c:pt>
                <c:pt idx="3">
                  <c:v>2015</c:v>
                </c:pt>
                <c:pt idx="4">
                  <c:v>2016</c:v>
                </c:pt>
                <c:pt idx="5">
                  <c:v>2017</c:v>
                </c:pt>
                <c:pt idx="6">
                  <c:v>2018</c:v>
                </c:pt>
                <c:pt idx="7">
                  <c:v>2019</c:v>
                </c:pt>
                <c:pt idx="8">
                  <c:v>2020</c:v>
                </c:pt>
                <c:pt idx="9">
                  <c:v>2021</c:v>
                </c:pt>
                <c:pt idx="10">
                  <c:v>2022</c:v>
                </c:pt>
              </c:strCache>
            </c:strRef>
          </c:cat>
          <c:val>
            <c:numRef>
              <c:f>'Interest Rate (2)'!$E$7:$O$7</c:f>
              <c:numCache>
                <c:formatCode>0.0</c:formatCode>
                <c:ptCount val="11"/>
                <c:pt idx="0">
                  <c:v>9.2233783437969201</c:v>
                </c:pt>
                <c:pt idx="1">
                  <c:v>6.8463264336252418</c:v>
                </c:pt>
                <c:pt idx="2">
                  <c:v>2.1210253075597976</c:v>
                </c:pt>
                <c:pt idx="3">
                  <c:v>0.53410050453292923</c:v>
                </c:pt>
                <c:pt idx="4">
                  <c:v>0.98291324120272405</c:v>
                </c:pt>
                <c:pt idx="5">
                  <c:v>-0.26265530088420008</c:v>
                </c:pt>
                <c:pt idx="6">
                  <c:v>2.5473121613763778</c:v>
                </c:pt>
              </c:numCache>
            </c:numRef>
          </c:val>
          <c:smooth val="0"/>
          <c:extLst>
            <c:ext xmlns:c16="http://schemas.microsoft.com/office/drawing/2014/chart" uri="{C3380CC4-5D6E-409C-BE32-E72D297353CC}">
              <c16:uniqueId val="{00000004-DE89-E34D-8A18-37A3D55AFEFC}"/>
            </c:ext>
          </c:extLst>
        </c:ser>
        <c:ser>
          <c:idx val="3"/>
          <c:order val="3"/>
          <c:tx>
            <c:strRef>
              <c:f>'Interest Rate (2)'!$A$8</c:f>
              <c:strCache>
                <c:ptCount val="1"/>
                <c:pt idx="0">
                  <c:v>Colombia</c:v>
                </c:pt>
              </c:strCache>
            </c:strRef>
          </c:tx>
          <c:spPr>
            <a:ln w="28575" cap="rnd">
              <a:solidFill>
                <a:schemeClr val="bg2">
                  <a:lumMod val="75000"/>
                </a:schemeClr>
              </a:solidFill>
              <a:round/>
            </a:ln>
            <a:effectLst/>
          </c:spPr>
          <c:marker>
            <c:symbol val="circle"/>
            <c:size val="5"/>
            <c:spPr>
              <a:solidFill>
                <a:schemeClr val="accent4"/>
              </a:solidFill>
              <a:ln w="9525">
                <a:solidFill>
                  <a:schemeClr val="accent4"/>
                </a:solidFill>
              </a:ln>
              <a:effectLst/>
            </c:spPr>
          </c:marker>
          <c:cat>
            <c:strRef>
              <c:f>'Interest Rate (2)'!$E$4:$O$4</c:f>
              <c:strCache>
                <c:ptCount val="11"/>
                <c:pt idx="0">
                  <c:v>2012</c:v>
                </c:pt>
                <c:pt idx="1">
                  <c:v>2013</c:v>
                </c:pt>
                <c:pt idx="2">
                  <c:v>2014</c:v>
                </c:pt>
                <c:pt idx="3">
                  <c:v>2015</c:v>
                </c:pt>
                <c:pt idx="4">
                  <c:v>2016</c:v>
                </c:pt>
                <c:pt idx="5">
                  <c:v>2017</c:v>
                </c:pt>
                <c:pt idx="6">
                  <c:v>2018</c:v>
                </c:pt>
                <c:pt idx="7">
                  <c:v>2019</c:v>
                </c:pt>
                <c:pt idx="8">
                  <c:v>2020</c:v>
                </c:pt>
                <c:pt idx="9">
                  <c:v>2021</c:v>
                </c:pt>
                <c:pt idx="10">
                  <c:v>2022</c:v>
                </c:pt>
              </c:strCache>
            </c:strRef>
          </c:cat>
          <c:val>
            <c:numRef>
              <c:f>'Interest Rate (2)'!$E$8:$O$8</c:f>
              <c:numCache>
                <c:formatCode>0.0</c:formatCode>
                <c:ptCount val="11"/>
                <c:pt idx="0">
                  <c:v>8.6553509537773117</c:v>
                </c:pt>
                <c:pt idx="1">
                  <c:v>8.9079744103777703</c:v>
                </c:pt>
                <c:pt idx="2">
                  <c:v>8.4429493519434438</c:v>
                </c:pt>
                <c:pt idx="3">
                  <c:v>8.7854737320140224</c:v>
                </c:pt>
                <c:pt idx="4">
                  <c:v>9.0320950572262912</c:v>
                </c:pt>
                <c:pt idx="5">
                  <c:v>8.1344911275792278</c:v>
                </c:pt>
                <c:pt idx="6">
                  <c:v>7.1530694898284652</c:v>
                </c:pt>
                <c:pt idx="7">
                  <c:v>7.4675472586194243</c:v>
                </c:pt>
                <c:pt idx="8">
                  <c:v>8.2482184170616595</c:v>
                </c:pt>
                <c:pt idx="9">
                  <c:v>1.5512800993652238</c:v>
                </c:pt>
                <c:pt idx="10">
                  <c:v>1.2856136638750661</c:v>
                </c:pt>
              </c:numCache>
            </c:numRef>
          </c:val>
          <c:smooth val="0"/>
          <c:extLst>
            <c:ext xmlns:c16="http://schemas.microsoft.com/office/drawing/2014/chart" uri="{C3380CC4-5D6E-409C-BE32-E72D297353CC}">
              <c16:uniqueId val="{00000005-DE89-E34D-8A18-37A3D55AFEFC}"/>
            </c:ext>
          </c:extLst>
        </c:ser>
        <c:ser>
          <c:idx val="5"/>
          <c:order val="4"/>
          <c:tx>
            <c:strRef>
              <c:f>'Interest Rate (2)'!$A$10</c:f>
              <c:strCache>
                <c:ptCount val="1"/>
                <c:pt idx="0">
                  <c:v>Peru</c:v>
                </c:pt>
              </c:strCache>
            </c:strRef>
          </c:tx>
          <c:spPr>
            <a:ln w="28575" cap="rnd">
              <a:solidFill>
                <a:schemeClr val="bg2">
                  <a:lumMod val="75000"/>
                </a:schemeClr>
              </a:solidFill>
              <a:round/>
            </a:ln>
            <a:effectLst/>
          </c:spPr>
          <c:marker>
            <c:symbol val="circle"/>
            <c:size val="5"/>
            <c:spPr>
              <a:solidFill>
                <a:schemeClr val="accent6"/>
              </a:solidFill>
              <a:ln w="9525">
                <a:solidFill>
                  <a:schemeClr val="accent6"/>
                </a:solidFill>
              </a:ln>
              <a:effectLst/>
            </c:spPr>
          </c:marker>
          <c:cat>
            <c:strRef>
              <c:f>'Interest Rate (2)'!$E$4:$O$4</c:f>
              <c:strCache>
                <c:ptCount val="11"/>
                <c:pt idx="0">
                  <c:v>2012</c:v>
                </c:pt>
                <c:pt idx="1">
                  <c:v>2013</c:v>
                </c:pt>
                <c:pt idx="2">
                  <c:v>2014</c:v>
                </c:pt>
                <c:pt idx="3">
                  <c:v>2015</c:v>
                </c:pt>
                <c:pt idx="4">
                  <c:v>2016</c:v>
                </c:pt>
                <c:pt idx="5">
                  <c:v>2017</c:v>
                </c:pt>
                <c:pt idx="6">
                  <c:v>2018</c:v>
                </c:pt>
                <c:pt idx="7">
                  <c:v>2019</c:v>
                </c:pt>
                <c:pt idx="8">
                  <c:v>2020</c:v>
                </c:pt>
                <c:pt idx="9">
                  <c:v>2021</c:v>
                </c:pt>
                <c:pt idx="10">
                  <c:v>2022</c:v>
                </c:pt>
              </c:strCache>
            </c:strRef>
          </c:cat>
          <c:val>
            <c:numRef>
              <c:f>'Interest Rate (2)'!$E$10:$O$10</c:f>
              <c:numCache>
                <c:formatCode>0.0</c:formatCode>
                <c:ptCount val="11"/>
                <c:pt idx="0">
                  <c:v>17.820022486340065</c:v>
                </c:pt>
                <c:pt idx="1">
                  <c:v>16.903308069058994</c:v>
                </c:pt>
                <c:pt idx="2">
                  <c:v>12.994785090204999</c:v>
                </c:pt>
                <c:pt idx="3">
                  <c:v>13.063822015277545</c:v>
                </c:pt>
                <c:pt idx="4">
                  <c:v>12.985256781151126</c:v>
                </c:pt>
                <c:pt idx="5">
                  <c:v>12.712203567167922</c:v>
                </c:pt>
                <c:pt idx="6">
                  <c:v>11.988677700057307</c:v>
                </c:pt>
                <c:pt idx="7">
                  <c:v>12.283264456872123</c:v>
                </c:pt>
                <c:pt idx="8">
                  <c:v>8.67616539423015</c:v>
                </c:pt>
                <c:pt idx="9">
                  <c:v>2.3310170798211742</c:v>
                </c:pt>
                <c:pt idx="10">
                  <c:v>7.867630789452428</c:v>
                </c:pt>
              </c:numCache>
            </c:numRef>
          </c:val>
          <c:smooth val="0"/>
          <c:extLst>
            <c:ext xmlns:c16="http://schemas.microsoft.com/office/drawing/2014/chart" uri="{C3380CC4-5D6E-409C-BE32-E72D297353CC}">
              <c16:uniqueId val="{00000006-DE89-E34D-8A18-37A3D55AFEFC}"/>
            </c:ext>
          </c:extLst>
        </c:ser>
        <c:ser>
          <c:idx val="6"/>
          <c:order val="5"/>
          <c:tx>
            <c:strRef>
              <c:f>'Interest Rate (2)'!$A$11</c:f>
              <c:strCache>
                <c:ptCount val="1"/>
                <c:pt idx="0">
                  <c:v>Paraguay</c:v>
                </c:pt>
              </c:strCache>
            </c:strRef>
          </c:tx>
          <c:spPr>
            <a:ln w="28575" cap="rnd">
              <a:solidFill>
                <a:schemeClr val="bg2">
                  <a:lumMod val="75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strRef>
              <c:f>'Interest Rate (2)'!$E$4:$O$4</c:f>
              <c:strCache>
                <c:ptCount val="11"/>
                <c:pt idx="0">
                  <c:v>2012</c:v>
                </c:pt>
                <c:pt idx="1">
                  <c:v>2013</c:v>
                </c:pt>
                <c:pt idx="2">
                  <c:v>2014</c:v>
                </c:pt>
                <c:pt idx="3">
                  <c:v>2015</c:v>
                </c:pt>
                <c:pt idx="4">
                  <c:v>2016</c:v>
                </c:pt>
                <c:pt idx="5">
                  <c:v>2017</c:v>
                </c:pt>
                <c:pt idx="6">
                  <c:v>2018</c:v>
                </c:pt>
                <c:pt idx="7">
                  <c:v>2019</c:v>
                </c:pt>
                <c:pt idx="8">
                  <c:v>2020</c:v>
                </c:pt>
                <c:pt idx="9">
                  <c:v>2021</c:v>
                </c:pt>
                <c:pt idx="10">
                  <c:v>2022</c:v>
                </c:pt>
              </c:strCache>
            </c:strRef>
          </c:cat>
          <c:val>
            <c:numRef>
              <c:f>'Interest Rate (2)'!$E$11:$O$11</c:f>
              <c:numCache>
                <c:formatCode>0.0</c:formatCode>
                <c:ptCount val="11"/>
                <c:pt idx="0">
                  <c:v>11.794269836530711</c:v>
                </c:pt>
                <c:pt idx="1">
                  <c:v>14.31208515742782</c:v>
                </c:pt>
                <c:pt idx="2">
                  <c:v>17.819944330987418</c:v>
                </c:pt>
                <c:pt idx="3">
                  <c:v>17.845742447586701</c:v>
                </c:pt>
                <c:pt idx="4">
                  <c:v>13.386599075218331</c:v>
                </c:pt>
                <c:pt idx="5">
                  <c:v>14.509388613732574</c:v>
                </c:pt>
                <c:pt idx="6">
                  <c:v>13.492962636288533</c:v>
                </c:pt>
                <c:pt idx="7">
                  <c:v>12.05332606728888</c:v>
                </c:pt>
                <c:pt idx="8">
                  <c:v>11.089000085341102</c:v>
                </c:pt>
                <c:pt idx="9">
                  <c:v>3.7452125619436769</c:v>
                </c:pt>
              </c:numCache>
            </c:numRef>
          </c:val>
          <c:smooth val="0"/>
          <c:extLst>
            <c:ext xmlns:c16="http://schemas.microsoft.com/office/drawing/2014/chart" uri="{C3380CC4-5D6E-409C-BE32-E72D297353CC}">
              <c16:uniqueId val="{00000007-DE89-E34D-8A18-37A3D55AFEFC}"/>
            </c:ext>
          </c:extLst>
        </c:ser>
        <c:ser>
          <c:idx val="7"/>
          <c:order val="6"/>
          <c:tx>
            <c:strRef>
              <c:f>'Interest Rate (2)'!$A$12</c:f>
              <c:strCache>
                <c:ptCount val="1"/>
                <c:pt idx="0">
                  <c:v>Uruguay</c:v>
                </c:pt>
              </c:strCache>
            </c:strRef>
          </c:tx>
          <c:spPr>
            <a:ln w="28575" cap="rnd">
              <a:solidFill>
                <a:schemeClr val="bg2">
                  <a:lumMod val="75000"/>
                </a:schemeClr>
              </a:solidFill>
              <a:round/>
            </a:ln>
            <a:effectLst/>
          </c:spPr>
          <c:marker>
            <c:symbol val="circle"/>
            <c:size val="5"/>
            <c:spPr>
              <a:solidFill>
                <a:schemeClr val="accent5"/>
              </a:solidFill>
              <a:ln w="9525">
                <a:solidFill>
                  <a:schemeClr val="accent5"/>
                </a:solidFill>
              </a:ln>
              <a:effectLst/>
            </c:spPr>
          </c:marker>
          <c:cat>
            <c:strRef>
              <c:f>'Interest Rate (2)'!$E$4:$O$4</c:f>
              <c:strCache>
                <c:ptCount val="11"/>
                <c:pt idx="0">
                  <c:v>2012</c:v>
                </c:pt>
                <c:pt idx="1">
                  <c:v>2013</c:v>
                </c:pt>
                <c:pt idx="2">
                  <c:v>2014</c:v>
                </c:pt>
                <c:pt idx="3">
                  <c:v>2015</c:v>
                </c:pt>
                <c:pt idx="4">
                  <c:v>2016</c:v>
                </c:pt>
                <c:pt idx="5">
                  <c:v>2017</c:v>
                </c:pt>
                <c:pt idx="6">
                  <c:v>2018</c:v>
                </c:pt>
                <c:pt idx="7">
                  <c:v>2019</c:v>
                </c:pt>
                <c:pt idx="8">
                  <c:v>2020</c:v>
                </c:pt>
                <c:pt idx="9">
                  <c:v>2021</c:v>
                </c:pt>
                <c:pt idx="10">
                  <c:v>2022</c:v>
                </c:pt>
              </c:strCache>
            </c:strRef>
          </c:cat>
          <c:val>
            <c:numRef>
              <c:f>'Interest Rate (2)'!$E$12:$O$12</c:f>
              <c:numCache>
                <c:formatCode>0.0</c:formatCode>
                <c:ptCount val="11"/>
                <c:pt idx="0">
                  <c:v>1.6326040889141671</c:v>
                </c:pt>
                <c:pt idx="1">
                  <c:v>3.1512312193589551</c:v>
                </c:pt>
                <c:pt idx="2">
                  <c:v>4.8207693206326629</c:v>
                </c:pt>
                <c:pt idx="3">
                  <c:v>5.4486715863663768</c:v>
                </c:pt>
                <c:pt idx="4">
                  <c:v>7.4005646728390175</c:v>
                </c:pt>
                <c:pt idx="5">
                  <c:v>7.7150454558971049</c:v>
                </c:pt>
                <c:pt idx="6">
                  <c:v>4.5656908300896228</c:v>
                </c:pt>
                <c:pt idx="7">
                  <c:v>2.9259699246955777</c:v>
                </c:pt>
                <c:pt idx="8">
                  <c:v>1.1583995621106506</c:v>
                </c:pt>
                <c:pt idx="9">
                  <c:v>-4.6416341352708592</c:v>
                </c:pt>
                <c:pt idx="10">
                  <c:v>6.1795813285077177</c:v>
                </c:pt>
              </c:numCache>
            </c:numRef>
          </c:val>
          <c:smooth val="0"/>
          <c:extLst>
            <c:ext xmlns:c16="http://schemas.microsoft.com/office/drawing/2014/chart" uri="{C3380CC4-5D6E-409C-BE32-E72D297353CC}">
              <c16:uniqueId val="{00000008-DE89-E34D-8A18-37A3D55AFEFC}"/>
            </c:ext>
          </c:extLst>
        </c:ser>
        <c:ser>
          <c:idx val="4"/>
          <c:order val="7"/>
          <c:tx>
            <c:strRef>
              <c:f>'Interest Rate (2)'!$B$14</c:f>
              <c:strCache>
                <c:ptCount val="1"/>
                <c:pt idx="0">
                  <c:v>0% Benchmark</c:v>
                </c:pt>
              </c:strCache>
            </c:strRef>
          </c:tx>
          <c:spPr>
            <a:ln w="28575" cap="rnd">
              <a:solidFill>
                <a:srgbClr val="C00000"/>
              </a:solidFill>
              <a:round/>
            </a:ln>
            <a:effectLst/>
          </c:spPr>
          <c:marker>
            <c:symbol val="none"/>
          </c:marker>
          <c:cat>
            <c:strRef>
              <c:f>'Interest Rate (2)'!$E$4:$O$4</c:f>
              <c:strCache>
                <c:ptCount val="11"/>
                <c:pt idx="0">
                  <c:v>2012</c:v>
                </c:pt>
                <c:pt idx="1">
                  <c:v>2013</c:v>
                </c:pt>
                <c:pt idx="2">
                  <c:v>2014</c:v>
                </c:pt>
                <c:pt idx="3">
                  <c:v>2015</c:v>
                </c:pt>
                <c:pt idx="4">
                  <c:v>2016</c:v>
                </c:pt>
                <c:pt idx="5">
                  <c:v>2017</c:v>
                </c:pt>
                <c:pt idx="6">
                  <c:v>2018</c:v>
                </c:pt>
                <c:pt idx="7">
                  <c:v>2019</c:v>
                </c:pt>
                <c:pt idx="8">
                  <c:v>2020</c:v>
                </c:pt>
                <c:pt idx="9">
                  <c:v>2021</c:v>
                </c:pt>
                <c:pt idx="10">
                  <c:v>2022</c:v>
                </c:pt>
              </c:strCache>
            </c:strRef>
          </c:cat>
          <c:val>
            <c:numRef>
              <c:f>'Interest Rate (2)'!$E$14:$O$14</c:f>
              <c:numCache>
                <c:formatCode>General</c:formatCode>
                <c:ptCount val="11"/>
                <c:pt idx="0">
                  <c:v>0</c:v>
                </c:pt>
                <c:pt idx="1">
                  <c:v>0</c:v>
                </c:pt>
                <c:pt idx="2">
                  <c:v>0</c:v>
                </c:pt>
                <c:pt idx="3">
                  <c:v>0</c:v>
                </c:pt>
                <c:pt idx="4">
                  <c:v>0</c:v>
                </c:pt>
                <c:pt idx="5">
                  <c:v>0</c:v>
                </c:pt>
                <c:pt idx="6">
                  <c:v>0</c:v>
                </c:pt>
                <c:pt idx="7">
                  <c:v>0</c:v>
                </c:pt>
                <c:pt idx="8">
                  <c:v>0</c:v>
                </c:pt>
                <c:pt idx="9">
                  <c:v>0</c:v>
                </c:pt>
                <c:pt idx="10">
                  <c:v>0</c:v>
                </c:pt>
              </c:numCache>
            </c:numRef>
          </c:val>
          <c:smooth val="0"/>
          <c:extLst>
            <c:ext xmlns:c16="http://schemas.microsoft.com/office/drawing/2014/chart" uri="{C3380CC4-5D6E-409C-BE32-E72D297353CC}">
              <c16:uniqueId val="{00000009-DE89-E34D-8A18-37A3D55AFEFC}"/>
            </c:ext>
          </c:extLst>
        </c:ser>
        <c:dLbls>
          <c:showLegendKey val="0"/>
          <c:showVal val="0"/>
          <c:showCatName val="0"/>
          <c:showSerName val="0"/>
          <c:showPercent val="0"/>
          <c:showBubbleSize val="0"/>
        </c:dLbls>
        <c:marker val="1"/>
        <c:smooth val="0"/>
        <c:axId val="1924270159"/>
        <c:axId val="1924271871"/>
      </c:lineChart>
      <c:catAx>
        <c:axId val="1924270159"/>
        <c:scaling>
          <c:orientation val="minMax"/>
        </c:scaling>
        <c:delete val="0"/>
        <c:axPos val="b"/>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24271871"/>
        <c:crosses val="autoZero"/>
        <c:auto val="1"/>
        <c:lblAlgn val="ctr"/>
        <c:lblOffset val="100"/>
        <c:noMultiLvlLbl val="0"/>
      </c:catAx>
      <c:valAx>
        <c:axId val="1924271871"/>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4270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HDI!$D$1</c:f>
              <c:strCache>
                <c:ptCount val="1"/>
                <c:pt idx="0">
                  <c:v>Human Development Index</c:v>
                </c:pt>
              </c:strCache>
            </c:strRef>
          </c:tx>
          <c:spPr>
            <a:solidFill>
              <a:schemeClr val="accent1"/>
            </a:solidFill>
            <a:ln>
              <a:noFill/>
            </a:ln>
            <a:effectLst/>
          </c:spPr>
          <c:cat>
            <c:numRef>
              <c:f>HDI!$C$2:$C$12</c:f>
              <c:numCache>
                <c:formatCode>General</c:formatCode>
                <c:ptCount val="11"/>
                <c:pt idx="0">
                  <c:v>2011</c:v>
                </c:pt>
                <c:pt idx="1">
                  <c:v>2012</c:v>
                </c:pt>
                <c:pt idx="2">
                  <c:v>2013</c:v>
                </c:pt>
                <c:pt idx="3">
                  <c:v>2014</c:v>
                </c:pt>
                <c:pt idx="4">
                  <c:v>2015</c:v>
                </c:pt>
                <c:pt idx="5">
                  <c:v>2016</c:v>
                </c:pt>
                <c:pt idx="6">
                  <c:v>2017</c:v>
                </c:pt>
                <c:pt idx="7">
                  <c:v>2018</c:v>
                </c:pt>
                <c:pt idx="8">
                  <c:v>2019</c:v>
                </c:pt>
                <c:pt idx="9">
                  <c:v>2020</c:v>
                </c:pt>
                <c:pt idx="10">
                  <c:v>2021</c:v>
                </c:pt>
              </c:numCache>
            </c:numRef>
          </c:cat>
          <c:val>
            <c:numRef>
              <c:f>HDI!$D$2:$D$12</c:f>
              <c:numCache>
                <c:formatCode>General</c:formatCode>
                <c:ptCount val="11"/>
                <c:pt idx="0">
                  <c:v>0.84</c:v>
                </c:pt>
                <c:pt idx="1">
                  <c:v>0.84</c:v>
                </c:pt>
                <c:pt idx="2">
                  <c:v>0.84</c:v>
                </c:pt>
                <c:pt idx="3">
                  <c:v>0.85</c:v>
                </c:pt>
                <c:pt idx="4">
                  <c:v>0.85</c:v>
                </c:pt>
                <c:pt idx="5">
                  <c:v>0.85</c:v>
                </c:pt>
                <c:pt idx="6">
                  <c:v>0.85</c:v>
                </c:pt>
                <c:pt idx="7">
                  <c:v>0.85</c:v>
                </c:pt>
                <c:pt idx="8">
                  <c:v>0.85</c:v>
                </c:pt>
                <c:pt idx="9">
                  <c:v>0.84</c:v>
                </c:pt>
                <c:pt idx="10">
                  <c:v>0.84</c:v>
                </c:pt>
              </c:numCache>
            </c:numRef>
          </c:val>
          <c:extLst>
            <c:ext xmlns:c16="http://schemas.microsoft.com/office/drawing/2014/chart" uri="{C3380CC4-5D6E-409C-BE32-E72D297353CC}">
              <c16:uniqueId val="{00000000-6A03-1441-A244-F4B7C6D3DFD7}"/>
            </c:ext>
          </c:extLst>
        </c:ser>
        <c:dLbls>
          <c:showLegendKey val="0"/>
          <c:showVal val="0"/>
          <c:showCatName val="0"/>
          <c:showSerName val="0"/>
          <c:showPercent val="0"/>
          <c:showBubbleSize val="0"/>
        </c:dLbls>
        <c:axId val="1596970032"/>
        <c:axId val="1426101632"/>
      </c:areaChart>
      <c:catAx>
        <c:axId val="159697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mn-lt"/>
                <a:ea typeface="+mn-ea"/>
                <a:cs typeface="+mn-cs"/>
              </a:defRPr>
            </a:pPr>
            <a:endParaRPr lang="en-US"/>
          </a:p>
        </c:txPr>
        <c:crossAx val="1426101632"/>
        <c:crosses val="autoZero"/>
        <c:auto val="1"/>
        <c:lblAlgn val="ctr"/>
        <c:lblOffset val="100"/>
        <c:noMultiLvlLbl val="0"/>
      </c:catAx>
      <c:valAx>
        <c:axId val="142610163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596970032"/>
        <c:crosses val="autoZero"/>
        <c:crossBetween val="midCat"/>
        <c:majorUnit val="0.2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800" b="1" i="0" u="none" strike="noStrike" kern="1200" spc="0" baseline="0">
                <a:solidFill>
                  <a:schemeClr val="tx1">
                    <a:lumMod val="65000"/>
                    <a:lumOff val="35000"/>
                  </a:schemeClr>
                </a:solidFill>
                <a:latin typeface="+mn-lt"/>
                <a:ea typeface="+mn-ea"/>
                <a:cs typeface="+mn-cs"/>
              </a:defRPr>
            </a:pPr>
            <a:r>
              <a:rPr lang="en-US" sz="800" b="1" i="0" u="none" strike="noStrike" baseline="0">
                <a:effectLst/>
              </a:rPr>
              <a:t>Life Expectancy at Birth, both sexes in Argentina</a:t>
            </a:r>
            <a:r>
              <a:rPr lang="en-US" sz="800" b="1" i="0" u="none" strike="noStrike" baseline="0"/>
              <a:t> </a:t>
            </a:r>
            <a:endParaRPr lang="en-US" sz="800" b="1"/>
          </a:p>
        </c:rich>
      </c:tx>
      <c:overlay val="0"/>
      <c:spPr>
        <a:noFill/>
        <a:ln>
          <a:noFill/>
        </a:ln>
        <a:effectLst/>
      </c:spPr>
      <c:txPr>
        <a:bodyPr rot="0" spcFirstLastPara="1" vertOverflow="ellipsis" vert="horz" wrap="square" anchor="ctr" anchorCtr="1"/>
        <a:lstStyle/>
        <a:p>
          <a:pPr>
            <a:defRPr sz="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spPr>
            <a:solidFill>
              <a:schemeClr val="accent1"/>
            </a:solidFill>
            <a:ln>
              <a:noFill/>
            </a:ln>
            <a:effectLst/>
          </c:spPr>
          <c:cat>
            <c:numRef>
              <c:f>HDI!$C$2:$C$12</c:f>
              <c:numCache>
                <c:formatCode>General</c:formatCode>
                <c:ptCount val="11"/>
                <c:pt idx="0">
                  <c:v>2011</c:v>
                </c:pt>
                <c:pt idx="1">
                  <c:v>2012</c:v>
                </c:pt>
                <c:pt idx="2">
                  <c:v>2013</c:v>
                </c:pt>
                <c:pt idx="3">
                  <c:v>2014</c:v>
                </c:pt>
                <c:pt idx="4">
                  <c:v>2015</c:v>
                </c:pt>
                <c:pt idx="5">
                  <c:v>2016</c:v>
                </c:pt>
                <c:pt idx="6">
                  <c:v>2017</c:v>
                </c:pt>
                <c:pt idx="7">
                  <c:v>2018</c:v>
                </c:pt>
                <c:pt idx="8">
                  <c:v>2019</c:v>
                </c:pt>
                <c:pt idx="9">
                  <c:v>2020</c:v>
                </c:pt>
                <c:pt idx="10">
                  <c:v>2021</c:v>
                </c:pt>
              </c:numCache>
            </c:numRef>
          </c:cat>
          <c:val>
            <c:numRef>
              <c:f>HDI!$F$2:$F$12</c:f>
              <c:numCache>
                <c:formatCode>General</c:formatCode>
                <c:ptCount val="11"/>
                <c:pt idx="0">
                  <c:v>76.12</c:v>
                </c:pt>
                <c:pt idx="1">
                  <c:v>76.47</c:v>
                </c:pt>
                <c:pt idx="2">
                  <c:v>76.489999999999995</c:v>
                </c:pt>
                <c:pt idx="3">
                  <c:v>76.75</c:v>
                </c:pt>
                <c:pt idx="4">
                  <c:v>76.760000000000005</c:v>
                </c:pt>
                <c:pt idx="5">
                  <c:v>76.31</c:v>
                </c:pt>
                <c:pt idx="6">
                  <c:v>76.83</c:v>
                </c:pt>
                <c:pt idx="7">
                  <c:v>77</c:v>
                </c:pt>
                <c:pt idx="8">
                  <c:v>77.28</c:v>
                </c:pt>
                <c:pt idx="9">
                  <c:v>75.89</c:v>
                </c:pt>
                <c:pt idx="10">
                  <c:v>75.39</c:v>
                </c:pt>
              </c:numCache>
            </c:numRef>
          </c:val>
          <c:extLst>
            <c:ext xmlns:c16="http://schemas.microsoft.com/office/drawing/2014/chart" uri="{C3380CC4-5D6E-409C-BE32-E72D297353CC}">
              <c16:uniqueId val="{00000000-7DEF-1841-8155-D518123A8E77}"/>
            </c:ext>
          </c:extLst>
        </c:ser>
        <c:dLbls>
          <c:showLegendKey val="0"/>
          <c:showVal val="0"/>
          <c:showCatName val="0"/>
          <c:showSerName val="0"/>
          <c:showPercent val="0"/>
          <c:showBubbleSize val="0"/>
        </c:dLbls>
        <c:axId val="1413060256"/>
        <c:axId val="2022083952"/>
      </c:areaChart>
      <c:catAx>
        <c:axId val="141306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mn-lt"/>
                <a:ea typeface="+mn-ea"/>
                <a:cs typeface="+mn-cs"/>
              </a:defRPr>
            </a:pPr>
            <a:endParaRPr lang="en-US"/>
          </a:p>
        </c:txPr>
        <c:crossAx val="2022083952"/>
        <c:crosses val="autoZero"/>
        <c:auto val="1"/>
        <c:lblAlgn val="ctr"/>
        <c:lblOffset val="100"/>
        <c:noMultiLvlLbl val="0"/>
      </c:catAx>
      <c:valAx>
        <c:axId val="202208395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413060256"/>
        <c:crosses val="autoZero"/>
        <c:crossBetween val="midCat"/>
        <c:majorUnit val="2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HDI!$G$1</c:f>
              <c:strCache>
                <c:ptCount val="1"/>
                <c:pt idx="0">
                  <c:v>Expected Years of Schooling, both sexes</c:v>
                </c:pt>
              </c:strCache>
            </c:strRef>
          </c:tx>
          <c:spPr>
            <a:solidFill>
              <a:schemeClr val="accent1"/>
            </a:solidFill>
            <a:ln>
              <a:noFill/>
            </a:ln>
            <a:effectLst/>
          </c:spPr>
          <c:cat>
            <c:numRef>
              <c:f>HDI!$C$2:$C$12</c:f>
              <c:numCache>
                <c:formatCode>General</c:formatCode>
                <c:ptCount val="11"/>
                <c:pt idx="0">
                  <c:v>2011</c:v>
                </c:pt>
                <c:pt idx="1">
                  <c:v>2012</c:v>
                </c:pt>
                <c:pt idx="2">
                  <c:v>2013</c:v>
                </c:pt>
                <c:pt idx="3">
                  <c:v>2014</c:v>
                </c:pt>
                <c:pt idx="4">
                  <c:v>2015</c:v>
                </c:pt>
                <c:pt idx="5">
                  <c:v>2016</c:v>
                </c:pt>
                <c:pt idx="6">
                  <c:v>2017</c:v>
                </c:pt>
                <c:pt idx="7">
                  <c:v>2018</c:v>
                </c:pt>
                <c:pt idx="8">
                  <c:v>2019</c:v>
                </c:pt>
                <c:pt idx="9">
                  <c:v>2020</c:v>
                </c:pt>
                <c:pt idx="10">
                  <c:v>2021</c:v>
                </c:pt>
              </c:numCache>
            </c:numRef>
          </c:cat>
          <c:val>
            <c:numRef>
              <c:f>HDI!$G$2:$G$12</c:f>
              <c:numCache>
                <c:formatCode>General</c:formatCode>
                <c:ptCount val="11"/>
                <c:pt idx="0">
                  <c:v>17.170000000000002</c:v>
                </c:pt>
                <c:pt idx="1">
                  <c:v>17.11</c:v>
                </c:pt>
                <c:pt idx="2">
                  <c:v>17.09</c:v>
                </c:pt>
                <c:pt idx="3">
                  <c:v>17.27</c:v>
                </c:pt>
                <c:pt idx="4">
                  <c:v>17.41</c:v>
                </c:pt>
                <c:pt idx="5">
                  <c:v>17.670000000000002</c:v>
                </c:pt>
                <c:pt idx="6">
                  <c:v>17.649999999999999</c:v>
                </c:pt>
                <c:pt idx="7">
                  <c:v>17.66</c:v>
                </c:pt>
                <c:pt idx="8">
                  <c:v>17.87</c:v>
                </c:pt>
                <c:pt idx="9">
                  <c:v>17.87</c:v>
                </c:pt>
                <c:pt idx="10">
                  <c:v>17.87</c:v>
                </c:pt>
              </c:numCache>
            </c:numRef>
          </c:val>
          <c:extLst>
            <c:ext xmlns:c16="http://schemas.microsoft.com/office/drawing/2014/chart" uri="{C3380CC4-5D6E-409C-BE32-E72D297353CC}">
              <c16:uniqueId val="{00000000-3EC8-194C-8B46-95FFA7F37473}"/>
            </c:ext>
          </c:extLst>
        </c:ser>
        <c:dLbls>
          <c:showLegendKey val="0"/>
          <c:showVal val="0"/>
          <c:showCatName val="0"/>
          <c:showSerName val="0"/>
          <c:showPercent val="0"/>
          <c:showBubbleSize val="0"/>
        </c:dLbls>
        <c:axId val="1660881632"/>
        <c:axId val="1474795008"/>
      </c:areaChart>
      <c:catAx>
        <c:axId val="166088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1" i="0" u="none" strike="noStrike" kern="1200" baseline="0">
                <a:solidFill>
                  <a:schemeClr val="tx1">
                    <a:lumMod val="65000"/>
                    <a:lumOff val="35000"/>
                  </a:schemeClr>
                </a:solidFill>
                <a:latin typeface="+mn-lt"/>
                <a:ea typeface="+mn-ea"/>
                <a:cs typeface="+mn-cs"/>
              </a:defRPr>
            </a:pPr>
            <a:endParaRPr lang="en-US"/>
          </a:p>
        </c:txPr>
        <c:crossAx val="1474795008"/>
        <c:crosses val="autoZero"/>
        <c:auto val="1"/>
        <c:lblAlgn val="ctr"/>
        <c:lblOffset val="100"/>
        <c:noMultiLvlLbl val="0"/>
      </c:catAx>
      <c:valAx>
        <c:axId val="147479500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660881632"/>
        <c:crosses val="autoZero"/>
        <c:crossBetween val="midCat"/>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manualLayout>
          <c:xMode val="edge"/>
          <c:yMode val="edge"/>
          <c:x val="0.19145772703121686"/>
          <c:y val="4.6034190907704879E-2"/>
        </c:manualLayout>
      </c:layout>
      <c:overlay val="0"/>
      <c:spPr>
        <a:noFill/>
        <a:ln>
          <a:noFill/>
        </a:ln>
        <a:effectLst/>
      </c:spPr>
      <c:txPr>
        <a:bodyPr rot="0" spcFirstLastPara="1" vertOverflow="ellipsis" vert="horz" wrap="square" anchor="ctr" anchorCtr="1"/>
        <a:lstStyle/>
        <a:p>
          <a:pPr>
            <a:defRPr sz="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HDI!$E$1</c:f>
              <c:strCache>
                <c:ptCount val="1"/>
                <c:pt idx="0">
                  <c:v>Gross National Income Per Capita (2017 PPP$)</c:v>
                </c:pt>
              </c:strCache>
            </c:strRef>
          </c:tx>
          <c:spPr>
            <a:solidFill>
              <a:schemeClr val="accent1"/>
            </a:solidFill>
            <a:ln>
              <a:noFill/>
            </a:ln>
            <a:effectLst/>
          </c:spPr>
          <c:cat>
            <c:numRef>
              <c:f>HDI!$C$2:$C$12</c:f>
              <c:numCache>
                <c:formatCode>General</c:formatCode>
                <c:ptCount val="11"/>
                <c:pt idx="0">
                  <c:v>2011</c:v>
                </c:pt>
                <c:pt idx="1">
                  <c:v>2012</c:v>
                </c:pt>
                <c:pt idx="2">
                  <c:v>2013</c:v>
                </c:pt>
                <c:pt idx="3">
                  <c:v>2014</c:v>
                </c:pt>
                <c:pt idx="4">
                  <c:v>2015</c:v>
                </c:pt>
                <c:pt idx="5">
                  <c:v>2016</c:v>
                </c:pt>
                <c:pt idx="6">
                  <c:v>2017</c:v>
                </c:pt>
                <c:pt idx="7">
                  <c:v>2018</c:v>
                </c:pt>
                <c:pt idx="8">
                  <c:v>2019</c:v>
                </c:pt>
                <c:pt idx="9">
                  <c:v>2020</c:v>
                </c:pt>
                <c:pt idx="10">
                  <c:v>2021</c:v>
                </c:pt>
              </c:numCache>
            </c:numRef>
          </c:cat>
          <c:val>
            <c:numRef>
              <c:f>HDI!$E$2:$E$12</c:f>
              <c:numCache>
                <c:formatCode>_(* #,##0_);_(* \(#,##0\);_(* "-"??_);_(@_)</c:formatCode>
                <c:ptCount val="11"/>
                <c:pt idx="0">
                  <c:v>23944.36</c:v>
                </c:pt>
                <c:pt idx="1">
                  <c:v>23557.51</c:v>
                </c:pt>
                <c:pt idx="2">
                  <c:v>23915.42</c:v>
                </c:pt>
                <c:pt idx="3">
                  <c:v>23087.87</c:v>
                </c:pt>
                <c:pt idx="4">
                  <c:v>23508.77</c:v>
                </c:pt>
                <c:pt idx="5">
                  <c:v>22694.29</c:v>
                </c:pt>
                <c:pt idx="6">
                  <c:v>22996.67</c:v>
                </c:pt>
                <c:pt idx="7">
                  <c:v>21924.73</c:v>
                </c:pt>
                <c:pt idx="8">
                  <c:v>21197.74</c:v>
                </c:pt>
                <c:pt idx="9">
                  <c:v>19178.330000000002</c:v>
                </c:pt>
                <c:pt idx="10">
                  <c:v>20925.27</c:v>
                </c:pt>
              </c:numCache>
            </c:numRef>
          </c:val>
          <c:extLst>
            <c:ext xmlns:c16="http://schemas.microsoft.com/office/drawing/2014/chart" uri="{C3380CC4-5D6E-409C-BE32-E72D297353CC}">
              <c16:uniqueId val="{00000000-8D7F-FE48-998E-575CB54686A5}"/>
            </c:ext>
          </c:extLst>
        </c:ser>
        <c:dLbls>
          <c:showLegendKey val="0"/>
          <c:showVal val="0"/>
          <c:showCatName val="0"/>
          <c:showSerName val="0"/>
          <c:showPercent val="0"/>
          <c:showBubbleSize val="0"/>
        </c:dLbls>
        <c:axId val="604877856"/>
        <c:axId val="565498192"/>
      </c:areaChart>
      <c:catAx>
        <c:axId val="6048778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mn-lt"/>
                <a:ea typeface="+mn-ea"/>
                <a:cs typeface="+mn-cs"/>
              </a:defRPr>
            </a:pPr>
            <a:endParaRPr lang="en-US"/>
          </a:p>
        </c:txPr>
        <c:crossAx val="565498192"/>
        <c:crosses val="autoZero"/>
        <c:auto val="1"/>
        <c:lblAlgn val="ctr"/>
        <c:lblOffset val="100"/>
        <c:noMultiLvlLbl val="0"/>
      </c:catAx>
      <c:valAx>
        <c:axId val="565498192"/>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604877856"/>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0.13108</cdr:x>
      <cdr:y>0.80344</cdr:y>
    </cdr:from>
    <cdr:to>
      <cdr:x>0.50292</cdr:x>
      <cdr:y>0.86569</cdr:y>
    </cdr:to>
    <cdr:grpSp>
      <cdr:nvGrpSpPr>
        <cdr:cNvPr id="4" name="Group 3">
          <a:extLst xmlns:a="http://schemas.openxmlformats.org/drawingml/2006/main">
            <a:ext uri="{FF2B5EF4-FFF2-40B4-BE49-F238E27FC236}">
              <a16:creationId xmlns:a16="http://schemas.microsoft.com/office/drawing/2014/main" id="{B0674F51-9AA2-33DA-5562-AF6616B46D4E}"/>
            </a:ext>
          </a:extLst>
        </cdr:cNvPr>
        <cdr:cNvGrpSpPr/>
      </cdr:nvGrpSpPr>
      <cdr:grpSpPr>
        <a:xfrm xmlns:a="http://schemas.openxmlformats.org/drawingml/2006/main">
          <a:off x="837802" y="4218460"/>
          <a:ext cx="2376628" cy="326844"/>
          <a:chOff x="787400" y="2501900"/>
          <a:chExt cx="2521729" cy="203200"/>
        </a:xfrm>
      </cdr:grpSpPr>
      <cdr:sp macro="" textlink="">
        <cdr:nvSpPr>
          <cdr:cNvPr id="2" name="Rectangle 1">
            <a:extLst xmlns:a="http://schemas.openxmlformats.org/drawingml/2006/main">
              <a:ext uri="{FF2B5EF4-FFF2-40B4-BE49-F238E27FC236}">
                <a16:creationId xmlns:a16="http://schemas.microsoft.com/office/drawing/2014/main" id="{A2E543A4-AA74-9206-5FF6-E115228315EE}"/>
              </a:ext>
            </a:extLst>
          </cdr:cNvPr>
          <cdr:cNvSpPr/>
        </cdr:nvSpPr>
        <cdr:spPr>
          <a:xfrm xmlns:a="http://schemas.openxmlformats.org/drawingml/2006/main">
            <a:off x="2108199" y="2510862"/>
            <a:ext cx="1200930" cy="178678"/>
          </a:xfrm>
          <a:prstGeom xmlns:a="http://schemas.openxmlformats.org/drawingml/2006/main" prst="rect">
            <a:avLst/>
          </a:prstGeom>
          <a:solidFill xmlns:a="http://schemas.openxmlformats.org/drawingml/2006/main">
            <a:schemeClr val="bg2"/>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nchor="ctr"/>
          <a:lstStyle xmlns:a="http://schemas.openxmlformats.org/drawingml/2006/main"/>
          <a:p xmlns:a="http://schemas.openxmlformats.org/drawingml/2006/main">
            <a:pPr algn="ctr"/>
            <a:r>
              <a:rPr lang="en-US" sz="800" b="1" dirty="0">
                <a:solidFill>
                  <a:schemeClr val="accent1"/>
                </a:solidFill>
              </a:rPr>
              <a:t>No Data Provided</a:t>
            </a:r>
          </a:p>
        </cdr:txBody>
      </cdr:sp>
      <cdr:sp macro="" textlink="">
        <cdr:nvSpPr>
          <cdr:cNvPr id="3" name="Left Arrow 2">
            <a:extLst xmlns:a="http://schemas.openxmlformats.org/drawingml/2006/main">
              <a:ext uri="{FF2B5EF4-FFF2-40B4-BE49-F238E27FC236}">
                <a16:creationId xmlns:a16="http://schemas.microsoft.com/office/drawing/2014/main" id="{56B468C5-E329-F6AF-18E4-75859AB4567C}"/>
              </a:ext>
            </a:extLst>
          </cdr:cNvPr>
          <cdr:cNvSpPr/>
        </cdr:nvSpPr>
        <cdr:spPr>
          <a:xfrm xmlns:a="http://schemas.openxmlformats.org/drawingml/2006/main">
            <a:off x="787400" y="2501900"/>
            <a:ext cx="1257300" cy="203200"/>
          </a:xfrm>
          <a:prstGeom xmlns:a="http://schemas.openxmlformats.org/drawingml/2006/main" prst="leftArrow">
            <a:avLst/>
          </a:prstGeom>
          <a:solidFill xmlns:a="http://schemas.openxmlformats.org/drawingml/2006/main">
            <a:schemeClr val="bg2"/>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sz="800">
              <a:solidFill>
                <a:schemeClr val="accent1"/>
              </a:solidFill>
            </a:endParaRPr>
          </a:p>
        </cdr:txBody>
      </cdr:sp>
    </cdr:grp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118CF1-AED6-234F-8C3D-C74235DCCB4F}" type="datetimeFigureOut">
              <a:rPr lang="en-US" smtClean="0"/>
              <a:t>4/30/24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66ACB-150B-354A-8EFE-45991A726B50}" type="slidenum">
              <a:rPr lang="en-US" smtClean="0"/>
              <a:t>‹#›</a:t>
            </a:fld>
            <a:endParaRPr lang="en-US"/>
          </a:p>
        </p:txBody>
      </p:sp>
    </p:spTree>
    <p:extLst>
      <p:ext uri="{BB962C8B-B14F-4D97-AF65-F5344CB8AC3E}">
        <p14:creationId xmlns:p14="http://schemas.microsoft.com/office/powerpoint/2010/main" val="268882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Arial" panose="020B0604020202020204" pitchFamily="34" charset="0"/>
              <a:buChar char="•"/>
            </a:pPr>
            <a:r>
              <a:rPr lang="en-US" b="1" dirty="0">
                <a:solidFill>
                  <a:schemeClr val="bg2">
                    <a:lumMod val="50000"/>
                  </a:schemeClr>
                </a:solidFill>
              </a:rPr>
              <a:t>To summarize, Argentina has had multiple fluctuations in GDP in the recent years; however, the GDP per capita has been stable the past few years, most likely due to increasing population.</a:t>
            </a:r>
          </a:p>
          <a:p>
            <a:pPr marL="285750" indent="-285750" algn="just">
              <a:buFont typeface="Arial" panose="020B0604020202020204" pitchFamily="34" charset="0"/>
              <a:buChar char="•"/>
            </a:pPr>
            <a:r>
              <a:rPr lang="en-US" b="1" dirty="0">
                <a:solidFill>
                  <a:schemeClr val="bg2">
                    <a:lumMod val="50000"/>
                  </a:schemeClr>
                </a:solidFill>
              </a:rPr>
              <a:t>There is a gradual decline in unemployment rate which is suitable since the population will be able to and more likely to purchase our products. </a:t>
            </a:r>
          </a:p>
          <a:p>
            <a:pPr marL="285750" indent="-285750" algn="just">
              <a:buFont typeface="Arial" panose="020B0604020202020204" pitchFamily="34" charset="0"/>
              <a:buChar char="•"/>
            </a:pPr>
            <a:r>
              <a:rPr lang="en-US" b="1" dirty="0">
                <a:solidFill>
                  <a:schemeClr val="bg2">
                    <a:lumMod val="50000"/>
                  </a:schemeClr>
                </a:solidFill>
              </a:rPr>
              <a:t>There is a high Human Development Index, indicating that the country of Argentina is socially developed. </a:t>
            </a:r>
          </a:p>
          <a:p>
            <a:pPr marL="285750" indent="-285750" algn="just">
              <a:buFont typeface="Arial" panose="020B0604020202020204" pitchFamily="34" charset="0"/>
              <a:buChar char="•"/>
            </a:pPr>
            <a:r>
              <a:rPr lang="en-US" b="1" dirty="0">
                <a:solidFill>
                  <a:schemeClr val="bg2">
                    <a:lumMod val="50000"/>
                  </a:schemeClr>
                </a:solidFill>
              </a:rPr>
              <a:t>However, the increasing exchange rates in the last few years will decrease our profits. </a:t>
            </a:r>
          </a:p>
          <a:p>
            <a:pPr marL="285750" indent="-285750" algn="just">
              <a:buFont typeface="Arial" panose="020B0604020202020204" pitchFamily="34" charset="0"/>
              <a:buChar char="•"/>
            </a:pPr>
            <a:r>
              <a:rPr lang="en-US" b="1" dirty="0">
                <a:solidFill>
                  <a:schemeClr val="bg2">
                    <a:lumMod val="50000"/>
                  </a:schemeClr>
                </a:solidFill>
              </a:rPr>
              <a:t>There is an increase in inflation rate indicating that Argentina’s economic situation is worsening. </a:t>
            </a:r>
          </a:p>
          <a:p>
            <a:pPr marL="285750" indent="-285750" algn="just">
              <a:buFont typeface="Arial" panose="020B0604020202020204" pitchFamily="34" charset="0"/>
              <a:buChar char="•"/>
            </a:pPr>
            <a:r>
              <a:rPr lang="en-US" b="1" dirty="0">
                <a:solidFill>
                  <a:schemeClr val="bg2">
                    <a:lumMod val="50000"/>
                  </a:schemeClr>
                </a:solidFill>
              </a:rPr>
              <a:t>However, a negative interest rate encourages investors to borrow capital which is beneficial for our company. </a:t>
            </a:r>
          </a:p>
          <a:p>
            <a:pPr marL="285750" indent="-285750" algn="just">
              <a:buFont typeface="Arial" panose="020B0604020202020204" pitchFamily="34" charset="0"/>
              <a:buChar char="•"/>
            </a:pPr>
            <a:r>
              <a:rPr lang="en-US" b="1" dirty="0">
                <a:solidFill>
                  <a:schemeClr val="bg2">
                    <a:lumMod val="50000"/>
                  </a:schemeClr>
                </a:solidFill>
              </a:rPr>
              <a:t>Still, the economic freedom is repressed indicating that the economy of Argentina is suffering.</a:t>
            </a:r>
          </a:p>
          <a:p>
            <a:endParaRPr lang="en-US" dirty="0"/>
          </a:p>
        </p:txBody>
      </p:sp>
      <p:sp>
        <p:nvSpPr>
          <p:cNvPr id="4" name="Slide Number Placeholder 3"/>
          <p:cNvSpPr>
            <a:spLocks noGrp="1"/>
          </p:cNvSpPr>
          <p:nvPr>
            <p:ph type="sldNum" sz="quarter" idx="5"/>
          </p:nvPr>
        </p:nvSpPr>
        <p:spPr/>
        <p:txBody>
          <a:bodyPr/>
          <a:lstStyle/>
          <a:p>
            <a:fld id="{BC066ACB-150B-354A-8EFE-45991A726B50}" type="slidenum">
              <a:rPr lang="en-US" smtClean="0"/>
              <a:t>12</a:t>
            </a:fld>
            <a:endParaRPr lang="en-US"/>
          </a:p>
        </p:txBody>
      </p:sp>
    </p:spTree>
    <p:extLst>
      <p:ext uri="{BB962C8B-B14F-4D97-AF65-F5344CB8AC3E}">
        <p14:creationId xmlns:p14="http://schemas.microsoft.com/office/powerpoint/2010/main" val="888253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86BCBAAF-FE61-474D-A8EF-9A02E6A409D8}" type="datetimeFigureOut">
              <a:rPr lang="en-US" smtClean="0"/>
              <a:t>4/30/24</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0734ED63-4A56-4449-9D92-1F62DAC33FCB}" type="slidenum">
              <a:rPr lang="en-US" smtClean="0"/>
              <a:t>‹#›</a:t>
            </a:fld>
            <a:endParaRPr lang="en-US"/>
          </a:p>
        </p:txBody>
      </p:sp>
    </p:spTree>
    <p:extLst>
      <p:ext uri="{BB962C8B-B14F-4D97-AF65-F5344CB8AC3E}">
        <p14:creationId xmlns:p14="http://schemas.microsoft.com/office/powerpoint/2010/main" val="195864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CBAAF-FE61-474D-A8EF-9A02E6A409D8}" type="datetimeFigureOut">
              <a:rPr lang="en-US" smtClean="0"/>
              <a:t>4/30/24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34ED63-4A56-4449-9D92-1F62DAC33FCB}" type="slidenum">
              <a:rPr lang="en-US" smtClean="0"/>
              <a:t>‹#›</a:t>
            </a:fld>
            <a:endParaRPr lang="en-US"/>
          </a:p>
        </p:txBody>
      </p:sp>
    </p:spTree>
    <p:extLst>
      <p:ext uri="{BB962C8B-B14F-4D97-AF65-F5344CB8AC3E}">
        <p14:creationId xmlns:p14="http://schemas.microsoft.com/office/powerpoint/2010/main" val="367316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BCBAAF-FE61-474D-A8EF-9A02E6A409D8}"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34ED63-4A56-4449-9D92-1F62DAC33FCB}" type="slidenum">
              <a:rPr lang="en-US" smtClean="0"/>
              <a:t>‹#›</a:t>
            </a:fld>
            <a:endParaRPr lang="en-US"/>
          </a:p>
        </p:txBody>
      </p:sp>
    </p:spTree>
    <p:extLst>
      <p:ext uri="{BB962C8B-B14F-4D97-AF65-F5344CB8AC3E}">
        <p14:creationId xmlns:p14="http://schemas.microsoft.com/office/powerpoint/2010/main" val="3035733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BCBAAF-FE61-474D-A8EF-9A02E6A409D8}"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34ED63-4A56-4449-9D92-1F62DAC33FCB}" type="slidenum">
              <a:rPr lang="en-US" smtClean="0"/>
              <a:t>‹#›</a:t>
            </a:fld>
            <a:endParaRPr lang="en-US"/>
          </a:p>
        </p:txBody>
      </p:sp>
    </p:spTree>
    <p:extLst>
      <p:ext uri="{BB962C8B-B14F-4D97-AF65-F5344CB8AC3E}">
        <p14:creationId xmlns:p14="http://schemas.microsoft.com/office/powerpoint/2010/main" val="3344991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CBAAF-FE61-474D-A8EF-9A02E6A409D8}"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34ED63-4A56-4449-9D92-1F62DAC33FCB}" type="slidenum">
              <a:rPr lang="en-US" smtClean="0"/>
              <a:t>‹#›</a:t>
            </a:fld>
            <a:endParaRPr lang="en-US"/>
          </a:p>
        </p:txBody>
      </p:sp>
    </p:spTree>
    <p:extLst>
      <p:ext uri="{BB962C8B-B14F-4D97-AF65-F5344CB8AC3E}">
        <p14:creationId xmlns:p14="http://schemas.microsoft.com/office/powerpoint/2010/main" val="2846184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BCBAAF-FE61-474D-A8EF-9A02E6A409D8}" type="datetimeFigureOut">
              <a:rPr lang="en-US" smtClean="0"/>
              <a:t>4/30/24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34ED63-4A56-4449-9D92-1F62DAC33FCB}" type="slidenum">
              <a:rPr lang="en-US" smtClean="0"/>
              <a:t>‹#›</a:t>
            </a:fld>
            <a:endParaRPr lang="en-US"/>
          </a:p>
        </p:txBody>
      </p:sp>
    </p:spTree>
    <p:extLst>
      <p:ext uri="{BB962C8B-B14F-4D97-AF65-F5344CB8AC3E}">
        <p14:creationId xmlns:p14="http://schemas.microsoft.com/office/powerpoint/2010/main" val="35273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BCBAAF-FE61-474D-A8EF-9A02E6A409D8}" type="datetimeFigureOut">
              <a:rPr lang="en-US" smtClean="0"/>
              <a:t>4/30/24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34ED63-4A56-4449-9D92-1F62DAC33FCB}" type="slidenum">
              <a:rPr lang="en-US" smtClean="0"/>
              <a:t>‹#›</a:t>
            </a:fld>
            <a:endParaRPr lang="en-US"/>
          </a:p>
        </p:txBody>
      </p:sp>
    </p:spTree>
    <p:extLst>
      <p:ext uri="{BB962C8B-B14F-4D97-AF65-F5344CB8AC3E}">
        <p14:creationId xmlns:p14="http://schemas.microsoft.com/office/powerpoint/2010/main" val="805714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CBAAF-FE61-474D-A8EF-9A02E6A409D8}"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4ED63-4A56-4449-9D92-1F62DAC33FCB}" type="slidenum">
              <a:rPr lang="en-US" smtClean="0"/>
              <a:t>‹#›</a:t>
            </a:fld>
            <a:endParaRPr lang="en-US"/>
          </a:p>
        </p:txBody>
      </p:sp>
    </p:spTree>
    <p:extLst>
      <p:ext uri="{BB962C8B-B14F-4D97-AF65-F5344CB8AC3E}">
        <p14:creationId xmlns:p14="http://schemas.microsoft.com/office/powerpoint/2010/main" val="1143643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CBAAF-FE61-474D-A8EF-9A02E6A409D8}"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34ED63-4A56-4449-9D92-1F62DAC33FCB}" type="slidenum">
              <a:rPr lang="en-US" smtClean="0"/>
              <a:t>‹#›</a:t>
            </a:fld>
            <a:endParaRPr lang="en-US"/>
          </a:p>
        </p:txBody>
      </p:sp>
    </p:spTree>
    <p:extLst>
      <p:ext uri="{BB962C8B-B14F-4D97-AF65-F5344CB8AC3E}">
        <p14:creationId xmlns:p14="http://schemas.microsoft.com/office/powerpoint/2010/main" val="1511477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CBAAF-FE61-474D-A8EF-9A02E6A409D8}"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4ED63-4A56-4449-9D92-1F62DAC33FCB}" type="slidenum">
              <a:rPr lang="en-US" smtClean="0"/>
              <a:t>‹#›</a:t>
            </a:fld>
            <a:endParaRPr lang="en-US"/>
          </a:p>
        </p:txBody>
      </p:sp>
    </p:spTree>
    <p:extLst>
      <p:ext uri="{BB962C8B-B14F-4D97-AF65-F5344CB8AC3E}">
        <p14:creationId xmlns:p14="http://schemas.microsoft.com/office/powerpoint/2010/main" val="3302241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CBAAF-FE61-474D-A8EF-9A02E6A409D8}"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34ED63-4A56-4449-9D92-1F62DAC33FCB}" type="slidenum">
              <a:rPr lang="en-US" smtClean="0"/>
              <a:t>‹#›</a:t>
            </a:fld>
            <a:endParaRPr lang="en-US"/>
          </a:p>
        </p:txBody>
      </p:sp>
    </p:spTree>
    <p:extLst>
      <p:ext uri="{BB962C8B-B14F-4D97-AF65-F5344CB8AC3E}">
        <p14:creationId xmlns:p14="http://schemas.microsoft.com/office/powerpoint/2010/main" val="2333635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BCBAAF-FE61-474D-A8EF-9A02E6A409D8}" type="datetimeFigureOut">
              <a:rPr lang="en-US" smtClean="0"/>
              <a:t>4/30/24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4ED63-4A56-4449-9D92-1F62DAC33FCB}" type="slidenum">
              <a:rPr lang="en-US" smtClean="0"/>
              <a:t>‹#›</a:t>
            </a:fld>
            <a:endParaRPr lang="en-US"/>
          </a:p>
        </p:txBody>
      </p:sp>
    </p:spTree>
    <p:extLst>
      <p:ext uri="{BB962C8B-B14F-4D97-AF65-F5344CB8AC3E}">
        <p14:creationId xmlns:p14="http://schemas.microsoft.com/office/powerpoint/2010/main" val="4025045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BCBAAF-FE61-474D-A8EF-9A02E6A409D8}" type="datetimeFigureOut">
              <a:rPr lang="en-US" smtClean="0"/>
              <a:t>4/30/24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34ED63-4A56-4449-9D92-1F62DAC33FCB}" type="slidenum">
              <a:rPr lang="en-US" smtClean="0"/>
              <a:t>‹#›</a:t>
            </a:fld>
            <a:endParaRPr lang="en-US"/>
          </a:p>
        </p:txBody>
      </p:sp>
    </p:spTree>
    <p:extLst>
      <p:ext uri="{BB962C8B-B14F-4D97-AF65-F5344CB8AC3E}">
        <p14:creationId xmlns:p14="http://schemas.microsoft.com/office/powerpoint/2010/main" val="4037860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BCBAAF-FE61-474D-A8EF-9A02E6A409D8}" type="datetimeFigureOut">
              <a:rPr lang="en-US" smtClean="0"/>
              <a:t>4/30/24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34ED63-4A56-4449-9D92-1F62DAC33FCB}" type="slidenum">
              <a:rPr lang="en-US" smtClean="0"/>
              <a:t>‹#›</a:t>
            </a:fld>
            <a:endParaRPr lang="en-US"/>
          </a:p>
        </p:txBody>
      </p:sp>
    </p:spTree>
    <p:extLst>
      <p:ext uri="{BB962C8B-B14F-4D97-AF65-F5344CB8AC3E}">
        <p14:creationId xmlns:p14="http://schemas.microsoft.com/office/powerpoint/2010/main" val="21776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BCBAAF-FE61-474D-A8EF-9A02E6A409D8}" type="datetimeFigureOut">
              <a:rPr lang="en-US" smtClean="0"/>
              <a:t>4/30/24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734ED63-4A56-4449-9D92-1F62DAC33FCB}" type="slidenum">
              <a:rPr lang="en-US" smtClean="0"/>
              <a:t>‹#›</a:t>
            </a:fld>
            <a:endParaRPr lang="en-US"/>
          </a:p>
        </p:txBody>
      </p:sp>
    </p:spTree>
    <p:extLst>
      <p:ext uri="{BB962C8B-B14F-4D97-AF65-F5344CB8AC3E}">
        <p14:creationId xmlns:p14="http://schemas.microsoft.com/office/powerpoint/2010/main" val="361620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CBAAF-FE61-474D-A8EF-9A02E6A409D8}" type="datetimeFigureOut">
              <a:rPr lang="en-US" smtClean="0"/>
              <a:t>4/30/24</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34ED63-4A56-4449-9D92-1F62DAC33FCB}" type="slidenum">
              <a:rPr lang="en-US" smtClean="0"/>
              <a:t>‹#›</a:t>
            </a:fld>
            <a:endParaRPr lang="en-US"/>
          </a:p>
        </p:txBody>
      </p:sp>
    </p:spTree>
    <p:extLst>
      <p:ext uri="{BB962C8B-B14F-4D97-AF65-F5344CB8AC3E}">
        <p14:creationId xmlns:p14="http://schemas.microsoft.com/office/powerpoint/2010/main" val="183303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CBAAF-FE61-474D-A8EF-9A02E6A409D8}" type="datetimeFigureOut">
              <a:rPr lang="en-US" smtClean="0"/>
              <a:t>4/30/24</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34ED63-4A56-4449-9D92-1F62DAC33FCB}" type="slidenum">
              <a:rPr lang="en-US" smtClean="0"/>
              <a:t>‹#›</a:t>
            </a:fld>
            <a:endParaRPr lang="en-US"/>
          </a:p>
        </p:txBody>
      </p:sp>
    </p:spTree>
    <p:extLst>
      <p:ext uri="{BB962C8B-B14F-4D97-AF65-F5344CB8AC3E}">
        <p14:creationId xmlns:p14="http://schemas.microsoft.com/office/powerpoint/2010/main" val="80379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86BCBAAF-FE61-474D-A8EF-9A02E6A409D8}" type="datetimeFigureOut">
              <a:rPr lang="en-US" smtClean="0"/>
              <a:t>4/30/24</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0734ED63-4A56-4449-9D92-1F62DAC33FCB}" type="slidenum">
              <a:rPr lang="en-US" smtClean="0"/>
              <a:t>‹#›</a:t>
            </a:fld>
            <a:endParaRPr lang="en-US"/>
          </a:p>
        </p:txBody>
      </p:sp>
    </p:spTree>
    <p:extLst>
      <p:ext uri="{BB962C8B-B14F-4D97-AF65-F5344CB8AC3E}">
        <p14:creationId xmlns:p14="http://schemas.microsoft.com/office/powerpoint/2010/main" val="65933682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pic>
        <p:nvPicPr>
          <p:cNvPr id="22" name="Picture 21" descr="A city with lights at night&#10;&#10;Description automatically generated">
            <a:extLst>
              <a:ext uri="{FF2B5EF4-FFF2-40B4-BE49-F238E27FC236}">
                <a16:creationId xmlns:a16="http://schemas.microsoft.com/office/drawing/2014/main" id="{E4A08DAC-C2DD-4A85-D5A8-4E2479EAFF6C}"/>
              </a:ext>
            </a:extLst>
          </p:cNvPr>
          <p:cNvPicPr>
            <a:picLocks noChangeAspect="1"/>
          </p:cNvPicPr>
          <p:nvPr/>
        </p:nvPicPr>
        <p:blipFill rotWithShape="1">
          <a:blip r:embed="rId2">
            <a:alphaModFix amt="35000"/>
          </a:blip>
          <a:srcRect l="1066" r="-1" b="-1"/>
          <a:stretch/>
        </p:blipFill>
        <p:spPr>
          <a:xfrm>
            <a:off x="474132" y="491225"/>
            <a:ext cx="11243734" cy="5909733"/>
          </a:xfrm>
          <a:prstGeom prst="rect">
            <a:avLst/>
          </a:prstGeom>
        </p:spPr>
      </p:pic>
      <p:sp>
        <p:nvSpPr>
          <p:cNvPr id="2" name="Title 1">
            <a:extLst>
              <a:ext uri="{FF2B5EF4-FFF2-40B4-BE49-F238E27FC236}">
                <a16:creationId xmlns:a16="http://schemas.microsoft.com/office/drawing/2014/main" id="{D1BD333C-6AF4-6B0C-39D5-CDB92D5520AC}"/>
              </a:ext>
            </a:extLst>
          </p:cNvPr>
          <p:cNvSpPr>
            <a:spLocks noGrp="1"/>
          </p:cNvSpPr>
          <p:nvPr>
            <p:ph type="ctrTitle"/>
          </p:nvPr>
        </p:nvSpPr>
        <p:spPr>
          <a:xfrm>
            <a:off x="1682377" y="1464608"/>
            <a:ext cx="8827245" cy="1808431"/>
          </a:xfrm>
        </p:spPr>
        <p:txBody>
          <a:bodyPr>
            <a:normAutofit/>
          </a:bodyPr>
          <a:lstStyle/>
          <a:p>
            <a:pPr marL="0" marR="0" algn="ctr">
              <a:lnSpc>
                <a:spcPct val="115000"/>
              </a:lnSpc>
              <a:spcBef>
                <a:spcPts val="0"/>
              </a:spcBef>
              <a:spcAft>
                <a:spcPts val="800"/>
              </a:spcAft>
            </a:pPr>
            <a:r>
              <a:rPr lang="en-US" sz="4000" b="1" kern="100" dirty="0">
                <a:ln>
                  <a:noFill/>
                </a:ln>
                <a:solidFill>
                  <a:srgbClr val="0E2841"/>
                </a:solidFill>
                <a:effectLst>
                  <a:glow rad="580111">
                    <a:schemeClr val="bg1"/>
                  </a:glow>
                </a:effectLst>
                <a:latin typeface="Georgia" panose="02040502050405020303" pitchFamily="18" charset="0"/>
                <a:ea typeface="Aptos" panose="020B0004020202020204" pitchFamily="34" charset="0"/>
                <a:cs typeface="Times New Roman" panose="02020603050405020304" pitchFamily="18" charset="0"/>
              </a:rPr>
              <a:t>Prospect Argentina Branch</a:t>
            </a:r>
            <a:br>
              <a:rPr lang="en-US" sz="2400" b="1" kern="100" dirty="0">
                <a:ln>
                  <a:noFill/>
                </a:ln>
                <a:solidFill>
                  <a:srgbClr val="0E2841"/>
                </a:solidFill>
                <a:effectLst>
                  <a:glow rad="580111">
                    <a:schemeClr val="bg1"/>
                  </a:glow>
                </a:effectLst>
                <a:latin typeface="Georgia" panose="02040502050405020303" pitchFamily="18" charset="0"/>
                <a:ea typeface="Aptos" panose="020B0004020202020204" pitchFamily="34" charset="0"/>
                <a:cs typeface="Times New Roman" panose="02020603050405020304" pitchFamily="18" charset="0"/>
              </a:rPr>
            </a:br>
            <a:br>
              <a:rPr lang="en-US" sz="2400" kern="100" dirty="0">
                <a:effectLst/>
                <a:latin typeface="Aptos" panose="020B0004020202020204" pitchFamily="34" charset="0"/>
                <a:ea typeface="Aptos" panose="020B0004020202020204" pitchFamily="34" charset="0"/>
                <a:cs typeface="Arial" panose="020B0604020202020204" pitchFamily="34" charset="0"/>
              </a:rPr>
            </a:br>
            <a:r>
              <a:rPr lang="en-US" sz="3200" b="1" kern="100" dirty="0">
                <a:ln>
                  <a:noFill/>
                </a:ln>
                <a:solidFill>
                  <a:srgbClr val="0E2841"/>
                </a:solidFill>
                <a:effectLst>
                  <a:glow rad="580111">
                    <a:schemeClr val="bg1"/>
                  </a:glow>
                </a:effectLst>
                <a:latin typeface="Georgia" panose="02040502050405020303" pitchFamily="18" charset="0"/>
                <a:ea typeface="Aptos" panose="020B0004020202020204" pitchFamily="34" charset="0"/>
                <a:cs typeface="Times New Roman" panose="02020603050405020304" pitchFamily="18" charset="0"/>
              </a:rPr>
              <a:t>MNC Corp</a:t>
            </a:r>
            <a:endParaRPr lang="en-US" dirty="0">
              <a:solidFill>
                <a:srgbClr val="FFFFFF"/>
              </a:solidFill>
            </a:endParaRPr>
          </a:p>
        </p:txBody>
      </p:sp>
      <p:sp>
        <p:nvSpPr>
          <p:cNvPr id="3" name="Subtitle 2">
            <a:extLst>
              <a:ext uri="{FF2B5EF4-FFF2-40B4-BE49-F238E27FC236}">
                <a16:creationId xmlns:a16="http://schemas.microsoft.com/office/drawing/2014/main" id="{68EBB8CD-BFEC-4838-4F0E-54B2E5A0CD0A}"/>
              </a:ext>
            </a:extLst>
          </p:cNvPr>
          <p:cNvSpPr>
            <a:spLocks noGrp="1"/>
          </p:cNvSpPr>
          <p:nvPr>
            <p:ph type="subTitle" idx="1"/>
          </p:nvPr>
        </p:nvSpPr>
        <p:spPr>
          <a:xfrm>
            <a:off x="1610567" y="4452359"/>
            <a:ext cx="8827245" cy="1162228"/>
          </a:xfrm>
        </p:spPr>
        <p:txBody>
          <a:bodyPr>
            <a:normAutofit fontScale="92500"/>
          </a:bodyPr>
          <a:lstStyle/>
          <a:p>
            <a:pPr marL="0" marR="0" algn="ctr">
              <a:lnSpc>
                <a:spcPct val="115000"/>
              </a:lnSpc>
              <a:spcBef>
                <a:spcPts val="0"/>
              </a:spcBef>
              <a:spcAft>
                <a:spcPts val="800"/>
              </a:spcAft>
            </a:pPr>
            <a:endParaRPr lang="en-US" sz="1400" b="1" kern="100" dirty="0">
              <a:ln>
                <a:noFill/>
              </a:ln>
              <a:solidFill>
                <a:srgbClr val="0E2841"/>
              </a:solidFill>
              <a:effectLst>
                <a:glow rad="580111">
                  <a:schemeClr val="bg1"/>
                </a:glow>
              </a:effectLst>
              <a:latin typeface="Georgia" panose="02040502050405020303" pitchFamily="18" charset="0"/>
              <a:ea typeface="Aptos" panose="020B0004020202020204" pitchFamily="34" charset="0"/>
              <a:cs typeface="Times New Roman" panose="02020603050405020304" pitchFamily="18" charset="0"/>
            </a:endParaRPr>
          </a:p>
          <a:p>
            <a:pPr algn="ctr">
              <a:lnSpc>
                <a:spcPct val="115000"/>
              </a:lnSpc>
              <a:spcBef>
                <a:spcPts val="0"/>
              </a:spcBef>
              <a:spcAft>
                <a:spcPts val="800"/>
              </a:spcAft>
            </a:pPr>
            <a:r>
              <a:rPr lang="en-US" sz="1800" b="1" kern="100" dirty="0">
                <a:ln>
                  <a:noFill/>
                </a:ln>
                <a:solidFill>
                  <a:srgbClr val="0E2841"/>
                </a:solidFill>
                <a:effectLst>
                  <a:glow rad="580111">
                    <a:schemeClr val="bg1"/>
                  </a:glow>
                </a:effectLst>
                <a:latin typeface="Georgia" panose="02040502050405020303" pitchFamily="18" charset="0"/>
                <a:ea typeface="Aptos" panose="020B0004020202020204" pitchFamily="34" charset="0"/>
                <a:cs typeface="Times New Roman" panose="02020603050405020304" pitchFamily="18" charset="0"/>
              </a:rPr>
              <a:t>Prepared By:</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gn="ctr">
              <a:lnSpc>
                <a:spcPct val="115000"/>
              </a:lnSpc>
              <a:spcBef>
                <a:spcPts val="0"/>
              </a:spcBef>
              <a:spcAft>
                <a:spcPts val="800"/>
              </a:spcAft>
            </a:pPr>
            <a:r>
              <a:rPr lang="en-US" sz="1400" b="1" kern="100" dirty="0" err="1">
                <a:ln>
                  <a:noFill/>
                </a:ln>
                <a:solidFill>
                  <a:srgbClr val="0E2841"/>
                </a:solidFill>
                <a:effectLst>
                  <a:glow rad="580111">
                    <a:schemeClr val="bg1"/>
                  </a:glow>
                </a:effectLst>
                <a:latin typeface="Georgia" panose="02040502050405020303" pitchFamily="18" charset="0"/>
                <a:ea typeface="Aptos" panose="020B0004020202020204" pitchFamily="34" charset="0"/>
                <a:cs typeface="Times New Roman" panose="02020603050405020304" pitchFamily="18" charset="0"/>
              </a:rPr>
              <a:t>Mazen</a:t>
            </a:r>
            <a:r>
              <a:rPr lang="en-US" sz="1400" b="1" kern="100" dirty="0">
                <a:ln>
                  <a:noFill/>
                </a:ln>
                <a:solidFill>
                  <a:srgbClr val="0E2841"/>
                </a:solidFill>
                <a:effectLst>
                  <a:glow rad="580111">
                    <a:schemeClr val="bg1"/>
                  </a:glow>
                </a:effectLst>
                <a:latin typeface="Georgia" panose="02040502050405020303" pitchFamily="18" charset="0"/>
                <a:ea typeface="Aptos" panose="020B0004020202020204" pitchFamily="34" charset="0"/>
                <a:cs typeface="Times New Roman" panose="02020603050405020304" pitchFamily="18" charset="0"/>
              </a:rPr>
              <a:t> </a:t>
            </a:r>
            <a:r>
              <a:rPr lang="en-US" sz="1400" b="1" kern="100" dirty="0" err="1">
                <a:ln>
                  <a:noFill/>
                </a:ln>
                <a:solidFill>
                  <a:srgbClr val="0E2841"/>
                </a:solidFill>
                <a:effectLst>
                  <a:glow rad="580111">
                    <a:schemeClr val="bg1"/>
                  </a:glow>
                </a:effectLst>
                <a:latin typeface="Georgia" panose="02040502050405020303" pitchFamily="18" charset="0"/>
                <a:ea typeface="Aptos" panose="020B0004020202020204" pitchFamily="34" charset="0"/>
                <a:cs typeface="Times New Roman" panose="02020603050405020304" pitchFamily="18" charset="0"/>
              </a:rPr>
              <a:t>Alhaffar</a:t>
            </a:r>
            <a:r>
              <a:rPr lang="en-US" sz="1400" b="1" kern="100" dirty="0">
                <a:ln>
                  <a:noFill/>
                </a:ln>
                <a:solidFill>
                  <a:srgbClr val="0E2841"/>
                </a:solidFill>
                <a:effectLst>
                  <a:glow rad="580111">
                    <a:schemeClr val="bg1"/>
                  </a:glow>
                </a:effectLst>
                <a:latin typeface="Georgia" panose="02040502050405020303" pitchFamily="18" charset="0"/>
                <a:ea typeface="Aptos" panose="020B0004020202020204" pitchFamily="34" charset="0"/>
                <a:cs typeface="Times New Roman" panose="02020603050405020304" pitchFamily="18" charset="0"/>
              </a:rPr>
              <a:t> – </a:t>
            </a:r>
            <a:r>
              <a:rPr lang="en-US" sz="1400" b="1" kern="100" dirty="0" err="1">
                <a:ln>
                  <a:noFill/>
                </a:ln>
                <a:solidFill>
                  <a:srgbClr val="0E2841"/>
                </a:solidFill>
                <a:effectLst>
                  <a:glow rad="580111">
                    <a:schemeClr val="bg1"/>
                  </a:glow>
                </a:effectLst>
                <a:latin typeface="Georgia" panose="02040502050405020303" pitchFamily="18" charset="0"/>
                <a:ea typeface="Aptos" panose="020B0004020202020204" pitchFamily="34" charset="0"/>
                <a:cs typeface="Times New Roman" panose="02020603050405020304" pitchFamily="18" charset="0"/>
              </a:rPr>
              <a:t>Raheela</a:t>
            </a:r>
            <a:r>
              <a:rPr lang="en-US" sz="1400" b="1" kern="100" dirty="0">
                <a:ln>
                  <a:noFill/>
                </a:ln>
                <a:solidFill>
                  <a:srgbClr val="0E2841"/>
                </a:solidFill>
                <a:effectLst>
                  <a:glow rad="580111">
                    <a:schemeClr val="bg1"/>
                  </a:glow>
                </a:effectLst>
                <a:latin typeface="Georgia" panose="02040502050405020303" pitchFamily="18" charset="0"/>
                <a:ea typeface="Aptos" panose="020B0004020202020204" pitchFamily="34" charset="0"/>
                <a:cs typeface="Times New Roman" panose="02020603050405020304" pitchFamily="18" charset="0"/>
              </a:rPr>
              <a:t> </a:t>
            </a:r>
            <a:r>
              <a:rPr lang="en-US" sz="1400" b="1" kern="100" dirty="0" err="1">
                <a:ln>
                  <a:noFill/>
                </a:ln>
                <a:solidFill>
                  <a:srgbClr val="0E2841"/>
                </a:solidFill>
                <a:effectLst>
                  <a:glow rad="580111">
                    <a:schemeClr val="bg1"/>
                  </a:glow>
                </a:effectLst>
                <a:latin typeface="Georgia" panose="02040502050405020303" pitchFamily="18" charset="0"/>
                <a:ea typeface="Aptos" panose="020B0004020202020204" pitchFamily="34" charset="0"/>
                <a:cs typeface="Times New Roman" panose="02020603050405020304" pitchFamily="18" charset="0"/>
              </a:rPr>
              <a:t>Charania</a:t>
            </a:r>
            <a:r>
              <a:rPr lang="en-US" sz="1400" b="1" kern="100" dirty="0">
                <a:ln>
                  <a:noFill/>
                </a:ln>
                <a:solidFill>
                  <a:srgbClr val="0E2841"/>
                </a:solidFill>
                <a:effectLst>
                  <a:glow rad="580111">
                    <a:schemeClr val="bg1"/>
                  </a:glow>
                </a:effectLst>
                <a:latin typeface="Georgia" panose="02040502050405020303" pitchFamily="18" charset="0"/>
                <a:ea typeface="Aptos" panose="020B0004020202020204" pitchFamily="34" charset="0"/>
                <a:cs typeface="Times New Roman" panose="02020603050405020304" pitchFamily="18" charset="0"/>
              </a:rPr>
              <a:t> – Neha Chowke – Sharon Nancy </a:t>
            </a:r>
            <a:r>
              <a:rPr lang="en-US" sz="1400" b="1" kern="100" dirty="0" err="1">
                <a:ln>
                  <a:noFill/>
                </a:ln>
                <a:solidFill>
                  <a:srgbClr val="0E2841"/>
                </a:solidFill>
                <a:effectLst>
                  <a:glow rad="580111">
                    <a:schemeClr val="bg1"/>
                  </a:glow>
                </a:effectLst>
                <a:latin typeface="Georgia" panose="02040502050405020303" pitchFamily="18" charset="0"/>
                <a:ea typeface="Aptos" panose="020B0004020202020204" pitchFamily="34" charset="0"/>
                <a:cs typeface="Times New Roman" panose="02020603050405020304" pitchFamily="18" charset="0"/>
              </a:rPr>
              <a:t>Burgula</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799287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DD029FC-684F-483A-A8BD-1F092BFFB7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20" name="Rectangle 19">
              <a:extLst>
                <a:ext uri="{FF2B5EF4-FFF2-40B4-BE49-F238E27FC236}">
                  <a16:creationId xmlns:a16="http://schemas.microsoft.com/office/drawing/2014/main" id="{EF3C96DD-C9B2-4B53-AEC5-8CB276D3C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Oval 20">
              <a:extLst>
                <a:ext uri="{FF2B5EF4-FFF2-40B4-BE49-F238E27FC236}">
                  <a16:creationId xmlns:a16="http://schemas.microsoft.com/office/drawing/2014/main" id="{662F19CA-71D7-45F5-9123-CA712C528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Oval 21">
              <a:extLst>
                <a:ext uri="{FF2B5EF4-FFF2-40B4-BE49-F238E27FC236}">
                  <a16:creationId xmlns:a16="http://schemas.microsoft.com/office/drawing/2014/main" id="{3886C2A0-05BA-4243-B351-00C64563A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Oval 22">
              <a:extLst>
                <a:ext uri="{FF2B5EF4-FFF2-40B4-BE49-F238E27FC236}">
                  <a16:creationId xmlns:a16="http://schemas.microsoft.com/office/drawing/2014/main" id="{CC87CEB4-8F81-455D-A076-159940550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Oval 23">
              <a:extLst>
                <a:ext uri="{FF2B5EF4-FFF2-40B4-BE49-F238E27FC236}">
                  <a16:creationId xmlns:a16="http://schemas.microsoft.com/office/drawing/2014/main" id="{BC9FC7F0-1AE4-4459-B8F2-219D7598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Oval 24">
              <a:extLst>
                <a:ext uri="{FF2B5EF4-FFF2-40B4-BE49-F238E27FC236}">
                  <a16:creationId xmlns:a16="http://schemas.microsoft.com/office/drawing/2014/main" id="{DD48B9DA-44B2-4334-96CF-D089EFEC9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Freeform 5">
              <a:extLst>
                <a:ext uri="{FF2B5EF4-FFF2-40B4-BE49-F238E27FC236}">
                  <a16:creationId xmlns:a16="http://schemas.microsoft.com/office/drawing/2014/main" id="{79089964-B99F-487E-840E-FD3D7E88C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7" name="Freeform 5">
              <a:extLst>
                <a:ext uri="{FF2B5EF4-FFF2-40B4-BE49-F238E27FC236}">
                  <a16:creationId xmlns:a16="http://schemas.microsoft.com/office/drawing/2014/main" id="{EC4611E9-9EAD-44EF-967C-9F3F3066D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28" name="Freeform 5">
              <a:extLst>
                <a:ext uri="{FF2B5EF4-FFF2-40B4-BE49-F238E27FC236}">
                  <a16:creationId xmlns:a16="http://schemas.microsoft.com/office/drawing/2014/main" id="{5916A076-E219-44E3-8EB5-1C04EFCD17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30" name="Rectangle 29">
            <a:extLst>
              <a:ext uri="{FF2B5EF4-FFF2-40B4-BE49-F238E27FC236}">
                <a16:creationId xmlns:a16="http://schemas.microsoft.com/office/drawing/2014/main" id="{D764F0A0-D07C-4159-9427-D25058257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32" name="Group 31">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33" name="Rectangle 32">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Oval 33">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Oval 34">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Oval 35">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Oval 36">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Oval 37">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38">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41"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42"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3FD013F2-5737-3FBB-B930-940B2563DF4D}"/>
              </a:ext>
            </a:extLst>
          </p:cNvPr>
          <p:cNvSpPr>
            <a:spLocks noGrp="1"/>
          </p:cNvSpPr>
          <p:nvPr>
            <p:ph type="title"/>
          </p:nvPr>
        </p:nvSpPr>
        <p:spPr>
          <a:xfrm>
            <a:off x="1071873" y="962973"/>
            <a:ext cx="3133726" cy="1020232"/>
          </a:xfrm>
        </p:spPr>
        <p:txBody>
          <a:bodyPr vert="horz" lIns="91440" tIns="45720" rIns="91440" bIns="45720" rtlCol="0" anchor="ctr">
            <a:normAutofit/>
          </a:bodyPr>
          <a:lstStyle/>
          <a:p>
            <a:pPr algn="ctr">
              <a:lnSpc>
                <a:spcPct val="90000"/>
              </a:lnSpc>
            </a:pPr>
            <a:r>
              <a:rPr lang="en-US" sz="2000" dirty="0">
                <a:latin typeface="Aharoni" panose="02010803020104030203" pitchFamily="2" charset="-79"/>
                <a:cs typeface="Aharoni" panose="02010803020104030203" pitchFamily="2" charset="-79"/>
              </a:rPr>
              <a:t>HUMAN DEVELOPMENT INDEX RATE (HDI)</a:t>
            </a:r>
          </a:p>
        </p:txBody>
      </p:sp>
      <p:sp>
        <p:nvSpPr>
          <p:cNvPr id="4" name="Text Placeholder 3">
            <a:extLst>
              <a:ext uri="{FF2B5EF4-FFF2-40B4-BE49-F238E27FC236}">
                <a16:creationId xmlns:a16="http://schemas.microsoft.com/office/drawing/2014/main" id="{9025C778-3795-7854-AB59-FFC2437B1ED1}"/>
              </a:ext>
            </a:extLst>
          </p:cNvPr>
          <p:cNvSpPr>
            <a:spLocks noGrp="1"/>
          </p:cNvSpPr>
          <p:nvPr>
            <p:ph type="body" sz="half" idx="2"/>
          </p:nvPr>
        </p:nvSpPr>
        <p:spPr>
          <a:xfrm>
            <a:off x="897467" y="2190559"/>
            <a:ext cx="3276543" cy="3130246"/>
          </a:xfrm>
        </p:spPr>
        <p:txBody>
          <a:bodyPr vert="horz" lIns="91440" tIns="45720" rIns="91440" bIns="45720" rtlCol="0">
            <a:normAutofit/>
          </a:bodyPr>
          <a:lstStyle/>
          <a:p>
            <a:pPr marL="285750" indent="-285750" algn="just">
              <a:buFont typeface="Wingdings 3" charset="2"/>
              <a:buChar char=""/>
            </a:pPr>
            <a:r>
              <a:rPr lang="en-US" b="1" dirty="0">
                <a:solidFill>
                  <a:schemeClr val="bg1"/>
                </a:solidFill>
              </a:rPr>
              <a:t>Argentina has a stable HDI of 84% which falls under the very high human development tier. </a:t>
            </a:r>
          </a:p>
          <a:p>
            <a:pPr marL="285750" indent="-285750" algn="just">
              <a:buFont typeface="Wingdings 3" charset="2"/>
              <a:buChar char=""/>
            </a:pPr>
            <a:r>
              <a:rPr lang="en-US" b="1" dirty="0">
                <a:solidFill>
                  <a:schemeClr val="bg1"/>
                </a:solidFill>
              </a:rPr>
              <a:t>This means the country has a higher standard of living, access to health and education and a decent income.</a:t>
            </a:r>
          </a:p>
          <a:p>
            <a:pPr marL="285750" indent="-285750" algn="just">
              <a:buFont typeface="Wingdings 3" charset="2"/>
              <a:buChar char=""/>
            </a:pPr>
            <a:r>
              <a:rPr lang="en-US" b="1" dirty="0">
                <a:solidFill>
                  <a:schemeClr val="bg1"/>
                </a:solidFill>
              </a:rPr>
              <a:t>This contributes to the business development as well as the economic growth.</a:t>
            </a:r>
          </a:p>
        </p:txBody>
      </p:sp>
      <p:sp>
        <p:nvSpPr>
          <p:cNvPr id="44" name="Rectangle 43">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0" name="Group 9">
            <a:extLst>
              <a:ext uri="{FF2B5EF4-FFF2-40B4-BE49-F238E27FC236}">
                <a16:creationId xmlns:a16="http://schemas.microsoft.com/office/drawing/2014/main" id="{6B488A57-54E9-D88D-7253-6B220C470C55}"/>
              </a:ext>
            </a:extLst>
          </p:cNvPr>
          <p:cNvGrpSpPr/>
          <p:nvPr/>
        </p:nvGrpSpPr>
        <p:grpSpPr>
          <a:xfrm>
            <a:off x="5194607" y="894222"/>
            <a:ext cx="6391533" cy="5069556"/>
            <a:chOff x="0" y="0"/>
            <a:chExt cx="10725150" cy="6934200"/>
          </a:xfrm>
        </p:grpSpPr>
        <p:graphicFrame>
          <p:nvGraphicFramePr>
            <p:cNvPr id="11" name="Chart 10">
              <a:extLst>
                <a:ext uri="{FF2B5EF4-FFF2-40B4-BE49-F238E27FC236}">
                  <a16:creationId xmlns:a16="http://schemas.microsoft.com/office/drawing/2014/main" id="{88FBC3B6-86F4-CFB6-B563-E7D9BF7BCFA4}"/>
                </a:ext>
              </a:extLst>
            </p:cNvPr>
            <p:cNvGraphicFramePr>
              <a:graphicFrameLocks/>
            </p:cNvGraphicFramePr>
            <p:nvPr>
              <p:extLst>
                <p:ext uri="{D42A27DB-BD31-4B8C-83A1-F6EECF244321}">
                  <p14:modId xmlns:p14="http://schemas.microsoft.com/office/powerpoint/2010/main" val="977363760"/>
                </p:ext>
              </p:extLst>
            </p:nvPr>
          </p:nvGraphicFramePr>
          <p:xfrm>
            <a:off x="0" y="6351"/>
            <a:ext cx="5321300" cy="3467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369CC473-4B9E-1E06-F40E-248781C1FF53}"/>
                </a:ext>
              </a:extLst>
            </p:cNvPr>
            <p:cNvGraphicFramePr>
              <a:graphicFrameLocks/>
            </p:cNvGraphicFramePr>
            <p:nvPr/>
          </p:nvGraphicFramePr>
          <p:xfrm>
            <a:off x="6350" y="3498850"/>
            <a:ext cx="5372100" cy="34353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60703FB3-C1EA-28BB-8476-8A862D93FC32}"/>
                </a:ext>
              </a:extLst>
            </p:cNvPr>
            <p:cNvGraphicFramePr>
              <a:graphicFrameLocks/>
            </p:cNvGraphicFramePr>
            <p:nvPr>
              <p:extLst>
                <p:ext uri="{D42A27DB-BD31-4B8C-83A1-F6EECF244321}">
                  <p14:modId xmlns:p14="http://schemas.microsoft.com/office/powerpoint/2010/main" val="3970318438"/>
                </p:ext>
              </p:extLst>
            </p:nvPr>
          </p:nvGraphicFramePr>
          <p:xfrm>
            <a:off x="5397500" y="3498850"/>
            <a:ext cx="5314949" cy="342265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hart 13">
              <a:extLst>
                <a:ext uri="{FF2B5EF4-FFF2-40B4-BE49-F238E27FC236}">
                  <a16:creationId xmlns:a16="http://schemas.microsoft.com/office/drawing/2014/main" id="{39E09E6B-B296-CD95-A3F3-6F0D796258CE}"/>
                </a:ext>
              </a:extLst>
            </p:cNvPr>
            <p:cNvGraphicFramePr/>
            <p:nvPr>
              <p:extLst>
                <p:ext uri="{D42A27DB-BD31-4B8C-83A1-F6EECF244321}">
                  <p14:modId xmlns:p14="http://schemas.microsoft.com/office/powerpoint/2010/main" val="1722204781"/>
                </p:ext>
              </p:extLst>
            </p:nvPr>
          </p:nvGraphicFramePr>
          <p:xfrm>
            <a:off x="5353050" y="0"/>
            <a:ext cx="5372100" cy="3498850"/>
          </p:xfrm>
          <a:graphic>
            <a:graphicData uri="http://schemas.openxmlformats.org/drawingml/2006/chart">
              <c:chart xmlns:c="http://schemas.openxmlformats.org/drawingml/2006/chart" xmlns:r="http://schemas.openxmlformats.org/officeDocument/2006/relationships" r:id="rId6"/>
            </a:graphicData>
          </a:graphic>
        </p:graphicFrame>
      </p:grpSp>
    </p:spTree>
    <p:extLst>
      <p:ext uri="{BB962C8B-B14F-4D97-AF65-F5344CB8AC3E}">
        <p14:creationId xmlns:p14="http://schemas.microsoft.com/office/powerpoint/2010/main" val="1903211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1DD029FC-684F-483A-A8BD-1F092BFFB7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42" name="Rectangle 41">
              <a:extLst>
                <a:ext uri="{FF2B5EF4-FFF2-40B4-BE49-F238E27FC236}">
                  <a16:creationId xmlns:a16="http://schemas.microsoft.com/office/drawing/2014/main" id="{EF3C96DD-C9B2-4B53-AEC5-8CB276D3C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Oval 42">
              <a:extLst>
                <a:ext uri="{FF2B5EF4-FFF2-40B4-BE49-F238E27FC236}">
                  <a16:creationId xmlns:a16="http://schemas.microsoft.com/office/drawing/2014/main" id="{662F19CA-71D7-45F5-9123-CA712C528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Oval 43">
              <a:extLst>
                <a:ext uri="{FF2B5EF4-FFF2-40B4-BE49-F238E27FC236}">
                  <a16:creationId xmlns:a16="http://schemas.microsoft.com/office/drawing/2014/main" id="{3886C2A0-05BA-4243-B351-00C64563A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Oval 44">
              <a:extLst>
                <a:ext uri="{FF2B5EF4-FFF2-40B4-BE49-F238E27FC236}">
                  <a16:creationId xmlns:a16="http://schemas.microsoft.com/office/drawing/2014/main" id="{CC87CEB4-8F81-455D-A076-159940550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Oval 45">
              <a:extLst>
                <a:ext uri="{FF2B5EF4-FFF2-40B4-BE49-F238E27FC236}">
                  <a16:creationId xmlns:a16="http://schemas.microsoft.com/office/drawing/2014/main" id="{BC9FC7F0-1AE4-4459-B8F2-219D7598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Oval 46">
              <a:extLst>
                <a:ext uri="{FF2B5EF4-FFF2-40B4-BE49-F238E27FC236}">
                  <a16:creationId xmlns:a16="http://schemas.microsoft.com/office/drawing/2014/main" id="{DD48B9DA-44B2-4334-96CF-D089EFEC9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Freeform 5">
              <a:extLst>
                <a:ext uri="{FF2B5EF4-FFF2-40B4-BE49-F238E27FC236}">
                  <a16:creationId xmlns:a16="http://schemas.microsoft.com/office/drawing/2014/main" id="{79089964-B99F-487E-840E-FD3D7E88C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49" name="Freeform 5">
              <a:extLst>
                <a:ext uri="{FF2B5EF4-FFF2-40B4-BE49-F238E27FC236}">
                  <a16:creationId xmlns:a16="http://schemas.microsoft.com/office/drawing/2014/main" id="{EC4611E9-9EAD-44EF-967C-9F3F3066D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50" name="Freeform 5">
              <a:extLst>
                <a:ext uri="{FF2B5EF4-FFF2-40B4-BE49-F238E27FC236}">
                  <a16:creationId xmlns:a16="http://schemas.microsoft.com/office/drawing/2014/main" id="{5916A076-E219-44E3-8EB5-1C04EFCD17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52" name="Rectangle 51">
            <a:extLst>
              <a:ext uri="{FF2B5EF4-FFF2-40B4-BE49-F238E27FC236}">
                <a16:creationId xmlns:a16="http://schemas.microsoft.com/office/drawing/2014/main" id="{D764F0A0-D07C-4159-9427-D25058257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54" name="Group 53">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55" name="Rectangle 54">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6" name="Oval 55">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Oval 56">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Oval 57">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Oval 58">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 name="Oval 59">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Rectangle 60">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63"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64"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A388BF43-449A-6FEA-89A0-8C073E6AC67C}"/>
              </a:ext>
            </a:extLst>
          </p:cNvPr>
          <p:cNvSpPr>
            <a:spLocks noGrp="1"/>
          </p:cNvSpPr>
          <p:nvPr>
            <p:ph type="title"/>
          </p:nvPr>
        </p:nvSpPr>
        <p:spPr>
          <a:xfrm>
            <a:off x="1154955" y="973668"/>
            <a:ext cx="3133726" cy="1020232"/>
          </a:xfrm>
        </p:spPr>
        <p:txBody>
          <a:bodyPr vert="horz" lIns="91440" tIns="45720" rIns="91440" bIns="45720" rtlCol="0" anchor="ctr">
            <a:normAutofit/>
          </a:bodyPr>
          <a:lstStyle/>
          <a:p>
            <a:r>
              <a:rPr lang="en-US" sz="3300" b="1" dirty="0"/>
              <a:t>LITERACY RATE</a:t>
            </a:r>
          </a:p>
        </p:txBody>
      </p:sp>
      <p:sp>
        <p:nvSpPr>
          <p:cNvPr id="4" name="Text Placeholder 3">
            <a:extLst>
              <a:ext uri="{FF2B5EF4-FFF2-40B4-BE49-F238E27FC236}">
                <a16:creationId xmlns:a16="http://schemas.microsoft.com/office/drawing/2014/main" id="{B22FF16E-1C4B-9F2D-B840-FEF28DC47AE9}"/>
              </a:ext>
            </a:extLst>
          </p:cNvPr>
          <p:cNvSpPr>
            <a:spLocks noGrp="1"/>
          </p:cNvSpPr>
          <p:nvPr>
            <p:ph type="body" sz="half" idx="2"/>
          </p:nvPr>
        </p:nvSpPr>
        <p:spPr>
          <a:xfrm>
            <a:off x="931333" y="2017979"/>
            <a:ext cx="3357348" cy="3451488"/>
          </a:xfrm>
        </p:spPr>
        <p:txBody>
          <a:bodyPr vert="horz" lIns="91440" tIns="45720" rIns="91440" bIns="45720" rtlCol="0">
            <a:normAutofit/>
          </a:bodyPr>
          <a:lstStyle/>
          <a:p>
            <a:pPr marL="285750" indent="-285750" algn="just">
              <a:buFont typeface="Wingdings 3" charset="2"/>
              <a:buChar char=""/>
            </a:pPr>
            <a:r>
              <a:rPr lang="en-US" b="1" dirty="0">
                <a:solidFill>
                  <a:schemeClr val="bg1"/>
                </a:solidFill>
              </a:rPr>
              <a:t>Argentina has a high literacy rate due to policies requiring mandatary education. </a:t>
            </a:r>
          </a:p>
          <a:p>
            <a:pPr marL="285750" indent="-285750" algn="just">
              <a:buFont typeface="Wingdings 3" charset="2"/>
              <a:buChar char=""/>
            </a:pPr>
            <a:r>
              <a:rPr lang="en-US" b="1" dirty="0">
                <a:solidFill>
                  <a:schemeClr val="bg1"/>
                </a:solidFill>
              </a:rPr>
              <a:t>Indicates gender equality and growing working force. </a:t>
            </a:r>
          </a:p>
          <a:p>
            <a:pPr marL="285750" indent="-285750" algn="just">
              <a:buFont typeface="Wingdings 3" charset="2"/>
              <a:buChar char=""/>
            </a:pPr>
            <a:r>
              <a:rPr lang="en-US" b="1" dirty="0">
                <a:solidFill>
                  <a:schemeClr val="bg1"/>
                </a:solidFill>
              </a:rPr>
              <a:t>Availability of well-educated individuals with high capabilities that can be beneficial to hire experts.</a:t>
            </a:r>
          </a:p>
          <a:p>
            <a:pPr marL="285750" indent="-285750" algn="just">
              <a:buFont typeface="Wingdings 3" charset="2"/>
              <a:buChar char=""/>
            </a:pPr>
            <a:r>
              <a:rPr lang="en-US" b="1" dirty="0">
                <a:solidFill>
                  <a:schemeClr val="bg1"/>
                </a:solidFill>
              </a:rPr>
              <a:t>Given there is no data after 2021, it is hard to predict the affect of covid on literacy rate after 2021.</a:t>
            </a:r>
          </a:p>
          <a:p>
            <a:pPr marL="285750" indent="-285750" algn="just">
              <a:buFont typeface="Wingdings 3" charset="2"/>
              <a:buChar char=""/>
            </a:pPr>
            <a:endParaRPr lang="en-US" b="1" dirty="0">
              <a:solidFill>
                <a:schemeClr val="bg1"/>
              </a:solidFill>
            </a:endParaRPr>
          </a:p>
          <a:p>
            <a:pPr algn="just">
              <a:buFont typeface="Wingdings 3" charset="2"/>
              <a:buChar char=""/>
            </a:pPr>
            <a:endParaRPr lang="en-US" b="1" dirty="0">
              <a:solidFill>
                <a:schemeClr val="bg1"/>
              </a:solidFill>
            </a:endParaRPr>
          </a:p>
        </p:txBody>
      </p:sp>
      <p:sp>
        <p:nvSpPr>
          <p:cNvPr id="66" name="Rectangle 65">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3" name="Chart 2">
            <a:extLst>
              <a:ext uri="{FF2B5EF4-FFF2-40B4-BE49-F238E27FC236}">
                <a16:creationId xmlns:a16="http://schemas.microsoft.com/office/drawing/2014/main" id="{943EA963-C6B7-584F-AF80-CF84AB9C7EBB}"/>
              </a:ext>
            </a:extLst>
          </p:cNvPr>
          <p:cNvGraphicFramePr>
            <a:graphicFrameLocks/>
          </p:cNvGraphicFramePr>
          <p:nvPr>
            <p:extLst>
              <p:ext uri="{D42A27DB-BD31-4B8C-83A1-F6EECF244321}">
                <p14:modId xmlns:p14="http://schemas.microsoft.com/office/powerpoint/2010/main" val="4126259073"/>
              </p:ext>
            </p:extLst>
          </p:nvPr>
        </p:nvGraphicFramePr>
        <p:xfrm>
          <a:off x="5194607" y="803751"/>
          <a:ext cx="6391533" cy="52504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3271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AA5E4-3767-D59F-2ED8-4819DBE761D9}"/>
              </a:ext>
            </a:extLst>
          </p:cNvPr>
          <p:cNvSpPr>
            <a:spLocks noGrp="1"/>
          </p:cNvSpPr>
          <p:nvPr>
            <p:ph type="title"/>
          </p:nvPr>
        </p:nvSpPr>
        <p:spPr>
          <a:xfrm>
            <a:off x="728134" y="4927600"/>
            <a:ext cx="10634134" cy="1244600"/>
          </a:xfrm>
        </p:spPr>
        <p:txBody>
          <a:bodyPr>
            <a:noAutofit/>
          </a:bodyPr>
          <a:lstStyle/>
          <a:p>
            <a:pPr algn="just"/>
            <a:r>
              <a:rPr lang="en-US" sz="1400" b="1" dirty="0">
                <a:effectLst/>
                <a:latin typeface="+mn-lt"/>
              </a:rPr>
              <a:t>Through our research and analysis, we have found that while Argentina is stable in certain aspects of its economy, there is still much uncertainty with the direction of other major factors that could impact our sales and revenue; therefore, we do not recommend that the business be expanded into Argentina at this moment, especially after the economic uncertainty brought upon by COVID-19. Having said that, we plan on continuing to monitor the economy of Argentina and perhaps, barring any outside factors or calamities, we can expand into Argentina in the future. </a:t>
            </a:r>
            <a:endParaRPr lang="en-US" sz="2000" b="1" dirty="0">
              <a:latin typeface="+mn-lt"/>
            </a:endParaRPr>
          </a:p>
        </p:txBody>
      </p:sp>
      <p:sp>
        <p:nvSpPr>
          <p:cNvPr id="8" name="TextBox 7">
            <a:extLst>
              <a:ext uri="{FF2B5EF4-FFF2-40B4-BE49-F238E27FC236}">
                <a16:creationId xmlns:a16="http://schemas.microsoft.com/office/drawing/2014/main" id="{B43BEAB6-E448-420C-A352-246A14485CCE}"/>
              </a:ext>
            </a:extLst>
          </p:cNvPr>
          <p:cNvSpPr txBox="1"/>
          <p:nvPr/>
        </p:nvSpPr>
        <p:spPr>
          <a:xfrm>
            <a:off x="491066" y="1134737"/>
            <a:ext cx="11209867" cy="2862322"/>
          </a:xfrm>
          <a:prstGeom prst="rect">
            <a:avLst/>
          </a:prstGeom>
          <a:noFill/>
        </p:spPr>
        <p:txBody>
          <a:bodyPr wrap="square">
            <a:spAutoFit/>
          </a:bodyPr>
          <a:lstStyle/>
          <a:p>
            <a:pPr marL="285750" indent="-285750" algn="just">
              <a:buFont typeface="Arial" panose="020B0604020202020204" pitchFamily="34" charset="0"/>
              <a:buChar char="•"/>
            </a:pPr>
            <a:r>
              <a:rPr lang="en-US" b="1" dirty="0">
                <a:solidFill>
                  <a:schemeClr val="bg2">
                    <a:lumMod val="50000"/>
                  </a:schemeClr>
                </a:solidFill>
              </a:rPr>
              <a:t>Fluctuations in GDP in recent years.</a:t>
            </a:r>
          </a:p>
          <a:p>
            <a:pPr marL="285750" indent="-285750" algn="just">
              <a:buFont typeface="Arial" panose="020B0604020202020204" pitchFamily="34" charset="0"/>
              <a:buChar char="•"/>
            </a:pPr>
            <a:r>
              <a:rPr lang="en-US" b="1" dirty="0">
                <a:solidFill>
                  <a:schemeClr val="bg2">
                    <a:lumMod val="50000"/>
                  </a:schemeClr>
                </a:solidFill>
              </a:rPr>
              <a:t>GDP per capita has been stable in the past few years.</a:t>
            </a:r>
          </a:p>
          <a:p>
            <a:pPr marL="285750" indent="-285750" algn="just">
              <a:buFont typeface="Arial" panose="020B0604020202020204" pitchFamily="34" charset="0"/>
              <a:buChar char="•"/>
            </a:pPr>
            <a:r>
              <a:rPr lang="en-US" b="1" dirty="0">
                <a:solidFill>
                  <a:schemeClr val="bg2">
                    <a:lumMod val="50000"/>
                  </a:schemeClr>
                </a:solidFill>
              </a:rPr>
              <a:t>There is a gradual decline in the Unemployment Rate.</a:t>
            </a:r>
          </a:p>
          <a:p>
            <a:pPr marL="285750" indent="-285750" algn="just">
              <a:buFont typeface="Arial" panose="020B0604020202020204" pitchFamily="34" charset="0"/>
              <a:buChar char="•"/>
            </a:pPr>
            <a:r>
              <a:rPr lang="en-US" b="1" dirty="0">
                <a:solidFill>
                  <a:schemeClr val="bg2">
                    <a:lumMod val="50000"/>
                  </a:schemeClr>
                </a:solidFill>
              </a:rPr>
              <a:t>There is a high Human Development Index.</a:t>
            </a:r>
          </a:p>
          <a:p>
            <a:pPr marL="285750" indent="-285750" algn="just">
              <a:buFont typeface="Arial" panose="020B0604020202020204" pitchFamily="34" charset="0"/>
              <a:buChar char="•"/>
            </a:pPr>
            <a:r>
              <a:rPr lang="en-US" b="1" dirty="0">
                <a:solidFill>
                  <a:schemeClr val="bg2">
                    <a:lumMod val="50000"/>
                  </a:schemeClr>
                </a:solidFill>
              </a:rPr>
              <a:t>An increase in Exchange Rates in the last few years.</a:t>
            </a:r>
          </a:p>
          <a:p>
            <a:pPr marL="285750" indent="-285750" algn="just">
              <a:buFont typeface="Arial" panose="020B0604020202020204" pitchFamily="34" charset="0"/>
              <a:buChar char="•"/>
            </a:pPr>
            <a:r>
              <a:rPr lang="en-US" b="1" dirty="0">
                <a:solidFill>
                  <a:schemeClr val="bg2">
                    <a:lumMod val="50000"/>
                  </a:schemeClr>
                </a:solidFill>
              </a:rPr>
              <a:t>An increase in Inflation Rate.</a:t>
            </a:r>
          </a:p>
          <a:p>
            <a:pPr marL="285750" indent="-285750" algn="just">
              <a:buFont typeface="Arial" panose="020B0604020202020204" pitchFamily="34" charset="0"/>
              <a:buChar char="•"/>
            </a:pPr>
            <a:r>
              <a:rPr lang="en-US" b="1" dirty="0">
                <a:solidFill>
                  <a:schemeClr val="bg2">
                    <a:lumMod val="50000"/>
                  </a:schemeClr>
                </a:solidFill>
              </a:rPr>
              <a:t>A negative Interest Rate. </a:t>
            </a:r>
          </a:p>
          <a:p>
            <a:pPr marL="285750" indent="-285750" algn="just">
              <a:buFont typeface="Arial" panose="020B0604020202020204" pitchFamily="34" charset="0"/>
              <a:buChar char="•"/>
            </a:pPr>
            <a:r>
              <a:rPr lang="en-US" b="1" dirty="0">
                <a:solidFill>
                  <a:schemeClr val="bg2">
                    <a:lumMod val="50000"/>
                  </a:schemeClr>
                </a:solidFill>
              </a:rPr>
              <a:t>The Economic Freedom is repressed.</a:t>
            </a:r>
          </a:p>
          <a:p>
            <a:pPr marL="285750" indent="-285750" algn="just">
              <a:buFont typeface="Arial" panose="020B0604020202020204" pitchFamily="34" charset="0"/>
              <a:buChar char="•"/>
            </a:pPr>
            <a:endParaRPr lang="en-US" b="1" dirty="0">
              <a:solidFill>
                <a:schemeClr val="bg2">
                  <a:lumMod val="50000"/>
                </a:schemeClr>
              </a:solidFill>
            </a:endParaRPr>
          </a:p>
          <a:p>
            <a:pPr marL="285750" indent="-285750" algn="just">
              <a:buFont typeface="Arial" panose="020B0604020202020204" pitchFamily="34" charset="0"/>
              <a:buChar char="•"/>
            </a:pPr>
            <a:r>
              <a:rPr lang="en-US" b="1" dirty="0">
                <a:solidFill>
                  <a:schemeClr val="bg2">
                    <a:lumMod val="50000"/>
                  </a:schemeClr>
                </a:solidFill>
              </a:rPr>
              <a:t>Overall - Argentina’s economy is unstable.</a:t>
            </a:r>
          </a:p>
        </p:txBody>
      </p:sp>
      <p:sp>
        <p:nvSpPr>
          <p:cNvPr id="11" name="TextBox 10">
            <a:extLst>
              <a:ext uri="{FF2B5EF4-FFF2-40B4-BE49-F238E27FC236}">
                <a16:creationId xmlns:a16="http://schemas.microsoft.com/office/drawing/2014/main" id="{D714A202-0D65-F962-5DAF-80B3371CAD07}"/>
              </a:ext>
            </a:extLst>
          </p:cNvPr>
          <p:cNvSpPr txBox="1"/>
          <p:nvPr/>
        </p:nvSpPr>
        <p:spPr>
          <a:xfrm>
            <a:off x="1905795" y="414758"/>
            <a:ext cx="8278812" cy="584775"/>
          </a:xfrm>
          <a:prstGeom prst="rect">
            <a:avLst/>
          </a:prstGeom>
          <a:noFill/>
        </p:spPr>
        <p:txBody>
          <a:bodyPr wrap="square" rtlCol="0">
            <a:spAutoFit/>
          </a:bodyPr>
          <a:lstStyle/>
          <a:p>
            <a:pPr algn="ctr"/>
            <a:r>
              <a:rPr lang="en-US" sz="3200" dirty="0">
                <a:solidFill>
                  <a:schemeClr val="tx1">
                    <a:lumMod val="75000"/>
                    <a:lumOff val="25000"/>
                  </a:schemeClr>
                </a:solidFill>
                <a:latin typeface="Aharoni" panose="02010803020104030203" pitchFamily="2" charset="-79"/>
                <a:cs typeface="Aharoni" panose="02010803020104030203" pitchFamily="2" charset="-79"/>
              </a:rPr>
              <a:t>SUMMARY</a:t>
            </a:r>
            <a:endParaRPr lang="en-US" sz="3200" dirty="0">
              <a:solidFill>
                <a:schemeClr val="tx1">
                  <a:lumMod val="75000"/>
                  <a:lumOff val="25000"/>
                </a:schemeClr>
              </a:solidFill>
            </a:endParaRPr>
          </a:p>
        </p:txBody>
      </p:sp>
      <p:sp>
        <p:nvSpPr>
          <p:cNvPr id="13" name="TextBox 12">
            <a:extLst>
              <a:ext uri="{FF2B5EF4-FFF2-40B4-BE49-F238E27FC236}">
                <a16:creationId xmlns:a16="http://schemas.microsoft.com/office/drawing/2014/main" id="{FAAB3E7D-6414-3849-DC81-F907D5A9572B}"/>
              </a:ext>
            </a:extLst>
          </p:cNvPr>
          <p:cNvSpPr txBox="1"/>
          <p:nvPr/>
        </p:nvSpPr>
        <p:spPr>
          <a:xfrm>
            <a:off x="4510468" y="4518640"/>
            <a:ext cx="3272050" cy="461665"/>
          </a:xfrm>
          <a:prstGeom prst="rect">
            <a:avLst/>
          </a:prstGeom>
          <a:noFill/>
        </p:spPr>
        <p:txBody>
          <a:bodyPr wrap="none" rtlCol="0">
            <a:spAutoFit/>
          </a:bodyPr>
          <a:lstStyle/>
          <a:p>
            <a:r>
              <a:rPr lang="en-US" sz="2400" dirty="0">
                <a:solidFill>
                  <a:schemeClr val="bg1">
                    <a:lumMod val="95000"/>
                  </a:schemeClr>
                </a:solidFill>
                <a:latin typeface="Aharoni" panose="02010803020104030203" pitchFamily="2" charset="-79"/>
                <a:cs typeface="Aharoni" panose="02010803020104030203" pitchFamily="2" charset="-79"/>
              </a:rPr>
              <a:t>RECOMMENDATIONS</a:t>
            </a:r>
            <a:endParaRPr lang="en-US" sz="2400" dirty="0">
              <a:solidFill>
                <a:schemeClr val="bg1">
                  <a:lumMod val="95000"/>
                </a:schemeClr>
              </a:solidFill>
            </a:endParaRPr>
          </a:p>
        </p:txBody>
      </p:sp>
    </p:spTree>
    <p:extLst>
      <p:ext uri="{BB962C8B-B14F-4D97-AF65-F5344CB8AC3E}">
        <p14:creationId xmlns:p14="http://schemas.microsoft.com/office/powerpoint/2010/main" val="270734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2FF36-CBAD-2D2A-E7AF-1C22E5E28CE0}"/>
              </a:ext>
            </a:extLst>
          </p:cNvPr>
          <p:cNvSpPr>
            <a:spLocks noGrp="1"/>
          </p:cNvSpPr>
          <p:nvPr>
            <p:ph type="title"/>
          </p:nvPr>
        </p:nvSpPr>
        <p:spPr>
          <a:xfrm>
            <a:off x="719847" y="3050432"/>
            <a:ext cx="3988340" cy="757136"/>
          </a:xfrm>
        </p:spPr>
        <p:txBody>
          <a:bodyPr/>
          <a:lstStyle/>
          <a:p>
            <a:pPr algn="ctr"/>
            <a:r>
              <a:rPr lang="en-US" sz="4000" b="1" dirty="0">
                <a:latin typeface="Aharoni" panose="02010803020104030203" pitchFamily="2" charset="-79"/>
                <a:cs typeface="Aharoni" panose="02010803020104030203" pitchFamily="2" charset="-79"/>
              </a:rPr>
              <a:t>INTRODUCTION</a:t>
            </a:r>
          </a:p>
        </p:txBody>
      </p:sp>
      <p:sp>
        <p:nvSpPr>
          <p:cNvPr id="5" name="Content Placeholder 4">
            <a:extLst>
              <a:ext uri="{FF2B5EF4-FFF2-40B4-BE49-F238E27FC236}">
                <a16:creationId xmlns:a16="http://schemas.microsoft.com/office/drawing/2014/main" id="{066BBCD0-6AAE-1BE9-39AE-4923A8B4B0B9}"/>
              </a:ext>
            </a:extLst>
          </p:cNvPr>
          <p:cNvSpPr>
            <a:spLocks noGrp="1"/>
          </p:cNvSpPr>
          <p:nvPr>
            <p:ph idx="1"/>
          </p:nvPr>
        </p:nvSpPr>
        <p:spPr>
          <a:xfrm>
            <a:off x="5362031" y="1293778"/>
            <a:ext cx="6024663" cy="4525907"/>
          </a:xfrm>
        </p:spPr>
        <p:txBody>
          <a:bodyPr>
            <a:normAutofit/>
          </a:bodyPr>
          <a:lstStyle/>
          <a:p>
            <a:pPr algn="just"/>
            <a:r>
              <a:rPr lang="en-US" dirty="0"/>
              <a:t>Aspects to consider while starting a business in Argentina include:</a:t>
            </a:r>
          </a:p>
          <a:p>
            <a:pPr algn="just">
              <a:buFont typeface="Arial" panose="020B0604020202020204" pitchFamily="34" charset="0"/>
              <a:buChar char="•"/>
            </a:pPr>
            <a:r>
              <a:rPr lang="en-US" sz="1400" dirty="0"/>
              <a:t>Unprecedented bureaucracy rate </a:t>
            </a:r>
          </a:p>
          <a:p>
            <a:pPr algn="just">
              <a:buFont typeface="Arial" panose="020B0604020202020204" pitchFamily="34" charset="0"/>
              <a:buChar char="•"/>
            </a:pPr>
            <a:r>
              <a:rPr lang="en-US" sz="1400" dirty="0"/>
              <a:t>Barriers to import</a:t>
            </a:r>
          </a:p>
          <a:p>
            <a:pPr algn="just">
              <a:buFont typeface="Arial" panose="020B0604020202020204" pitchFamily="34" charset="0"/>
              <a:buChar char="•"/>
            </a:pPr>
            <a:r>
              <a:rPr lang="en-US" sz="1400" dirty="0"/>
              <a:t>Difficulty in accessing foreign currency</a:t>
            </a:r>
          </a:p>
          <a:p>
            <a:pPr algn="just">
              <a:buFont typeface="Arial" panose="020B0604020202020204" pitchFamily="34" charset="0"/>
              <a:buChar char="•"/>
            </a:pPr>
            <a:r>
              <a:rPr lang="en-US" sz="1400" dirty="0"/>
              <a:t>Inflation rate</a:t>
            </a:r>
          </a:p>
          <a:p>
            <a:pPr algn="just">
              <a:buFont typeface="Arial" panose="020B0604020202020204" pitchFamily="34" charset="0"/>
              <a:buChar char="•"/>
            </a:pPr>
            <a:r>
              <a:rPr lang="en-US" sz="1400" dirty="0"/>
              <a:t>Complex tax system</a:t>
            </a:r>
          </a:p>
          <a:p>
            <a:pPr algn="just">
              <a:buFont typeface="Arial" panose="020B0604020202020204" pitchFamily="34" charset="0"/>
              <a:buChar char="•"/>
            </a:pPr>
            <a:r>
              <a:rPr lang="en-US" sz="1400" dirty="0"/>
              <a:t>Cross-border trade barriers</a:t>
            </a:r>
          </a:p>
          <a:p>
            <a:pPr algn="just">
              <a:buFont typeface="Arial" panose="020B0604020202020204" pitchFamily="34" charset="0"/>
              <a:buChar char="•"/>
            </a:pPr>
            <a:r>
              <a:rPr lang="en-US" sz="1400" dirty="0"/>
              <a:t>Sovereign debt-crisis</a:t>
            </a:r>
          </a:p>
          <a:p>
            <a:pPr algn="just"/>
            <a:r>
              <a:rPr lang="en-US" dirty="0"/>
              <a:t>Argentina is a part of MESCOSUR alliance.</a:t>
            </a:r>
          </a:p>
        </p:txBody>
      </p:sp>
      <p:sp>
        <p:nvSpPr>
          <p:cNvPr id="16" name="TextBox 15">
            <a:extLst>
              <a:ext uri="{FF2B5EF4-FFF2-40B4-BE49-F238E27FC236}">
                <a16:creationId xmlns:a16="http://schemas.microsoft.com/office/drawing/2014/main" id="{374333AA-8EFC-AF5B-5A3B-FACD0F99D9E8}"/>
              </a:ext>
            </a:extLst>
          </p:cNvPr>
          <p:cNvSpPr txBox="1"/>
          <p:nvPr/>
        </p:nvSpPr>
        <p:spPr>
          <a:xfrm>
            <a:off x="2683379" y="81185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692407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D2B693-0EB5-55C7-DBA6-798C40F7D4B1}"/>
              </a:ext>
            </a:extLst>
          </p:cNvPr>
          <p:cNvSpPr>
            <a:spLocks noGrp="1"/>
          </p:cNvSpPr>
          <p:nvPr>
            <p:ph type="ctrTitle"/>
          </p:nvPr>
        </p:nvSpPr>
        <p:spPr>
          <a:xfrm>
            <a:off x="1683171" y="2970473"/>
            <a:ext cx="8825658" cy="917054"/>
          </a:xfrm>
        </p:spPr>
        <p:txBody>
          <a:bodyPr/>
          <a:lstStyle/>
          <a:p>
            <a:pPr algn="ctr"/>
            <a:r>
              <a:rPr lang="en-US" b="1" dirty="0">
                <a:latin typeface="Aharoni" panose="02010803020104030203" pitchFamily="2" charset="-79"/>
                <a:cs typeface="Aharoni" panose="02010803020104030203" pitchFamily="2" charset="-79"/>
              </a:rPr>
              <a:t>ANALYSIS BREAKDOWN</a:t>
            </a:r>
          </a:p>
        </p:txBody>
      </p:sp>
    </p:spTree>
    <p:extLst>
      <p:ext uri="{BB962C8B-B14F-4D97-AF65-F5344CB8AC3E}">
        <p14:creationId xmlns:p14="http://schemas.microsoft.com/office/powerpoint/2010/main" val="1601878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DD029FC-684F-483A-A8BD-1F092BFFB7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2" name="Rectangle 11">
              <a:extLst>
                <a:ext uri="{FF2B5EF4-FFF2-40B4-BE49-F238E27FC236}">
                  <a16:creationId xmlns:a16="http://schemas.microsoft.com/office/drawing/2014/main" id="{EF3C96DD-C9B2-4B53-AEC5-8CB276D3C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662F19CA-71D7-45F5-9123-CA712C528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3886C2A0-05BA-4243-B351-00C64563A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CC87CEB4-8F81-455D-A076-159940550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BC9FC7F0-1AE4-4459-B8F2-219D7598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DD48B9DA-44B2-4334-96CF-D089EFEC9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79089964-B99F-487E-840E-FD3D7E88C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9" name="Freeform 5">
              <a:extLst>
                <a:ext uri="{FF2B5EF4-FFF2-40B4-BE49-F238E27FC236}">
                  <a16:creationId xmlns:a16="http://schemas.microsoft.com/office/drawing/2014/main" id="{EC4611E9-9EAD-44EF-967C-9F3F3066D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20" name="Freeform 5">
              <a:extLst>
                <a:ext uri="{FF2B5EF4-FFF2-40B4-BE49-F238E27FC236}">
                  <a16:creationId xmlns:a16="http://schemas.microsoft.com/office/drawing/2014/main" id="{5916A076-E219-44E3-8EB5-1C04EFCD17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2" name="Rectangle 21">
            <a:extLst>
              <a:ext uri="{FF2B5EF4-FFF2-40B4-BE49-F238E27FC236}">
                <a16:creationId xmlns:a16="http://schemas.microsoft.com/office/drawing/2014/main" id="{D764F0A0-D07C-4159-9427-D25058257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25" name="Rectangle 24">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Oval 25">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Oval 26">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Oval 27">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Oval 28">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Oval 29">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33"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4"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BF9CEBF0-AA34-9046-3016-A28BD0CC6632}"/>
              </a:ext>
            </a:extLst>
          </p:cNvPr>
          <p:cNvSpPr>
            <a:spLocks noGrp="1"/>
          </p:cNvSpPr>
          <p:nvPr>
            <p:ph type="title"/>
          </p:nvPr>
        </p:nvSpPr>
        <p:spPr>
          <a:xfrm>
            <a:off x="1154955" y="973668"/>
            <a:ext cx="3133726" cy="1020232"/>
          </a:xfrm>
        </p:spPr>
        <p:txBody>
          <a:bodyPr vert="horz" lIns="91440" tIns="45720" rIns="91440" bIns="45720" rtlCol="0" anchor="ctr">
            <a:normAutofit/>
          </a:bodyPr>
          <a:lstStyle/>
          <a:p>
            <a:pPr algn="ctr">
              <a:lnSpc>
                <a:spcPct val="90000"/>
              </a:lnSpc>
            </a:pPr>
            <a:r>
              <a:rPr lang="en-US" dirty="0">
                <a:latin typeface="Aharoni" panose="02010803020104030203" pitchFamily="2" charset="-79"/>
                <a:cs typeface="Aharoni" panose="02010803020104030203" pitchFamily="2" charset="-79"/>
              </a:rPr>
              <a:t>GDP PER CAPITA &amp; REAL GDP GROWTH</a:t>
            </a:r>
          </a:p>
        </p:txBody>
      </p:sp>
      <p:sp>
        <p:nvSpPr>
          <p:cNvPr id="4" name="Text Placeholder 3">
            <a:extLst>
              <a:ext uri="{FF2B5EF4-FFF2-40B4-BE49-F238E27FC236}">
                <a16:creationId xmlns:a16="http://schemas.microsoft.com/office/drawing/2014/main" id="{C5BC6A9D-4F66-D9C2-4A5C-4F7927187DC0}"/>
              </a:ext>
            </a:extLst>
          </p:cNvPr>
          <p:cNvSpPr>
            <a:spLocks noGrp="1"/>
          </p:cNvSpPr>
          <p:nvPr>
            <p:ph type="body" sz="half" idx="2"/>
          </p:nvPr>
        </p:nvSpPr>
        <p:spPr>
          <a:xfrm>
            <a:off x="968027" y="2269132"/>
            <a:ext cx="3272681" cy="3500967"/>
          </a:xfrm>
        </p:spPr>
        <p:txBody>
          <a:bodyPr vert="horz" lIns="91440" tIns="45720" rIns="91440" bIns="45720" rtlCol="0">
            <a:normAutofit/>
          </a:bodyPr>
          <a:lstStyle/>
          <a:p>
            <a:pPr marL="285750" indent="-285750" algn="just">
              <a:buFont typeface="Wingdings 3" charset="2"/>
              <a:buChar char=""/>
            </a:pPr>
            <a:r>
              <a:rPr lang="en-US" b="1" dirty="0">
                <a:solidFill>
                  <a:schemeClr val="bg1"/>
                </a:solidFill>
              </a:rPr>
              <a:t>Argentina’s GDP fluctuations occurred in the past ten years.</a:t>
            </a:r>
          </a:p>
          <a:p>
            <a:pPr marL="285750" indent="-285750" algn="just">
              <a:buFont typeface="Wingdings 3" charset="2"/>
              <a:buChar char=""/>
            </a:pPr>
            <a:r>
              <a:rPr lang="en-US" b="1" dirty="0">
                <a:solidFill>
                  <a:schemeClr val="bg1"/>
                </a:solidFill>
              </a:rPr>
              <a:t>Covid-19 affected the real GDP growth and slowed down commercial movement. </a:t>
            </a:r>
          </a:p>
          <a:p>
            <a:pPr marL="285750" indent="-285750" algn="just">
              <a:buFont typeface="Wingdings 3" charset="2"/>
              <a:buChar char=""/>
            </a:pPr>
            <a:r>
              <a:rPr lang="en-US" b="1" dirty="0">
                <a:solidFill>
                  <a:schemeClr val="bg1"/>
                </a:solidFill>
              </a:rPr>
              <a:t>GDP per capita stabilized after Covid due to population growth. </a:t>
            </a:r>
          </a:p>
          <a:p>
            <a:pPr marL="285750" indent="-285750" algn="just">
              <a:buFont typeface="Wingdings 3" charset="2"/>
              <a:buChar char=""/>
            </a:pPr>
            <a:r>
              <a:rPr lang="en-US" b="1" dirty="0">
                <a:solidFill>
                  <a:schemeClr val="bg1"/>
                </a:solidFill>
              </a:rPr>
              <a:t>Argentina has the third-highest GDP per Capita among Latin American countries.</a:t>
            </a:r>
          </a:p>
          <a:p>
            <a:pPr marL="285750" indent="-285750" algn="just">
              <a:buFont typeface="Wingdings 3" charset="2"/>
              <a:buChar char=""/>
            </a:pPr>
            <a:r>
              <a:rPr lang="en-US" b="1" dirty="0">
                <a:solidFill>
                  <a:schemeClr val="bg1"/>
                </a:solidFill>
              </a:rPr>
              <a:t>Prediction of negative to stable trend of GDP per capita.</a:t>
            </a:r>
          </a:p>
        </p:txBody>
      </p:sp>
      <p:sp>
        <p:nvSpPr>
          <p:cNvPr id="36" name="Rectangle 35">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 graph of the growth of the company&#10;&#10;Description automatically generated with medium confidence">
            <a:extLst>
              <a:ext uri="{FF2B5EF4-FFF2-40B4-BE49-F238E27FC236}">
                <a16:creationId xmlns:a16="http://schemas.microsoft.com/office/drawing/2014/main" id="{F32E66CC-5E2F-EF3C-6351-F4A4173850C4}"/>
              </a:ext>
            </a:extLst>
          </p:cNvPr>
          <p:cNvPicPr>
            <a:picLocks noChangeAspect="1"/>
          </p:cNvPicPr>
          <p:nvPr/>
        </p:nvPicPr>
        <p:blipFill>
          <a:blip r:embed="rId3"/>
          <a:stretch>
            <a:fillRect/>
          </a:stretch>
        </p:blipFill>
        <p:spPr>
          <a:xfrm>
            <a:off x="5194607" y="651636"/>
            <a:ext cx="6537885" cy="2537771"/>
          </a:xfrm>
          <a:prstGeom prst="rect">
            <a:avLst/>
          </a:prstGeom>
        </p:spPr>
      </p:pic>
      <p:graphicFrame>
        <p:nvGraphicFramePr>
          <p:cNvPr id="6" name="Chart 5">
            <a:extLst>
              <a:ext uri="{FF2B5EF4-FFF2-40B4-BE49-F238E27FC236}">
                <a16:creationId xmlns:a16="http://schemas.microsoft.com/office/drawing/2014/main" id="{4EBC4DBA-F1C2-34F8-CE27-452D96747A59}"/>
              </a:ext>
            </a:extLst>
          </p:cNvPr>
          <p:cNvGraphicFramePr>
            <a:graphicFrameLocks/>
          </p:cNvGraphicFramePr>
          <p:nvPr>
            <p:extLst>
              <p:ext uri="{D42A27DB-BD31-4B8C-83A1-F6EECF244321}">
                <p14:modId xmlns:p14="http://schemas.microsoft.com/office/powerpoint/2010/main" val="3091274617"/>
              </p:ext>
            </p:extLst>
          </p:nvPr>
        </p:nvGraphicFramePr>
        <p:xfrm>
          <a:off x="5197468" y="3302436"/>
          <a:ext cx="6535023" cy="309787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80058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DD029FC-684F-483A-A8BD-1F092BFFB7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3" name="Rectangle 12">
              <a:extLst>
                <a:ext uri="{FF2B5EF4-FFF2-40B4-BE49-F238E27FC236}">
                  <a16:creationId xmlns:a16="http://schemas.microsoft.com/office/drawing/2014/main" id="{EF3C96DD-C9B2-4B53-AEC5-8CB276D3C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662F19CA-71D7-45F5-9123-CA712C528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3886C2A0-05BA-4243-B351-00C64563A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CC87CEB4-8F81-455D-A076-159940550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BC9FC7F0-1AE4-4459-B8F2-219D7598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DD48B9DA-44B2-4334-96CF-D089EFEC9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Freeform 5">
              <a:extLst>
                <a:ext uri="{FF2B5EF4-FFF2-40B4-BE49-F238E27FC236}">
                  <a16:creationId xmlns:a16="http://schemas.microsoft.com/office/drawing/2014/main" id="{79089964-B99F-487E-840E-FD3D7E88C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0" name="Freeform 5">
              <a:extLst>
                <a:ext uri="{FF2B5EF4-FFF2-40B4-BE49-F238E27FC236}">
                  <a16:creationId xmlns:a16="http://schemas.microsoft.com/office/drawing/2014/main" id="{EC4611E9-9EAD-44EF-967C-9F3F3066D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21" name="Freeform 5">
              <a:extLst>
                <a:ext uri="{FF2B5EF4-FFF2-40B4-BE49-F238E27FC236}">
                  <a16:creationId xmlns:a16="http://schemas.microsoft.com/office/drawing/2014/main" id="{5916A076-E219-44E3-8EB5-1C04EFCD17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3" name="Rectangle 22">
            <a:extLst>
              <a:ext uri="{FF2B5EF4-FFF2-40B4-BE49-F238E27FC236}">
                <a16:creationId xmlns:a16="http://schemas.microsoft.com/office/drawing/2014/main" id="{D764F0A0-D07C-4159-9427-D25058257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5" name="Group 24">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26" name="Rectangle 25">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Oval 26">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Oval 27">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Oval 28">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Oval 29">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Oval 30">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34"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5"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BF9CEBF0-AA34-9046-3016-A28BD0CC6632}"/>
              </a:ext>
            </a:extLst>
          </p:cNvPr>
          <p:cNvSpPr>
            <a:spLocks noGrp="1"/>
          </p:cNvSpPr>
          <p:nvPr>
            <p:ph type="title"/>
          </p:nvPr>
        </p:nvSpPr>
        <p:spPr>
          <a:xfrm>
            <a:off x="886483" y="963052"/>
            <a:ext cx="3525093" cy="1020232"/>
          </a:xfrm>
        </p:spPr>
        <p:txBody>
          <a:bodyPr vert="horz" lIns="91440" tIns="45720" rIns="91440" bIns="45720" rtlCol="0" anchor="ctr">
            <a:normAutofit/>
          </a:bodyPr>
          <a:lstStyle/>
          <a:p>
            <a:pPr algn="ctr">
              <a:lnSpc>
                <a:spcPct val="90000"/>
              </a:lnSpc>
            </a:pPr>
            <a:r>
              <a:rPr lang="en-US" sz="3200" dirty="0">
                <a:latin typeface="Aharoni" panose="02010803020104030203" pitchFamily="2" charset="-79"/>
                <a:cs typeface="Aharoni" panose="02010803020104030203" pitchFamily="2" charset="-79"/>
              </a:rPr>
              <a:t>UNEMPLOYMENT</a:t>
            </a:r>
            <a:r>
              <a:rPr lang="en-US" sz="2800" dirty="0">
                <a:latin typeface="Aharoni" panose="02010803020104030203" pitchFamily="2" charset="-79"/>
                <a:cs typeface="Aharoni" panose="02010803020104030203" pitchFamily="2" charset="-79"/>
              </a:rPr>
              <a:t> RATE</a:t>
            </a:r>
          </a:p>
        </p:txBody>
      </p:sp>
      <p:sp>
        <p:nvSpPr>
          <p:cNvPr id="4" name="Text Placeholder 3">
            <a:extLst>
              <a:ext uri="{FF2B5EF4-FFF2-40B4-BE49-F238E27FC236}">
                <a16:creationId xmlns:a16="http://schemas.microsoft.com/office/drawing/2014/main" id="{C5BC6A9D-4F66-D9C2-4A5C-4F7927187DC0}"/>
              </a:ext>
            </a:extLst>
          </p:cNvPr>
          <p:cNvSpPr>
            <a:spLocks noGrp="1"/>
          </p:cNvSpPr>
          <p:nvPr>
            <p:ph type="body" sz="half" idx="2"/>
          </p:nvPr>
        </p:nvSpPr>
        <p:spPr>
          <a:xfrm>
            <a:off x="896033" y="2220307"/>
            <a:ext cx="3402198" cy="2946756"/>
          </a:xfrm>
        </p:spPr>
        <p:txBody>
          <a:bodyPr vert="horz" lIns="91440" tIns="45720" rIns="91440" bIns="45720" rtlCol="0">
            <a:normAutofit/>
          </a:bodyPr>
          <a:lstStyle/>
          <a:p>
            <a:pPr marL="285750" indent="-285750" algn="just">
              <a:buFont typeface="Wingdings 3" charset="2"/>
              <a:buChar char=""/>
            </a:pPr>
            <a:r>
              <a:rPr lang="en-US" b="1" dirty="0">
                <a:solidFill>
                  <a:schemeClr val="bg1"/>
                </a:solidFill>
              </a:rPr>
              <a:t>Unemployment reached it’s peak during the pandemic. </a:t>
            </a:r>
          </a:p>
          <a:p>
            <a:pPr marL="285750" indent="-285750" algn="just">
              <a:buFont typeface="Wingdings 3" charset="2"/>
              <a:buChar char=""/>
            </a:pPr>
            <a:r>
              <a:rPr lang="en-US" b="1" dirty="0">
                <a:solidFill>
                  <a:schemeClr val="bg1"/>
                </a:solidFill>
              </a:rPr>
              <a:t>Unemployment rate gradually decreased since 2020 due to government intervention.</a:t>
            </a:r>
          </a:p>
          <a:p>
            <a:pPr marL="285750" indent="-285750" algn="just">
              <a:buFont typeface="Wingdings 3" charset="2"/>
              <a:buChar char=""/>
            </a:pPr>
            <a:r>
              <a:rPr lang="en-US" b="1" dirty="0">
                <a:solidFill>
                  <a:schemeClr val="bg1"/>
                </a:solidFill>
              </a:rPr>
              <a:t>IMF predicts that unemployment rate will return to the same level as ten years ago due to instability.</a:t>
            </a:r>
          </a:p>
          <a:p>
            <a:pPr marL="285750" indent="-285750" algn="just">
              <a:buFont typeface="Wingdings 3" charset="2"/>
              <a:buChar char=""/>
            </a:pPr>
            <a:r>
              <a:rPr lang="en-US" b="1" dirty="0">
                <a:solidFill>
                  <a:schemeClr val="bg1"/>
                </a:solidFill>
              </a:rPr>
              <a:t>People’s purchasing power will be affected.</a:t>
            </a:r>
          </a:p>
        </p:txBody>
      </p:sp>
      <p:sp>
        <p:nvSpPr>
          <p:cNvPr id="37" name="Rectangle 36">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7" name="Chart 6">
            <a:extLst>
              <a:ext uri="{FF2B5EF4-FFF2-40B4-BE49-F238E27FC236}">
                <a16:creationId xmlns:a16="http://schemas.microsoft.com/office/drawing/2014/main" id="{9F0E9CA7-0CE5-8549-89BF-940AAABA61E6}"/>
              </a:ext>
            </a:extLst>
          </p:cNvPr>
          <p:cNvGraphicFramePr>
            <a:graphicFrameLocks/>
          </p:cNvGraphicFramePr>
          <p:nvPr>
            <p:extLst>
              <p:ext uri="{D42A27DB-BD31-4B8C-83A1-F6EECF244321}">
                <p14:modId xmlns:p14="http://schemas.microsoft.com/office/powerpoint/2010/main" val="3303984508"/>
              </p:ext>
            </p:extLst>
          </p:nvPr>
        </p:nvGraphicFramePr>
        <p:xfrm>
          <a:off x="5194607" y="795284"/>
          <a:ext cx="6391533" cy="52504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6291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DD029FC-684F-483A-A8BD-1F092BFFB7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5" name="Rectangle 14">
              <a:extLst>
                <a:ext uri="{FF2B5EF4-FFF2-40B4-BE49-F238E27FC236}">
                  <a16:creationId xmlns:a16="http://schemas.microsoft.com/office/drawing/2014/main" id="{EF3C96DD-C9B2-4B53-AEC5-8CB276D3C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662F19CA-71D7-45F5-9123-CA712C528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3886C2A0-05BA-4243-B351-00C64563A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CC87CEB4-8F81-455D-A076-159940550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Oval 18">
              <a:extLst>
                <a:ext uri="{FF2B5EF4-FFF2-40B4-BE49-F238E27FC236}">
                  <a16:creationId xmlns:a16="http://schemas.microsoft.com/office/drawing/2014/main" id="{BC9FC7F0-1AE4-4459-B8F2-219D7598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DD48B9DA-44B2-4334-96CF-D089EFEC9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Freeform 5">
              <a:extLst>
                <a:ext uri="{FF2B5EF4-FFF2-40B4-BE49-F238E27FC236}">
                  <a16:creationId xmlns:a16="http://schemas.microsoft.com/office/drawing/2014/main" id="{79089964-B99F-487E-840E-FD3D7E88C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2" name="Freeform 5">
              <a:extLst>
                <a:ext uri="{FF2B5EF4-FFF2-40B4-BE49-F238E27FC236}">
                  <a16:creationId xmlns:a16="http://schemas.microsoft.com/office/drawing/2014/main" id="{EC4611E9-9EAD-44EF-967C-9F3F3066D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23" name="Freeform 5">
              <a:extLst>
                <a:ext uri="{FF2B5EF4-FFF2-40B4-BE49-F238E27FC236}">
                  <a16:creationId xmlns:a16="http://schemas.microsoft.com/office/drawing/2014/main" id="{5916A076-E219-44E3-8EB5-1C04EFCD17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5" name="Rectangle 24">
            <a:extLst>
              <a:ext uri="{FF2B5EF4-FFF2-40B4-BE49-F238E27FC236}">
                <a16:creationId xmlns:a16="http://schemas.microsoft.com/office/drawing/2014/main" id="{D764F0A0-D07C-4159-9427-D25058257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7" name="Group 26">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28" name="Rectangle 27">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Oval 28">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Oval 29">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Oval 30">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Oval 31">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Oval 32">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36"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7"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130D2B8E-5317-3385-65A8-07D4E24C8EBE}"/>
              </a:ext>
            </a:extLst>
          </p:cNvPr>
          <p:cNvSpPr>
            <a:spLocks noGrp="1"/>
          </p:cNvSpPr>
          <p:nvPr>
            <p:ph type="title"/>
          </p:nvPr>
        </p:nvSpPr>
        <p:spPr>
          <a:xfrm>
            <a:off x="1073938" y="911321"/>
            <a:ext cx="3133726" cy="1020232"/>
          </a:xfrm>
        </p:spPr>
        <p:txBody>
          <a:bodyPr vert="horz" lIns="91440" tIns="45720" rIns="91440" bIns="45720" rtlCol="0" anchor="ctr">
            <a:normAutofit/>
          </a:bodyPr>
          <a:lstStyle/>
          <a:p>
            <a:pPr algn="ctr">
              <a:lnSpc>
                <a:spcPct val="90000"/>
              </a:lnSpc>
            </a:pPr>
            <a:r>
              <a:rPr lang="en-US" sz="3200" b="1" dirty="0">
                <a:latin typeface="Aharoni" panose="02010803020104030203" pitchFamily="2" charset="-79"/>
                <a:cs typeface="Aharoni" panose="02010803020104030203" pitchFamily="2" charset="-79"/>
              </a:rPr>
              <a:t>EXCHANGE RATE</a:t>
            </a:r>
          </a:p>
        </p:txBody>
      </p:sp>
      <p:sp>
        <p:nvSpPr>
          <p:cNvPr id="4" name="Text Placeholder 3">
            <a:extLst>
              <a:ext uri="{FF2B5EF4-FFF2-40B4-BE49-F238E27FC236}">
                <a16:creationId xmlns:a16="http://schemas.microsoft.com/office/drawing/2014/main" id="{3781F110-BD2E-A21A-3A5E-88F2D3BB7000}"/>
              </a:ext>
            </a:extLst>
          </p:cNvPr>
          <p:cNvSpPr>
            <a:spLocks noGrp="1"/>
          </p:cNvSpPr>
          <p:nvPr>
            <p:ph type="body" sz="half" idx="2"/>
          </p:nvPr>
        </p:nvSpPr>
        <p:spPr>
          <a:xfrm>
            <a:off x="854579" y="2120900"/>
            <a:ext cx="3434102" cy="3898900"/>
          </a:xfrm>
        </p:spPr>
        <p:txBody>
          <a:bodyPr vert="horz" lIns="91440" tIns="45720" rIns="91440" bIns="45720" rtlCol="0">
            <a:normAutofit/>
          </a:bodyPr>
          <a:lstStyle/>
          <a:p>
            <a:pPr marL="285750" indent="-285750" algn="just">
              <a:buFont typeface="Wingdings 3" charset="2"/>
              <a:buChar char=""/>
            </a:pPr>
            <a:r>
              <a:rPr lang="en-US" b="1" dirty="0">
                <a:solidFill>
                  <a:schemeClr val="bg1"/>
                </a:solidFill>
              </a:rPr>
              <a:t>High exchange rate leads to more expensive imports.</a:t>
            </a:r>
          </a:p>
          <a:p>
            <a:pPr marL="285750" indent="-285750" algn="just">
              <a:buFont typeface="Wingdings 3" charset="2"/>
              <a:buChar char=""/>
            </a:pPr>
            <a:r>
              <a:rPr lang="en-US" b="1" dirty="0">
                <a:solidFill>
                  <a:schemeClr val="bg1"/>
                </a:solidFill>
              </a:rPr>
              <a:t>Exchange rate raises the selling price of the product in the country.</a:t>
            </a:r>
          </a:p>
          <a:p>
            <a:pPr marL="285750" indent="-285750" algn="just">
              <a:buFont typeface="Wingdings 3" charset="2"/>
              <a:buChar char=""/>
            </a:pPr>
            <a:r>
              <a:rPr lang="en-US" b="1" dirty="0">
                <a:solidFill>
                  <a:schemeClr val="bg1"/>
                </a:solidFill>
              </a:rPr>
              <a:t>Common class would be affected the most which will impact sales.</a:t>
            </a:r>
          </a:p>
          <a:p>
            <a:pPr marL="285750" indent="-285750" algn="just">
              <a:buFont typeface="Wingdings 3" charset="2"/>
              <a:buChar char=""/>
            </a:pPr>
            <a:r>
              <a:rPr lang="en-US" b="1" dirty="0">
                <a:solidFill>
                  <a:schemeClr val="bg1"/>
                </a:solidFill>
              </a:rPr>
              <a:t>Stable exchange rate from 2014 – 2017.</a:t>
            </a:r>
          </a:p>
          <a:p>
            <a:pPr marL="285750" indent="-285750" algn="just">
              <a:buFont typeface="Wingdings 3" charset="2"/>
              <a:buChar char=""/>
            </a:pPr>
            <a:r>
              <a:rPr lang="en-US" b="1" dirty="0">
                <a:solidFill>
                  <a:schemeClr val="bg1"/>
                </a:solidFill>
              </a:rPr>
              <a:t>Depreciating currency will negatively impact profits due to higher costs.</a:t>
            </a:r>
          </a:p>
        </p:txBody>
      </p:sp>
      <p:sp>
        <p:nvSpPr>
          <p:cNvPr id="39" name="Rectangle 38">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9" name="Chart 8">
            <a:extLst>
              <a:ext uri="{FF2B5EF4-FFF2-40B4-BE49-F238E27FC236}">
                <a16:creationId xmlns:a16="http://schemas.microsoft.com/office/drawing/2014/main" id="{3504AF2F-8930-ED4E-AF19-2F79D02A7A0E}"/>
              </a:ext>
            </a:extLst>
          </p:cNvPr>
          <p:cNvGraphicFramePr/>
          <p:nvPr>
            <p:extLst>
              <p:ext uri="{D42A27DB-BD31-4B8C-83A1-F6EECF244321}">
                <p14:modId xmlns:p14="http://schemas.microsoft.com/office/powerpoint/2010/main" val="4094942748"/>
              </p:ext>
            </p:extLst>
          </p:nvPr>
        </p:nvGraphicFramePr>
        <p:xfrm>
          <a:off x="5194607" y="803751"/>
          <a:ext cx="6391533" cy="52504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14029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DD029FC-684F-483A-A8BD-1F092BFFB7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5" name="Rectangle 14">
              <a:extLst>
                <a:ext uri="{FF2B5EF4-FFF2-40B4-BE49-F238E27FC236}">
                  <a16:creationId xmlns:a16="http://schemas.microsoft.com/office/drawing/2014/main" id="{EF3C96DD-C9B2-4B53-AEC5-8CB276D3C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662F19CA-71D7-45F5-9123-CA712C528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3886C2A0-05BA-4243-B351-00C64563A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CC87CEB4-8F81-455D-A076-159940550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Oval 18">
              <a:extLst>
                <a:ext uri="{FF2B5EF4-FFF2-40B4-BE49-F238E27FC236}">
                  <a16:creationId xmlns:a16="http://schemas.microsoft.com/office/drawing/2014/main" id="{BC9FC7F0-1AE4-4459-B8F2-219D7598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DD48B9DA-44B2-4334-96CF-D089EFEC9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Freeform 5">
              <a:extLst>
                <a:ext uri="{FF2B5EF4-FFF2-40B4-BE49-F238E27FC236}">
                  <a16:creationId xmlns:a16="http://schemas.microsoft.com/office/drawing/2014/main" id="{79089964-B99F-487E-840E-FD3D7E88C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2" name="Freeform 5">
              <a:extLst>
                <a:ext uri="{FF2B5EF4-FFF2-40B4-BE49-F238E27FC236}">
                  <a16:creationId xmlns:a16="http://schemas.microsoft.com/office/drawing/2014/main" id="{EC4611E9-9EAD-44EF-967C-9F3F3066D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23" name="Freeform 5">
              <a:extLst>
                <a:ext uri="{FF2B5EF4-FFF2-40B4-BE49-F238E27FC236}">
                  <a16:creationId xmlns:a16="http://schemas.microsoft.com/office/drawing/2014/main" id="{5916A076-E219-44E3-8EB5-1C04EFCD17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5" name="Rectangle 24">
            <a:extLst>
              <a:ext uri="{FF2B5EF4-FFF2-40B4-BE49-F238E27FC236}">
                <a16:creationId xmlns:a16="http://schemas.microsoft.com/office/drawing/2014/main" id="{D764F0A0-D07C-4159-9427-D25058257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7" name="Group 26">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28" name="Rectangle 27">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Oval 28">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Oval 29">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Oval 30">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Oval 31">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Oval 32">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36"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7"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1CBC0347-BC5D-3287-C4AB-607284CB6B4B}"/>
              </a:ext>
            </a:extLst>
          </p:cNvPr>
          <p:cNvSpPr>
            <a:spLocks noGrp="1"/>
          </p:cNvSpPr>
          <p:nvPr>
            <p:ph type="title"/>
          </p:nvPr>
        </p:nvSpPr>
        <p:spPr>
          <a:xfrm>
            <a:off x="1154955" y="973668"/>
            <a:ext cx="3133726" cy="1020232"/>
          </a:xfrm>
        </p:spPr>
        <p:txBody>
          <a:bodyPr vert="horz" lIns="91440" tIns="45720" rIns="91440" bIns="45720" rtlCol="0" anchor="ctr">
            <a:normAutofit/>
          </a:bodyPr>
          <a:lstStyle/>
          <a:p>
            <a:pPr algn="ctr">
              <a:lnSpc>
                <a:spcPct val="90000"/>
              </a:lnSpc>
            </a:pPr>
            <a:r>
              <a:rPr lang="en-US" sz="3200" dirty="0">
                <a:latin typeface="Aharoni" panose="02010803020104030203" pitchFamily="2" charset="-79"/>
                <a:cs typeface="Aharoni" panose="02010803020104030203" pitchFamily="2" charset="-79"/>
              </a:rPr>
              <a:t>INFLATION RATE</a:t>
            </a:r>
          </a:p>
        </p:txBody>
      </p:sp>
      <p:sp>
        <p:nvSpPr>
          <p:cNvPr id="4" name="Text Placeholder 3">
            <a:extLst>
              <a:ext uri="{FF2B5EF4-FFF2-40B4-BE49-F238E27FC236}">
                <a16:creationId xmlns:a16="http://schemas.microsoft.com/office/drawing/2014/main" id="{E3ADA362-A9D3-837F-05B3-A0D55D4EF08E}"/>
              </a:ext>
            </a:extLst>
          </p:cNvPr>
          <p:cNvSpPr>
            <a:spLocks noGrp="1"/>
          </p:cNvSpPr>
          <p:nvPr>
            <p:ph type="body" sz="half" idx="2"/>
          </p:nvPr>
        </p:nvSpPr>
        <p:spPr>
          <a:xfrm>
            <a:off x="982766" y="2120900"/>
            <a:ext cx="3305915" cy="3670300"/>
          </a:xfrm>
        </p:spPr>
        <p:txBody>
          <a:bodyPr vert="horz" lIns="91440" tIns="45720" rIns="91440" bIns="45720" rtlCol="0">
            <a:normAutofit/>
          </a:bodyPr>
          <a:lstStyle/>
          <a:p>
            <a:pPr marL="285750" indent="-285750" algn="just">
              <a:buFont typeface="Wingdings 3" charset="2"/>
              <a:buChar char=""/>
            </a:pPr>
            <a:r>
              <a:rPr lang="en-US" b="1" dirty="0">
                <a:solidFill>
                  <a:schemeClr val="bg1"/>
                </a:solidFill>
              </a:rPr>
              <a:t>Inflation increased drastically in the last two years.</a:t>
            </a:r>
          </a:p>
          <a:p>
            <a:pPr marL="285750" indent="-285750" algn="just">
              <a:buFont typeface="Wingdings 3" charset="2"/>
              <a:buChar char=""/>
            </a:pPr>
            <a:r>
              <a:rPr lang="en-US" b="1" dirty="0">
                <a:solidFill>
                  <a:schemeClr val="bg1"/>
                </a:solidFill>
              </a:rPr>
              <a:t>Uncertainty about the economy’s health leads to businesses’ hesitation to start operation. </a:t>
            </a:r>
          </a:p>
          <a:p>
            <a:pPr marL="285750" indent="-285750" algn="just">
              <a:buFont typeface="Wingdings 3" charset="2"/>
              <a:buChar char=""/>
            </a:pPr>
            <a:r>
              <a:rPr lang="en-US" b="1" dirty="0">
                <a:solidFill>
                  <a:schemeClr val="bg1"/>
                </a:solidFill>
              </a:rPr>
              <a:t>Ambiguity over future cost and prices.</a:t>
            </a:r>
          </a:p>
          <a:p>
            <a:pPr marL="285750" indent="-285750" algn="just">
              <a:buFont typeface="Wingdings 3" charset="2"/>
              <a:buChar char=""/>
            </a:pPr>
            <a:r>
              <a:rPr lang="en-US" b="1" dirty="0">
                <a:solidFill>
                  <a:schemeClr val="bg1"/>
                </a:solidFill>
              </a:rPr>
              <a:t>No data provided in 2015 and 2016 which is suspicious behavior.</a:t>
            </a:r>
          </a:p>
          <a:p>
            <a:pPr marL="285750" indent="-285750" algn="just">
              <a:buFont typeface="Wingdings 3" charset="2"/>
              <a:buChar char=""/>
            </a:pPr>
            <a:r>
              <a:rPr lang="en-US" b="1" dirty="0">
                <a:solidFill>
                  <a:schemeClr val="bg1"/>
                </a:solidFill>
              </a:rPr>
              <a:t>Whether Argentina is able to bounce back is still uncertain.</a:t>
            </a:r>
          </a:p>
        </p:txBody>
      </p:sp>
      <p:sp>
        <p:nvSpPr>
          <p:cNvPr id="39" name="Rectangle 38">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9" name="Chart 8">
            <a:extLst>
              <a:ext uri="{FF2B5EF4-FFF2-40B4-BE49-F238E27FC236}">
                <a16:creationId xmlns:a16="http://schemas.microsoft.com/office/drawing/2014/main" id="{1F20DB55-C535-CC4A-BC4B-41E245B13B5E}"/>
              </a:ext>
            </a:extLst>
          </p:cNvPr>
          <p:cNvGraphicFramePr/>
          <p:nvPr>
            <p:extLst>
              <p:ext uri="{D42A27DB-BD31-4B8C-83A1-F6EECF244321}">
                <p14:modId xmlns:p14="http://schemas.microsoft.com/office/powerpoint/2010/main" val="3684657275"/>
              </p:ext>
            </p:extLst>
          </p:nvPr>
        </p:nvGraphicFramePr>
        <p:xfrm>
          <a:off x="5194607" y="803751"/>
          <a:ext cx="6391533" cy="52504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7347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DD029FC-684F-483A-A8BD-1F092BFFB7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3" name="Rectangle 12">
              <a:extLst>
                <a:ext uri="{FF2B5EF4-FFF2-40B4-BE49-F238E27FC236}">
                  <a16:creationId xmlns:a16="http://schemas.microsoft.com/office/drawing/2014/main" id="{EF3C96DD-C9B2-4B53-AEC5-8CB276D3C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662F19CA-71D7-45F5-9123-CA712C528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3886C2A0-05BA-4243-B351-00C64563A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CC87CEB4-8F81-455D-A076-159940550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BC9FC7F0-1AE4-4459-B8F2-219D7598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DD48B9DA-44B2-4334-96CF-D089EFEC9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Freeform 5">
              <a:extLst>
                <a:ext uri="{FF2B5EF4-FFF2-40B4-BE49-F238E27FC236}">
                  <a16:creationId xmlns:a16="http://schemas.microsoft.com/office/drawing/2014/main" id="{79089964-B99F-487E-840E-FD3D7E88C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0" name="Freeform 5">
              <a:extLst>
                <a:ext uri="{FF2B5EF4-FFF2-40B4-BE49-F238E27FC236}">
                  <a16:creationId xmlns:a16="http://schemas.microsoft.com/office/drawing/2014/main" id="{EC4611E9-9EAD-44EF-967C-9F3F3066D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21" name="Freeform 5">
              <a:extLst>
                <a:ext uri="{FF2B5EF4-FFF2-40B4-BE49-F238E27FC236}">
                  <a16:creationId xmlns:a16="http://schemas.microsoft.com/office/drawing/2014/main" id="{5916A076-E219-44E3-8EB5-1C04EFCD17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3" name="Rectangle 22">
            <a:extLst>
              <a:ext uri="{FF2B5EF4-FFF2-40B4-BE49-F238E27FC236}">
                <a16:creationId xmlns:a16="http://schemas.microsoft.com/office/drawing/2014/main" id="{D764F0A0-D07C-4159-9427-D25058257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5" name="Group 24">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26" name="Rectangle 25">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Oval 26">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Oval 27">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Oval 28">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Oval 29">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Oval 30">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34"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5"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722D53F6-AEAD-32A4-FD10-CD3C7FA534F7}"/>
              </a:ext>
            </a:extLst>
          </p:cNvPr>
          <p:cNvSpPr>
            <a:spLocks noGrp="1"/>
          </p:cNvSpPr>
          <p:nvPr>
            <p:ph type="title"/>
          </p:nvPr>
        </p:nvSpPr>
        <p:spPr>
          <a:xfrm>
            <a:off x="1154955" y="973668"/>
            <a:ext cx="3133726" cy="1020232"/>
          </a:xfrm>
        </p:spPr>
        <p:txBody>
          <a:bodyPr vert="horz" lIns="91440" tIns="45720" rIns="91440" bIns="45720" rtlCol="0" anchor="ctr">
            <a:normAutofit/>
          </a:bodyPr>
          <a:lstStyle/>
          <a:p>
            <a:r>
              <a:rPr lang="en-US" sz="3200" dirty="0">
                <a:latin typeface="Aharoni" panose="02010803020104030203" pitchFamily="2" charset="-79"/>
                <a:cs typeface="Aharoni" panose="02010803020104030203" pitchFamily="2" charset="-79"/>
              </a:rPr>
              <a:t>INTEREST RATE</a:t>
            </a:r>
          </a:p>
        </p:txBody>
      </p:sp>
      <p:sp>
        <p:nvSpPr>
          <p:cNvPr id="4" name="Text Placeholder 3">
            <a:extLst>
              <a:ext uri="{FF2B5EF4-FFF2-40B4-BE49-F238E27FC236}">
                <a16:creationId xmlns:a16="http://schemas.microsoft.com/office/drawing/2014/main" id="{64FBE4C0-BB7F-C7DF-6D67-D9E3EBA73037}"/>
              </a:ext>
            </a:extLst>
          </p:cNvPr>
          <p:cNvSpPr>
            <a:spLocks noGrp="1"/>
          </p:cNvSpPr>
          <p:nvPr>
            <p:ph type="body" sz="half" idx="2"/>
          </p:nvPr>
        </p:nvSpPr>
        <p:spPr>
          <a:xfrm>
            <a:off x="931334" y="2039886"/>
            <a:ext cx="3410326" cy="2998031"/>
          </a:xfrm>
        </p:spPr>
        <p:txBody>
          <a:bodyPr vert="horz" lIns="91440" tIns="45720" rIns="91440" bIns="45720" rtlCol="0">
            <a:normAutofit/>
          </a:bodyPr>
          <a:lstStyle/>
          <a:p>
            <a:pPr marL="285750" indent="-285750" algn="just">
              <a:buFont typeface="Wingdings 3" charset="2"/>
              <a:buChar char=""/>
            </a:pPr>
            <a:r>
              <a:rPr lang="en-US" b="1" dirty="0">
                <a:solidFill>
                  <a:schemeClr val="bg1"/>
                </a:solidFill>
              </a:rPr>
              <a:t>Between the years 2016-2019, the interest rates were rising high which resulted in low investments.</a:t>
            </a:r>
          </a:p>
          <a:p>
            <a:pPr marL="285750" indent="-285750" algn="just">
              <a:buFont typeface="Wingdings 3" charset="2"/>
              <a:buChar char=""/>
            </a:pPr>
            <a:r>
              <a:rPr lang="en-US" b="1" dirty="0">
                <a:solidFill>
                  <a:schemeClr val="bg1"/>
                </a:solidFill>
              </a:rPr>
              <a:t>However, in the past few years, interest rates have declined and became negative which encourages investors to borrow capital.</a:t>
            </a:r>
          </a:p>
          <a:p>
            <a:pPr marL="285750" indent="-285750" algn="just">
              <a:buFont typeface="Wingdings 3" charset="2"/>
              <a:buChar char=""/>
            </a:pPr>
            <a:r>
              <a:rPr lang="en-US" b="1" dirty="0">
                <a:solidFill>
                  <a:schemeClr val="bg1"/>
                </a:solidFill>
              </a:rPr>
              <a:t>Argentina has a competitive interest as compared to the Latin American countries.</a:t>
            </a:r>
          </a:p>
        </p:txBody>
      </p:sp>
      <p:sp>
        <p:nvSpPr>
          <p:cNvPr id="37" name="Rectangle 36">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7" name="Chart 6">
            <a:extLst>
              <a:ext uri="{FF2B5EF4-FFF2-40B4-BE49-F238E27FC236}">
                <a16:creationId xmlns:a16="http://schemas.microsoft.com/office/drawing/2014/main" id="{C8A98AEF-37BB-A94A-AA03-288F86235BA1}"/>
              </a:ext>
            </a:extLst>
          </p:cNvPr>
          <p:cNvGraphicFramePr>
            <a:graphicFrameLocks/>
          </p:cNvGraphicFramePr>
          <p:nvPr>
            <p:extLst>
              <p:ext uri="{D42A27DB-BD31-4B8C-83A1-F6EECF244321}">
                <p14:modId xmlns:p14="http://schemas.microsoft.com/office/powerpoint/2010/main" val="413619736"/>
              </p:ext>
            </p:extLst>
          </p:nvPr>
        </p:nvGraphicFramePr>
        <p:xfrm>
          <a:off x="5194607" y="803751"/>
          <a:ext cx="6391533" cy="52504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440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B0B8-FEA9-EE46-3453-FB5858681196}"/>
              </a:ext>
            </a:extLst>
          </p:cNvPr>
          <p:cNvSpPr>
            <a:spLocks noGrp="1"/>
          </p:cNvSpPr>
          <p:nvPr>
            <p:ph type="title"/>
          </p:nvPr>
        </p:nvSpPr>
        <p:spPr>
          <a:xfrm>
            <a:off x="1154954" y="1021934"/>
            <a:ext cx="2793159" cy="1140151"/>
          </a:xfrm>
        </p:spPr>
        <p:txBody>
          <a:bodyPr vert="horz" lIns="91440" tIns="45720" rIns="91440" bIns="45720" rtlCol="0" anchor="ctr">
            <a:normAutofit/>
          </a:bodyPr>
          <a:lstStyle/>
          <a:p>
            <a:pPr algn="ctr"/>
            <a:r>
              <a:rPr lang="en-US" sz="3200" dirty="0">
                <a:latin typeface="Aharoni" panose="02010803020104030203" pitchFamily="2" charset="-79"/>
                <a:cs typeface="Aharoni" panose="02010803020104030203" pitchFamily="2" charset="-79"/>
              </a:rPr>
              <a:t>ECONOMIC FREEDOM</a:t>
            </a:r>
          </a:p>
        </p:txBody>
      </p:sp>
      <p:sp>
        <p:nvSpPr>
          <p:cNvPr id="4" name="Text Placeholder 3">
            <a:extLst>
              <a:ext uri="{FF2B5EF4-FFF2-40B4-BE49-F238E27FC236}">
                <a16:creationId xmlns:a16="http://schemas.microsoft.com/office/drawing/2014/main" id="{E87539F7-ABD0-5E50-B077-148596A7B617}"/>
              </a:ext>
            </a:extLst>
          </p:cNvPr>
          <p:cNvSpPr>
            <a:spLocks noGrp="1"/>
          </p:cNvSpPr>
          <p:nvPr>
            <p:ph type="body" sz="half" idx="2"/>
          </p:nvPr>
        </p:nvSpPr>
        <p:spPr>
          <a:xfrm>
            <a:off x="866666" y="2254745"/>
            <a:ext cx="3369734" cy="3443322"/>
          </a:xfrm>
        </p:spPr>
        <p:txBody>
          <a:bodyPr vert="horz" lIns="91440" tIns="45720" rIns="91440" bIns="45720" rtlCol="0" anchor="ctr">
            <a:normAutofit/>
          </a:bodyPr>
          <a:lstStyle/>
          <a:p>
            <a:pPr marL="285750" indent="-285750" algn="just">
              <a:buFont typeface="Wingdings 3" charset="2"/>
              <a:buChar char=""/>
            </a:pPr>
            <a:r>
              <a:rPr lang="en-US" b="1" dirty="0">
                <a:solidFill>
                  <a:schemeClr val="bg1"/>
                </a:solidFill>
              </a:rPr>
              <a:t>Economic Freedom is in a repressed state with monetary freedom, property rights, fiscal health and government effectiveness affecting the score the most.</a:t>
            </a:r>
          </a:p>
          <a:p>
            <a:pPr marL="285750" indent="-285750" algn="just">
              <a:buFont typeface="Wingdings 3" charset="2"/>
              <a:buChar char=""/>
            </a:pPr>
            <a:r>
              <a:rPr lang="en-US" b="1" dirty="0">
                <a:solidFill>
                  <a:schemeClr val="bg1"/>
                </a:solidFill>
              </a:rPr>
              <a:t>Not a single metrics is in mostly free or free category.</a:t>
            </a:r>
          </a:p>
          <a:p>
            <a:pPr marL="285750" indent="-285750" algn="just">
              <a:buFont typeface="Wingdings 3" charset="2"/>
              <a:buChar char=""/>
            </a:pPr>
            <a:r>
              <a:rPr lang="en-US" b="1" dirty="0">
                <a:solidFill>
                  <a:schemeClr val="bg1"/>
                </a:solidFill>
              </a:rPr>
              <a:t>Declining economic freedom.</a:t>
            </a:r>
          </a:p>
          <a:p>
            <a:pPr marL="285750" indent="-285750" algn="just">
              <a:buFont typeface="Wingdings 3" charset="2"/>
              <a:buChar char=""/>
            </a:pPr>
            <a:r>
              <a:rPr lang="en-US" b="1" dirty="0">
                <a:solidFill>
                  <a:schemeClr val="bg1"/>
                </a:solidFill>
              </a:rPr>
              <a:t>The government failed to create an enticing environment for local and foreign investors.</a:t>
            </a:r>
          </a:p>
        </p:txBody>
      </p:sp>
      <p:pic>
        <p:nvPicPr>
          <p:cNvPr id="7" name="Picture 6" descr="A graph with colored lines and numbers&#10;&#10;Description automatically generated">
            <a:extLst>
              <a:ext uri="{FF2B5EF4-FFF2-40B4-BE49-F238E27FC236}">
                <a16:creationId xmlns:a16="http://schemas.microsoft.com/office/drawing/2014/main" id="{69674FA9-3A4A-904D-7011-3B170987393A}"/>
              </a:ext>
            </a:extLst>
          </p:cNvPr>
          <p:cNvPicPr>
            <a:picLocks noChangeAspect="1"/>
          </p:cNvPicPr>
          <p:nvPr/>
        </p:nvPicPr>
        <p:blipFill>
          <a:blip r:embed="rId2"/>
          <a:stretch>
            <a:fillRect/>
          </a:stretch>
        </p:blipFill>
        <p:spPr>
          <a:xfrm>
            <a:off x="5326210" y="678968"/>
            <a:ext cx="6215405" cy="2253083"/>
          </a:xfrm>
          <a:prstGeom prst="rect">
            <a:avLst/>
          </a:prstGeom>
        </p:spPr>
      </p:pic>
      <p:pic>
        <p:nvPicPr>
          <p:cNvPr id="8" name="Picture 7" descr="A graph with numbers and colored dots&#10;&#10;Description automatically generated">
            <a:extLst>
              <a:ext uri="{FF2B5EF4-FFF2-40B4-BE49-F238E27FC236}">
                <a16:creationId xmlns:a16="http://schemas.microsoft.com/office/drawing/2014/main" id="{2DD293B6-B407-6B2E-98CA-5BF74AC3C7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211" y="3238400"/>
            <a:ext cx="6215406" cy="2940632"/>
          </a:xfrm>
          <a:prstGeom prst="rect">
            <a:avLst/>
          </a:prstGeom>
        </p:spPr>
      </p:pic>
    </p:spTree>
    <p:extLst>
      <p:ext uri="{BB962C8B-B14F-4D97-AF65-F5344CB8AC3E}">
        <p14:creationId xmlns:p14="http://schemas.microsoft.com/office/powerpoint/2010/main" val="798368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Ion Boardroom</Template>
  <TotalTime>538</TotalTime>
  <Words>870</Words>
  <Application>Microsoft Macintosh PowerPoint</Application>
  <PresentationFormat>Widescreen</PresentationFormat>
  <Paragraphs>84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Aharoni</vt:lpstr>
      <vt:lpstr>Aptos</vt:lpstr>
      <vt:lpstr>Arial</vt:lpstr>
      <vt:lpstr>Century Gothic</vt:lpstr>
      <vt:lpstr>Georgia</vt:lpstr>
      <vt:lpstr>Wingdings 3</vt:lpstr>
      <vt:lpstr>Ion Boardroom</vt:lpstr>
      <vt:lpstr>Prospect Argentina Branch  MNC Corp</vt:lpstr>
      <vt:lpstr>INTRODUCTION</vt:lpstr>
      <vt:lpstr>ANALYSIS BREAKDOWN</vt:lpstr>
      <vt:lpstr>GDP PER CAPITA &amp; REAL GDP GROWTH</vt:lpstr>
      <vt:lpstr>UNEMPLOYMENT RATE</vt:lpstr>
      <vt:lpstr>EXCHANGE RATE</vt:lpstr>
      <vt:lpstr>INFLATION RATE</vt:lpstr>
      <vt:lpstr>INTEREST RATE</vt:lpstr>
      <vt:lpstr>ECONOMIC FREEDOM</vt:lpstr>
      <vt:lpstr>HUMAN DEVELOPMENT INDEX RATE (HDI)</vt:lpstr>
      <vt:lpstr>LITERACY RATE</vt:lpstr>
      <vt:lpstr>Through our research and analysis, we have found that while Argentina is stable in certain aspects of its economy, there is still much uncertainty with the direction of other major factors that could impact our sales and revenue; therefore, we do not recommend that the business be expanded into Argentina at this moment, especially after the economic uncertainty brought upon by COVID-19. Having said that, we plan on continuing to monitor the economy of Argentina and perhaps, barring any outside factors or calamities, we can expand into Argentina in the future.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Chowke</dc:creator>
  <cp:lastModifiedBy>Mazen Alhaffar</cp:lastModifiedBy>
  <cp:revision>52</cp:revision>
  <dcterms:created xsi:type="dcterms:W3CDTF">2024-04-30T15:56:07Z</dcterms:created>
  <dcterms:modified xsi:type="dcterms:W3CDTF">2024-05-01T01:01:39Z</dcterms:modified>
</cp:coreProperties>
</file>