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67" r:id="rId10"/>
    <p:sldId id="269" r:id="rId11"/>
    <p:sldId id="262" r:id="rId12"/>
    <p:sldId id="273" r:id="rId13"/>
    <p:sldId id="274" r:id="rId14"/>
    <p:sldId id="264" r:id="rId15"/>
    <p:sldId id="265" r:id="rId16"/>
    <p:sldId id="276" r:id="rId17"/>
    <p:sldId id="277" r:id="rId18"/>
    <p:sldId id="278" r:id="rId19"/>
    <p:sldId id="268" r:id="rId20"/>
  </p:sldIdLst>
  <p:sldSz cx="12192000" cy="6858000"/>
  <p:notesSz cx="6858000" cy="12192000"/>
  <p:embeddedFontLst>
    <p:embeddedFont>
      <p:font typeface="Tw Cen MT" panose="020B0602020104020603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F8C"/>
    <a:srgbClr val="D5D3F0"/>
    <a:srgbClr val="F5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58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378B-8790-E2E6-1FC0-C70249FD1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7F606-E496-32DF-D518-2F35A9A08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46D805-D452-69D3-3286-6584D9D0A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7AE0-EF3C-285C-99C2-BC613CCA1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6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D316B-1097-F960-8AEF-1A32593C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91A4D8-DCCD-525D-1CB5-59DD328F4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89EB14-3040-5FE5-6DBC-7DCB7CD34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8B78D-8E0F-F1B4-1166-906360B77D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A6DD5-89A3-E634-7747-84641FE8C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43F61-E43A-EB20-63E4-6242020EE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2F879-7D02-97FE-796C-785C65AAA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832DB-A68B-BF86-E453-C51459541E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27F0F-D68C-BCB3-B8DC-50D365CAF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67476-849F-C650-3B44-D043B4B41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9F1C9-BEFF-C44A-D081-475151C65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2A67A-47E3-F968-FF89-FF98657D6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7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6586E-FC81-7FFE-7B4D-A4E7E91E2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43AC3D-65A9-9C89-BFDE-EE997B243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5D841-EC3D-335D-973E-6E88E3711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B19A3-DA7C-242D-1386-2F0C4EB7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10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13B0-AE6C-8CAD-3174-C400C3C46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C4A6F-AE74-678D-7360-4546A4207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73C8F-8D39-B65F-95EC-7A8D9DA3A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4E2F4-B0B9-4E8D-3B56-9BD2725F2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12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2735E-E1EC-8648-ADCE-DBA5BDC38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27CDE-F624-D948-EAAE-D9FF9B2E0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90A7BD-F008-4DBE-1020-E07D79603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D9EA-DC3C-F54F-54F3-F1C3D3DB6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74CA1-7F0E-0985-79B8-7656218D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C44936-F948-661D-94EE-36E60EB46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392BF3-FA31-2939-AE18-4B0F1CA21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737A6-AE9A-D9E8-EE62-2AE23E70E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1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36FC6-D3D0-F170-44EC-1345599DF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29447-AD2F-6658-61E0-547DF24E6C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B7B40-7E1B-774A-6250-373CE7710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44C2B-2233-0A76-DEB6-76529586E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96DD-8A53-A5D3-7132-2C41B90EA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3D500-366E-6541-F4A3-FF0619D61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A6968-EE50-395A-9783-5C853C9AA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6ECF3-E075-3A0A-7262-04A5CC3D1D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6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85981-B11F-126F-6850-70D4CD593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C7E58-12DF-1923-15D6-69FBF3766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138B7A-7F26-7853-4813-967D8B7B5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27861-C710-76DC-44A5-F95E7E0710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0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26.svg"/><Relationship Id="rId10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9.xml"/><Relationship Id="rId7" Type="http://schemas.openxmlformats.org/officeDocument/2006/relationships/hyperlink" Target="https://colab.research.google.com/drive/1Ja09j1ByvQrdFRf-6BJhhUBBTlO76AYK?usp=sharing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github.com/MazenHamada/Teloc-Customer-Churn-Analysis" TargetMode="External"/><Relationship Id="rId9" Type="http://schemas.openxmlformats.org/officeDocument/2006/relationships/hyperlink" Target="https://app.powerbi.com/view?r=eyJrIjoiYTgwMmU3MTktYTJkNi00ODk4LTk0ODAtMzU0MzBhN2E4NmJkIiwidCI6IjAyNjU5ODhhLWU0MDQtNGRkYy1hMmEwLTY2MjUwNWMzYjc4ZiIsImMiOjh9&amp;pageName=e924d61512c6925a6cb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902" y="3436801"/>
            <a:ext cx="961784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2353515"/>
            <a:ext cx="11931841" cy="100094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7884"/>
              </a:lnSpc>
              <a:buNone/>
            </a:pPr>
            <a:r>
              <a:rPr lang="en-US" sz="6750" b="1" kern="0" spc="-405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Telco Customer Churn Analysis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380905" y="3692276"/>
            <a:ext cx="11931841" cy="71300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809"/>
              </a:lnSpc>
              <a:spcBef>
                <a:spcPts val="2607"/>
              </a:spcBef>
              <a:buNone/>
            </a:pPr>
            <a:r>
              <a:rPr lang="en-US" sz="2025" kern="0" spc="-4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An analysis of customer data from a telecommunications company to understand the key drivers of customer churn.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380902" y="5969253"/>
            <a:ext cx="2963713" cy="3336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28"/>
              </a:lnSpc>
              <a:buNone/>
            </a:pPr>
            <a:r>
              <a:rPr lang="en-US" sz="2800" b="1" kern="0" spc="-135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Mazen Hamada Badr</a:t>
            </a:r>
            <a:endParaRPr lang="en-US" sz="2400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Picture 6" descr="A logo with text overlay&#10;&#10;AI-generated content may be incorrect.">
            <a:extLst>
              <a:ext uri="{FF2B5EF4-FFF2-40B4-BE49-F238E27FC236}">
                <a16:creationId xmlns:a16="http://schemas.microsoft.com/office/drawing/2014/main" id="{DD90FB8B-8230-752D-1403-035EA3F746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916" b="10981"/>
          <a:stretch>
            <a:fillRect/>
          </a:stretch>
        </p:blipFill>
        <p:spPr>
          <a:xfrm>
            <a:off x="11248961" y="49095"/>
            <a:ext cx="875533" cy="675060"/>
          </a:xfrm>
          <a:prstGeom prst="rect">
            <a:avLst/>
          </a:prstGeom>
        </p:spPr>
      </p:pic>
      <p:pic>
        <p:nvPicPr>
          <p:cNvPr id="9" name="Picture 8" descr="A black background with text&#10;&#10;AI-generated content may be incorrect.">
            <a:extLst>
              <a:ext uri="{FF2B5EF4-FFF2-40B4-BE49-F238E27FC236}">
                <a16:creationId xmlns:a16="http://schemas.microsoft.com/office/drawing/2014/main" id="{A085018D-E86F-D37B-E864-27B2AB0EC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7756" y="49095"/>
            <a:ext cx="1421645" cy="6750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920FAA5-565C-B3D2-DF5D-D9D3D311E1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8886" y="49095"/>
            <a:ext cx="1499310" cy="6750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CAC0E82-AE09-2DAD-FA4F-C4C5713D6D15}"/>
              </a:ext>
            </a:extLst>
          </p:cNvPr>
          <p:cNvSpPr/>
          <p:nvPr/>
        </p:nvSpPr>
        <p:spPr>
          <a:xfrm>
            <a:off x="9518476" y="49095"/>
            <a:ext cx="9144" cy="607555"/>
          </a:xfrm>
          <a:prstGeom prst="rect">
            <a:avLst/>
          </a:prstGeom>
          <a:solidFill>
            <a:srgbClr val="4B4F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7453E-CF90-64F7-03F0-05F4AA612F63}"/>
              </a:ext>
            </a:extLst>
          </p:cNvPr>
          <p:cNvSpPr/>
          <p:nvPr/>
        </p:nvSpPr>
        <p:spPr>
          <a:xfrm>
            <a:off x="11144965" y="49095"/>
            <a:ext cx="9144" cy="607555"/>
          </a:xfrm>
          <a:prstGeom prst="rect">
            <a:avLst/>
          </a:prstGeom>
          <a:solidFill>
            <a:srgbClr val="4B4F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ject 1">
            <a:extLst>
              <a:ext uri="{FF2B5EF4-FFF2-40B4-BE49-F238E27FC236}">
                <a16:creationId xmlns:a16="http://schemas.microsoft.com/office/drawing/2014/main" id="{A8154033-F6AB-7D89-BE95-3BE714D9B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902" y="6415622"/>
            <a:ext cx="961784" cy="47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C0E40F-FC23-EFD0-7BE6-6B04ABE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CDCF68FD-8EE1-7ED6-6133-9DC6D1DB6310}"/>
              </a:ext>
            </a:extLst>
          </p:cNvPr>
          <p:cNvSpPr/>
          <p:nvPr/>
        </p:nvSpPr>
        <p:spPr>
          <a:xfrm>
            <a:off x="476131" y="158195"/>
            <a:ext cx="6357288" cy="7168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>
              <a:lnSpc>
                <a:spcPts val="4161"/>
              </a:lnSpc>
            </a:pPr>
            <a:r>
              <a:rPr lang="en-US" sz="3563" b="1" kern="0" spc="-214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EDA – Age Distribution</a:t>
            </a:r>
            <a:endParaRPr lang="en-US" sz="3600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5BF5026-6656-DE52-F3CF-8B41175AF81D}"/>
              </a:ext>
            </a:extLst>
          </p:cNvPr>
          <p:cNvSpPr/>
          <p:nvPr/>
        </p:nvSpPr>
        <p:spPr>
          <a:xfrm>
            <a:off x="476131" y="1296478"/>
            <a:ext cx="3555174" cy="30103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372"/>
              </a:lnSpc>
              <a:spcBef>
                <a:spcPts val="752"/>
              </a:spcBef>
              <a:buNone/>
            </a:pPr>
            <a:r>
              <a:rPr lang="en-US" sz="1710" b="1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Key Findings: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E861EBA-9BF4-B2B2-764E-94798F2C757C}"/>
              </a:ext>
            </a:extLst>
          </p:cNvPr>
          <p:cNvSpPr/>
          <p:nvPr/>
        </p:nvSpPr>
        <p:spPr>
          <a:xfrm>
            <a:off x="476131" y="1296479"/>
            <a:ext cx="3273523" cy="4572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>
              <a:lnSpc>
                <a:spcPts val="2497"/>
              </a:lnSpc>
              <a:spcBef>
                <a:spcPts val="1790"/>
              </a:spcBef>
              <a:buSzPct val="100000"/>
            </a:pPr>
            <a:r>
              <a:rPr lang="en-US" sz="2138" b="1" kern="0" spc="-12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</a:rPr>
              <a:t>Senior Citizens are a High-Risk Demographic:</a:t>
            </a:r>
          </a:p>
          <a:p>
            <a:pPr>
              <a:lnSpc>
                <a:spcPts val="2497"/>
              </a:lnSpc>
              <a:spcBef>
                <a:spcPts val="1790"/>
              </a:spcBef>
              <a:buSzPct val="100000"/>
            </a:pPr>
            <a:r>
              <a:rPr lang="en-US" sz="2138" kern="0" spc="-12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</a:rPr>
              <a:t>The churn rate spikes for customers aged 65 and older, making them a key group for retention efforts.</a:t>
            </a:r>
          </a:p>
        </p:txBody>
      </p:sp>
      <p:pic>
        <p:nvPicPr>
          <p:cNvPr id="4" name="Picture 3" descr="A graph showing a line of blue lines&#10;&#10;AI-generated content may be incorrect.">
            <a:extLst>
              <a:ext uri="{FF2B5EF4-FFF2-40B4-BE49-F238E27FC236}">
                <a16:creationId xmlns:a16="http://schemas.microsoft.com/office/drawing/2014/main" id="{5BCC7285-2A5D-C730-C714-B95C82DA4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635" y="1296478"/>
            <a:ext cx="8220365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31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Predictive Modeling - Identifying At-Risk Customers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531363" y="1232699"/>
            <a:ext cx="11126223" cy="30820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Bef>
                <a:spcPts val="596"/>
              </a:spcBef>
            </a:pPr>
            <a:r>
              <a:rPr lang="en-US" sz="2400" b="1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Objective</a:t>
            </a:r>
            <a:r>
              <a:rPr lang="en-US" sz="24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:</a:t>
            </a:r>
          </a:p>
          <a:p>
            <a:pPr>
              <a:spcBef>
                <a:spcPts val="596"/>
              </a:spcBef>
            </a:pPr>
            <a:r>
              <a:rPr lang="en-US" sz="2400" kern="0" spc="-30" dirty="0">
                <a:solidFill>
                  <a:schemeClr val="tx1">
                    <a:alpha val="56000"/>
                  </a:schemeClr>
                </a:solidFill>
                <a:latin typeface="Tw Cen MT" panose="020B0602020104020603" pitchFamily="34" charset="0"/>
                <a:ea typeface="Inter" pitchFamily="34" charset="-122"/>
              </a:rPr>
              <a:t>To build a machine learning model that accurately predicts which customers are likely to churn.</a:t>
            </a:r>
          </a:p>
          <a:p>
            <a:pPr>
              <a:spcBef>
                <a:spcPts val="596"/>
              </a:spcBef>
            </a:pPr>
            <a:endParaRPr lang="en-US" sz="2400" kern="0" spc="-30" dirty="0">
              <a:solidFill>
                <a:srgbClr val="000000">
                  <a:alpha val="56000"/>
                </a:srgbClr>
              </a:solidFill>
              <a:latin typeface="Tw Cen MT" panose="020B0602020104020603" pitchFamily="34" charset="0"/>
              <a:ea typeface="Inter" pitchFamily="34" charset="-122"/>
            </a:endParaRPr>
          </a:p>
          <a:p>
            <a:pPr>
              <a:spcBef>
                <a:spcPts val="596"/>
              </a:spcBef>
            </a:pPr>
            <a:r>
              <a:rPr lang="en-US" sz="2400" b="1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Methodology:</a:t>
            </a:r>
          </a:p>
          <a:p>
            <a:pPr>
              <a:spcBef>
                <a:spcPts val="596"/>
              </a:spcBef>
            </a:pPr>
            <a:r>
              <a:rPr lang="en-US" sz="24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Four classification models were trained and evaluated to identify the best performer.</a:t>
            </a:r>
          </a:p>
          <a:p>
            <a:pPr>
              <a:spcBef>
                <a:spcPts val="596"/>
              </a:spcBef>
            </a:pPr>
            <a:r>
              <a:rPr lang="en-US" sz="24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The data was carefully cleaned to remove identifiers and features that could lead to data leakage.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72D3AA-96DD-3D32-E30C-33D7BBB7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8313"/>
              </p:ext>
            </p:extLst>
          </p:nvPr>
        </p:nvGraphicFramePr>
        <p:xfrm>
          <a:off x="6869302" y="4101939"/>
          <a:ext cx="4967746" cy="2365285"/>
        </p:xfrm>
        <a:graphic>
          <a:graphicData uri="http://schemas.openxmlformats.org/drawingml/2006/table">
            <a:tbl>
              <a:tblPr/>
              <a:tblGrid>
                <a:gridCol w="2483873">
                  <a:extLst>
                    <a:ext uri="{9D8B030D-6E8A-4147-A177-3AD203B41FA5}">
                      <a16:colId xmlns:a16="http://schemas.microsoft.com/office/drawing/2014/main" val="1981215151"/>
                    </a:ext>
                  </a:extLst>
                </a:gridCol>
                <a:gridCol w="2483873">
                  <a:extLst>
                    <a:ext uri="{9D8B030D-6E8A-4147-A177-3AD203B41FA5}">
                      <a16:colId xmlns:a16="http://schemas.microsoft.com/office/drawing/2014/main" val="3085090628"/>
                    </a:ext>
                  </a:extLst>
                </a:gridCol>
              </a:tblGrid>
              <a:tr h="473057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Model</a:t>
                      </a:r>
                    </a:p>
                  </a:txBody>
                  <a:tcPr marL="14079" marR="14079" marT="9386" marB="9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4F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Accuracy</a:t>
                      </a:r>
                    </a:p>
                  </a:txBody>
                  <a:tcPr marL="14079" marR="14079" marT="9386" marB="9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4F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83235"/>
                  </a:ext>
                </a:extLst>
              </a:tr>
              <a:tr h="473057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900" b="1" dirty="0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Gradient Boosting</a:t>
                      </a:r>
                    </a:p>
                  </a:txBody>
                  <a:tcPr marL="14079" marR="14079" marT="9386" marB="9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900" b="1" dirty="0">
                          <a:solidFill>
                            <a:srgbClr val="00B050"/>
                          </a:solidFill>
                          <a:effectLst/>
                          <a:latin typeface="Tw Cen MT" panose="020B0602020104020603" pitchFamily="34" charset="0"/>
                        </a:rPr>
                        <a:t>84.38%</a:t>
                      </a:r>
                    </a:p>
                  </a:txBody>
                  <a:tcPr marL="14079" marR="14079" marT="9386" marB="9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471869"/>
                  </a:ext>
                </a:extLst>
              </a:tr>
              <a:tr h="473057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900" b="1" dirty="0">
                          <a:effectLst/>
                          <a:latin typeface="Tw Cen MT" panose="020B0602020104020603" pitchFamily="34" charset="0"/>
                        </a:rPr>
                        <a:t>Support Vector Machine</a:t>
                      </a:r>
                    </a:p>
                  </a:txBody>
                  <a:tcPr marL="14079" marR="14079" marT="9386" marB="9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900" b="1" dirty="0">
                          <a:effectLst/>
                          <a:latin typeface="Tw Cen MT" panose="020B0602020104020603" pitchFamily="34" charset="0"/>
                        </a:rPr>
                        <a:t>84.10%</a:t>
                      </a:r>
                    </a:p>
                  </a:txBody>
                  <a:tcPr marL="14079" marR="14079" marT="9386" marB="9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689286"/>
                  </a:ext>
                </a:extLst>
              </a:tr>
              <a:tr h="473057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900" b="1">
                          <a:effectLst/>
                          <a:latin typeface="Tw Cen MT" panose="020B0602020104020603" pitchFamily="34" charset="0"/>
                        </a:rPr>
                        <a:t>Logistic Regression</a:t>
                      </a:r>
                    </a:p>
                  </a:txBody>
                  <a:tcPr marL="14079" marR="14079" marT="9386" marB="9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900" b="1" dirty="0">
                          <a:effectLst/>
                          <a:latin typeface="Tw Cen MT" panose="020B0602020104020603" pitchFamily="34" charset="0"/>
                        </a:rPr>
                        <a:t>83.76%</a:t>
                      </a:r>
                    </a:p>
                  </a:txBody>
                  <a:tcPr marL="14079" marR="14079" marT="9386" marB="9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946647"/>
                  </a:ext>
                </a:extLst>
              </a:tr>
              <a:tr h="473057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900" b="1">
                          <a:effectLst/>
                          <a:latin typeface="Tw Cen MT" panose="020B0602020104020603" pitchFamily="34" charset="0"/>
                        </a:rPr>
                        <a:t>Random Forest</a:t>
                      </a:r>
                    </a:p>
                  </a:txBody>
                  <a:tcPr marL="14079" marR="14079" marT="9386" marB="9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900" b="1" dirty="0">
                          <a:effectLst/>
                          <a:latin typeface="Tw Cen MT" panose="020B0602020104020603" pitchFamily="34" charset="0"/>
                        </a:rPr>
                        <a:t>83.19%</a:t>
                      </a:r>
                    </a:p>
                  </a:txBody>
                  <a:tcPr marL="14079" marR="14079" marT="9386" marB="93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32197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E044B48-70FF-8E78-3134-54CC2D5225A5}"/>
              </a:ext>
            </a:extLst>
          </p:cNvPr>
          <p:cNvSpPr txBox="1"/>
          <p:nvPr/>
        </p:nvSpPr>
        <p:spPr>
          <a:xfrm>
            <a:off x="488405" y="4612324"/>
            <a:ext cx="609702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96"/>
              </a:spcBef>
            </a:pPr>
            <a:r>
              <a:rPr lang="en-US" sz="2400" b="1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Dropped Columns:</a:t>
            </a:r>
          </a:p>
          <a:p>
            <a:r>
              <a:rPr lang="en-US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'CustomerID', 'City', 'Zip Code', 'Latitude', 'Longitude', </a:t>
            </a:r>
            <a:r>
              <a:rPr lang="en-US" b="1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'Churn Category', 'Churn Reason', 'Churn Score</a:t>
            </a:r>
            <a:r>
              <a:rPr lang="en-US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', </a:t>
            </a:r>
            <a:r>
              <a:rPr lang="en-US" b="1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'Customer Status</a:t>
            </a:r>
            <a:r>
              <a:rPr lang="en-US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', </a:t>
            </a:r>
            <a:r>
              <a:rPr lang="en-US" b="1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'Satisfaction Score'</a:t>
            </a:r>
            <a:r>
              <a:rPr lang="en-US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,  </a:t>
            </a:r>
            <a:r>
              <a:rPr lang="en-US" b="1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'CLTV’, 'Churn Label'</a:t>
            </a:r>
            <a:endParaRPr lang="en-US" sz="2400" b="1" kern="0" spc="-30" dirty="0">
              <a:solidFill>
                <a:srgbClr val="000000">
                  <a:alpha val="56000"/>
                </a:srgbClr>
              </a:solidFill>
              <a:latin typeface="Tw Cen MT" panose="020B0602020104020603" pitchFamily="34" charset="0"/>
              <a:ea typeface="Inter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0C39D5-6DAD-E05F-D62C-38C6EF363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extLst>
              <a:ext uri="{FF2B5EF4-FFF2-40B4-BE49-F238E27FC236}">
                <a16:creationId xmlns:a16="http://schemas.microsoft.com/office/drawing/2014/main" id="{7A1C977D-162C-E80D-8FE7-B6AFF85D8E2A}"/>
              </a:ext>
            </a:extLst>
          </p:cNvPr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</a:rPr>
              <a:t>Gradient Boosting - Performance Deep Dive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346155D3-66F2-C59A-A02F-17296D15C4C7}"/>
              </a:ext>
            </a:extLst>
          </p:cNvPr>
          <p:cNvSpPr/>
          <p:nvPr/>
        </p:nvSpPr>
        <p:spPr>
          <a:xfrm>
            <a:off x="531364" y="1232700"/>
            <a:ext cx="6200829" cy="39775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Bef>
                <a:spcPts val="596"/>
              </a:spcBef>
            </a:pPr>
            <a:endParaRPr lang="en-US" sz="2400" b="1" kern="0" spc="-30" dirty="0">
              <a:solidFill>
                <a:srgbClr val="000000">
                  <a:alpha val="56000"/>
                </a:srgbClr>
              </a:solidFill>
              <a:latin typeface="Tw Cen MT" panose="020B0602020104020603" pitchFamily="34" charset="0"/>
              <a:ea typeface="Inter" pitchFamily="34" charset="-122"/>
            </a:endParaRPr>
          </a:p>
          <a:p>
            <a:pPr>
              <a:spcBef>
                <a:spcPts val="596"/>
              </a:spcBef>
            </a:pPr>
            <a:r>
              <a:rPr lang="en-US" sz="2400" b="1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Confusion Matrix Analysis:</a:t>
            </a:r>
          </a:p>
          <a:p>
            <a:pPr>
              <a:spcBef>
                <a:spcPts val="596"/>
              </a:spcBef>
            </a:pPr>
            <a:endParaRPr lang="en-US" sz="2400" b="1" kern="0" spc="-30" dirty="0">
              <a:solidFill>
                <a:srgbClr val="000000">
                  <a:alpha val="56000"/>
                </a:srgbClr>
              </a:solidFill>
              <a:latin typeface="Tw Cen MT" panose="020B0602020104020603" pitchFamily="34" charset="0"/>
              <a:ea typeface="Inter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596"/>
              </a:spcBef>
              <a:buFont typeface="Arial" panose="020B0604020202020204" pitchFamily="34" charset="0"/>
              <a:buChar char="•"/>
            </a:pPr>
            <a:r>
              <a:rPr lang="en-US" sz="24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The model correctly classified 1,486 out of 1,761 customers in the test set.</a:t>
            </a:r>
          </a:p>
          <a:p>
            <a:pPr marL="342900" indent="-342900">
              <a:lnSpc>
                <a:spcPct val="150000"/>
              </a:lnSpc>
              <a:spcBef>
                <a:spcPts val="596"/>
              </a:spcBef>
              <a:buFont typeface="Arial" panose="020B0604020202020204" pitchFamily="34" charset="0"/>
              <a:buChar char="•"/>
            </a:pPr>
            <a:r>
              <a:rPr lang="en-US" sz="24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True Positives (Churn): 309 customers.</a:t>
            </a:r>
          </a:p>
          <a:p>
            <a:pPr marL="342900" indent="-342900">
              <a:lnSpc>
                <a:spcPct val="150000"/>
              </a:lnSpc>
              <a:spcBef>
                <a:spcPts val="596"/>
              </a:spcBef>
              <a:buFont typeface="Arial" panose="020B0604020202020204" pitchFamily="34" charset="0"/>
              <a:buChar char="•"/>
            </a:pPr>
            <a:r>
              <a:rPr lang="en-US" sz="24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</a:rPr>
              <a:t>True Negatives (Stayed): 1,177 customers.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2CB19-9FB0-FF55-D624-2347542B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07171"/>
              </p:ext>
            </p:extLst>
          </p:nvPr>
        </p:nvGraphicFramePr>
        <p:xfrm>
          <a:off x="7462409" y="1151345"/>
          <a:ext cx="4183332" cy="1471866"/>
        </p:xfrm>
        <a:graphic>
          <a:graphicData uri="http://schemas.openxmlformats.org/drawingml/2006/table">
            <a:tbl>
              <a:tblPr/>
              <a:tblGrid>
                <a:gridCol w="1045833">
                  <a:extLst>
                    <a:ext uri="{9D8B030D-6E8A-4147-A177-3AD203B41FA5}">
                      <a16:colId xmlns:a16="http://schemas.microsoft.com/office/drawing/2014/main" val="1981215151"/>
                    </a:ext>
                  </a:extLst>
                </a:gridCol>
                <a:gridCol w="1045833">
                  <a:extLst>
                    <a:ext uri="{9D8B030D-6E8A-4147-A177-3AD203B41FA5}">
                      <a16:colId xmlns:a16="http://schemas.microsoft.com/office/drawing/2014/main" val="3085090628"/>
                    </a:ext>
                  </a:extLst>
                </a:gridCol>
                <a:gridCol w="1045833">
                  <a:extLst>
                    <a:ext uri="{9D8B030D-6E8A-4147-A177-3AD203B41FA5}">
                      <a16:colId xmlns:a16="http://schemas.microsoft.com/office/drawing/2014/main" val="3870788092"/>
                    </a:ext>
                  </a:extLst>
                </a:gridCol>
                <a:gridCol w="1045833">
                  <a:extLst>
                    <a:ext uri="{9D8B030D-6E8A-4147-A177-3AD203B41FA5}">
                      <a16:colId xmlns:a16="http://schemas.microsoft.com/office/drawing/2014/main" val="2237341393"/>
                    </a:ext>
                  </a:extLst>
                </a:gridCol>
              </a:tblGrid>
              <a:tr h="49062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Class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4F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Precision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4F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Recall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4F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F1-Score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4F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83235"/>
                  </a:ext>
                </a:extLst>
              </a:tr>
              <a:tr h="49062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Stayed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0.88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0.91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0.9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471869"/>
                  </a:ext>
                </a:extLst>
              </a:tr>
              <a:tr h="49062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Churned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0.73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>
                          <a:effectLst/>
                          <a:latin typeface="Tw Cen MT" panose="020B0602020104020603" pitchFamily="34" charset="0"/>
                        </a:rPr>
                        <a:t>0.66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0.69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68928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4017106-C5A5-B60D-E074-67F7F31E9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379" y="2839435"/>
            <a:ext cx="4551392" cy="38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2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7A64F-7BA7-32D4-5E4B-8555C8E3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extLst>
              <a:ext uri="{FF2B5EF4-FFF2-40B4-BE49-F238E27FC236}">
                <a16:creationId xmlns:a16="http://schemas.microsoft.com/office/drawing/2014/main" id="{67E9FE6D-FA70-4C50-1A93-0FF5782CFC69}"/>
              </a:ext>
            </a:extLst>
          </p:cNvPr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</a:rPr>
              <a:t>Top Predictive Features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FBC2C0-2766-A991-7573-85F1C13A7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73" y="1271483"/>
            <a:ext cx="10828453" cy="53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05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Prescriptive Analysis - Actionable Recommendations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987972" y="1714071"/>
            <a:ext cx="1428393" cy="1428393"/>
          </a:xfrm>
          <a:prstGeom prst="ellipse">
            <a:avLst/>
          </a:prstGeom>
          <a:solidFill>
            <a:srgbClr val="D5D3F0"/>
          </a:solidFill>
        </p:spPr>
        <p:txBody>
          <a:bodyPr/>
          <a:lstStyle/>
          <a:p>
            <a:endParaRPr lang="en-US">
              <a:latin typeface="Tw Cen MT" panose="020B0602020104020603" pitchFamily="34" charset="0"/>
            </a:endParaRPr>
          </a:p>
        </p:txBody>
      </p:sp>
      <p:pic>
        <p:nvPicPr>
          <p:cNvPr id="4" name="Object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865" y="2126963"/>
            <a:ext cx="609448" cy="609448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60895" y="3238762"/>
            <a:ext cx="2482547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Target Month-to-Month Customers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460895" y="3849757"/>
            <a:ext cx="2482547" cy="10565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81"/>
              </a:lnSpc>
              <a:spcBef>
                <a:spcPts val="596"/>
              </a:spcBef>
              <a:buNone/>
            </a:pPr>
            <a:r>
              <a:rPr lang="en-US" sz="15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Proactively offer incentives for them to switch to one or two-year contracts to increase loyalty.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3916177" y="1714071"/>
            <a:ext cx="1428393" cy="1428393"/>
          </a:xfrm>
          <a:prstGeom prst="ellipse">
            <a:avLst/>
          </a:prstGeom>
          <a:solidFill>
            <a:srgbClr val="4B4F8C"/>
          </a:solidFill>
        </p:spPr>
        <p:txBody>
          <a:bodyPr/>
          <a:lstStyle/>
          <a:p>
            <a:endParaRPr lang="en-US">
              <a:latin typeface="Tw Cen MT" panose="020B0602020104020603" pitchFamily="34" charset="0"/>
            </a:endParaRPr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5814" y="2085116"/>
            <a:ext cx="580880" cy="676106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3305301" y="3238762"/>
            <a:ext cx="2650145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Develop a Competitive Retention Strategy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3305301" y="3849757"/>
            <a:ext cx="2650145" cy="10565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81"/>
              </a:lnSpc>
              <a:spcBef>
                <a:spcPts val="596"/>
              </a:spcBef>
              <a:buNone/>
            </a:pPr>
            <a:r>
              <a:rPr lang="en-US" sz="15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Empower retention teams to match competitor offers for high-value, at-risk customers (as identified by our model).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844382" y="1714071"/>
            <a:ext cx="1428393" cy="1428393"/>
          </a:xfrm>
          <a:prstGeom prst="ellipse">
            <a:avLst/>
          </a:prstGeom>
          <a:solidFill>
            <a:srgbClr val="D5D3F0"/>
          </a:solidFill>
        </p:spPr>
        <p:txBody>
          <a:bodyPr/>
          <a:lstStyle/>
          <a:p>
            <a:endParaRPr lang="en-US">
              <a:latin typeface="Tw Cen MT" panose="020B0602020104020603" pitchFamily="34" charset="0"/>
            </a:endParaRPr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8695" y="2076746"/>
            <a:ext cx="723719" cy="695151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6228269" y="3238762"/>
            <a:ext cx="2660620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Launch a Loyalty Program for New Customers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6228269" y="3849757"/>
            <a:ext cx="2660620" cy="10565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81"/>
              </a:lnSpc>
              <a:spcBef>
                <a:spcPts val="596"/>
              </a:spcBef>
              <a:buNone/>
            </a:pPr>
            <a:r>
              <a:rPr lang="en-US" sz="15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Reward customers for milestones in their first year to guide them past the high-risk early stages.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9772587" y="1714071"/>
            <a:ext cx="1428393" cy="1428393"/>
          </a:xfrm>
          <a:prstGeom prst="ellipse">
            <a:avLst/>
          </a:prstGeom>
          <a:solidFill>
            <a:srgbClr val="4B4F8C"/>
          </a:solidFill>
          <a:ln>
            <a:noFill/>
          </a:ln>
        </p:spPr>
        <p:txBody>
          <a:bodyPr/>
          <a:lstStyle/>
          <a:p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9161711" y="3238762"/>
            <a:ext cx="2650145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Improve Onboarding and Support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9161711" y="3849757"/>
            <a:ext cx="2650145" cy="13206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81"/>
              </a:lnSpc>
              <a:spcBef>
                <a:spcPts val="596"/>
              </a:spcBef>
              <a:buNone/>
            </a:pPr>
            <a:r>
              <a:rPr lang="en-US" sz="15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Address service dissatisfaction by investing in support training and creating a structured onboarding process for new clients.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0" y="5713571"/>
            <a:ext cx="12188952" cy="1142714"/>
          </a:xfrm>
          <a:prstGeom prst="rect">
            <a:avLst/>
          </a:prstGeom>
          <a:solidFill>
            <a:srgbClr val="D5D3F0"/>
          </a:solidFill>
        </p:spPr>
        <p:txBody>
          <a:bodyPr/>
          <a:lstStyle/>
          <a:p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-119033" y="6137328"/>
            <a:ext cx="12427017" cy="30020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2366"/>
              </a:lnSpc>
              <a:buNone/>
            </a:pPr>
            <a:r>
              <a:rPr lang="en-US" sz="2025" b="1" kern="0" spc="-122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By implementing these recommendations, the company can reduce churn and retain more valuable customers.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31" name="Object 7">
            <a:extLst>
              <a:ext uri="{FF2B5EF4-FFF2-40B4-BE49-F238E27FC236}">
                <a16:creationId xmlns:a16="http://schemas.microsoft.com/office/drawing/2014/main" id="{DED9E886-E520-E0AD-C614-EA165A605C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5430" y="2160334"/>
            <a:ext cx="542706" cy="54270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Conclusion &amp; Next Steps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1095101" y="2014034"/>
            <a:ext cx="714196" cy="714196"/>
          </a:xfrm>
          <a:prstGeom prst="ellipse">
            <a:avLst/>
          </a:prstGeom>
          <a:solidFill>
            <a:srgbClr val="D5D3F0"/>
          </a:solidFill>
        </p:spPr>
        <p:txBody>
          <a:bodyPr/>
          <a:lstStyle/>
          <a:p>
            <a:endParaRPr lang="en-US">
              <a:latin typeface="Tw Cen MT" panose="020B0602020104020603" pitchFamily="34" charset="0"/>
            </a:endParaRPr>
          </a:p>
        </p:txBody>
      </p:sp>
      <p:pic>
        <p:nvPicPr>
          <p:cNvPr id="4" name="Object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0623" y="2166079"/>
            <a:ext cx="323769" cy="409473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999750" y="1967492"/>
            <a:ext cx="4242327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Churn is driven by competitive pressures on price-sensitive customers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1999750" y="2578487"/>
            <a:ext cx="4242327" cy="79240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1"/>
              </a:lnSpc>
              <a:spcBef>
                <a:spcPts val="596"/>
              </a:spcBef>
              <a:buNone/>
            </a:pPr>
            <a:r>
              <a:rPr lang="en-US" sz="15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Customer churn is primarily driven by competitive pressures on price-sensitive customers with flexible, short-term contracts.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1095101" y="3785241"/>
            <a:ext cx="714196" cy="714196"/>
          </a:xfrm>
          <a:prstGeom prst="ellipse">
            <a:avLst/>
          </a:prstGeom>
          <a:solidFill>
            <a:srgbClr val="4B4F8C"/>
          </a:solidFill>
        </p:spPr>
        <p:txBody>
          <a:bodyPr/>
          <a:lstStyle/>
          <a:p>
            <a:endParaRPr lang="en-US">
              <a:latin typeface="Tw Cen MT" panose="020B0602020104020603" pitchFamily="34" charset="0"/>
            </a:endParaRPr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0847" y="4025168"/>
            <a:ext cx="238065" cy="238065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1999750" y="3738699"/>
            <a:ext cx="4242327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Implement recommended retention strategies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1999750" y="4349694"/>
            <a:ext cx="4242327" cy="528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1"/>
              </a:lnSpc>
              <a:spcBef>
                <a:spcPts val="596"/>
              </a:spcBef>
              <a:buNone/>
            </a:pPr>
            <a:r>
              <a:rPr lang="en-US" sz="15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Implement the recommended retention strategies to address the key drivers of churn.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332541" y="2014034"/>
            <a:ext cx="714196" cy="714196"/>
          </a:xfrm>
          <a:prstGeom prst="ellipse">
            <a:avLst/>
          </a:prstGeom>
          <a:solidFill>
            <a:srgbClr val="4B4F8C"/>
          </a:solidFill>
        </p:spPr>
        <p:txBody>
          <a:bodyPr/>
          <a:lstStyle/>
          <a:p>
            <a:endParaRPr lang="en-US">
              <a:latin typeface="Tw Cen MT" panose="020B0602020104020603" pitchFamily="34" charset="0"/>
            </a:endParaRPr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26433" y="2212112"/>
            <a:ext cx="333292" cy="323769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7237190" y="1967492"/>
            <a:ext cx="4242327" cy="26687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Continuously monitor churn rates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7237190" y="2311616"/>
            <a:ext cx="4242327" cy="528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1"/>
              </a:lnSpc>
              <a:spcBef>
                <a:spcPts val="596"/>
              </a:spcBef>
              <a:buNone/>
            </a:pPr>
            <a:r>
              <a:rPr lang="en-US" sz="15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Continuously monitor churn rates to measure the effectiveness of the retention initiatives.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6332541" y="3785240"/>
            <a:ext cx="714196" cy="714196"/>
          </a:xfrm>
          <a:prstGeom prst="ellipse">
            <a:avLst/>
          </a:prstGeom>
          <a:solidFill>
            <a:srgbClr val="D5D3F0"/>
          </a:solidFill>
        </p:spPr>
        <p:txBody>
          <a:bodyPr/>
          <a:lstStyle/>
          <a:p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7237190" y="3738699"/>
            <a:ext cx="4242327" cy="26687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Regularly retrain the predictive model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7237190" y="4082822"/>
            <a:ext cx="4242327" cy="79240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1"/>
              </a:lnSpc>
              <a:spcBef>
                <a:spcPts val="596"/>
              </a:spcBef>
              <a:buNone/>
            </a:pPr>
            <a:r>
              <a:rPr lang="en-US" sz="1500" kern="0" spc="-30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Regularly retrain the predictive model with new customer data to maintain its accuracy in identifying at-risk customers.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21" name="Object 3">
            <a:extLst>
              <a:ext uri="{FF2B5EF4-FFF2-40B4-BE49-F238E27FC236}">
                <a16:creationId xmlns:a16="http://schemas.microsoft.com/office/drawing/2014/main" id="{5F95FA25-74DE-D36D-2A05-7B2BB5B0C9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01837" y="3954536"/>
            <a:ext cx="375603" cy="37560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295F5-0ACB-6C4C-47EA-DB72BE28D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extLst>
              <a:ext uri="{FF2B5EF4-FFF2-40B4-BE49-F238E27FC236}">
                <a16:creationId xmlns:a16="http://schemas.microsoft.com/office/drawing/2014/main" id="{E4DA787F-1406-1D19-7DD5-CDC854462C42}"/>
              </a:ext>
            </a:extLst>
          </p:cNvPr>
          <p:cNvSpPr/>
          <p:nvPr/>
        </p:nvSpPr>
        <p:spPr>
          <a:xfrm>
            <a:off x="-1" y="100939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Power Bi Dashboard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229492-5810-0166-9F58-3D5EBDEFF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86" y="815784"/>
            <a:ext cx="10394379" cy="58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26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E9E3C6-92A5-AE4D-333F-C1DF97621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extLst>
              <a:ext uri="{FF2B5EF4-FFF2-40B4-BE49-F238E27FC236}">
                <a16:creationId xmlns:a16="http://schemas.microsoft.com/office/drawing/2014/main" id="{D3E45B85-0CCC-F267-34A4-1FEC7D41C80B}"/>
              </a:ext>
            </a:extLst>
          </p:cNvPr>
          <p:cNvSpPr/>
          <p:nvPr/>
        </p:nvSpPr>
        <p:spPr>
          <a:xfrm>
            <a:off x="-1" y="100939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Power Bi Dashboard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987FBA-3120-1D5B-75C6-2FE4B46C0E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7286" y="824073"/>
            <a:ext cx="10394379" cy="583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8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1209AE-763C-308A-B2DC-6D18C1B84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extLst>
              <a:ext uri="{FF2B5EF4-FFF2-40B4-BE49-F238E27FC236}">
                <a16:creationId xmlns:a16="http://schemas.microsoft.com/office/drawing/2014/main" id="{433E99C7-6EA6-2192-3DC9-F38850DB8D2F}"/>
              </a:ext>
            </a:extLst>
          </p:cNvPr>
          <p:cNvSpPr/>
          <p:nvPr/>
        </p:nvSpPr>
        <p:spPr>
          <a:xfrm>
            <a:off x="-1" y="100939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Power Bi Dashboard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F2E22F-291D-55B4-0AAD-42F5CB7EE3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7286" y="834855"/>
            <a:ext cx="10394379" cy="581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8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D28B94-4852-7350-3056-525A7F508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840DBAF7-328D-83CC-268D-BD219857E07C}"/>
              </a:ext>
            </a:extLst>
          </p:cNvPr>
          <p:cNvSpPr/>
          <p:nvPr/>
        </p:nvSpPr>
        <p:spPr>
          <a:xfrm>
            <a:off x="1143260" y="5143500"/>
            <a:ext cx="2340712" cy="7168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4161"/>
              </a:lnSpc>
            </a:pPr>
            <a:r>
              <a:rPr lang="en-US" sz="3563" b="1" kern="0" spc="-214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</a:t>
            </a:r>
            <a:endParaRPr lang="en-US" sz="3600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 descr="A qr code with a cat&#10;&#10;AI-generated content may be incorrect.">
            <a:extLst>
              <a:ext uri="{FF2B5EF4-FFF2-40B4-BE49-F238E27FC236}">
                <a16:creationId xmlns:a16="http://schemas.microsoft.com/office/drawing/2014/main" id="{7E7C3DC2-736C-D830-99C5-DD584BB46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16" y="1714500"/>
            <a:ext cx="3429000" cy="3429000"/>
          </a:xfrm>
          <a:prstGeom prst="rect">
            <a:avLst/>
          </a:prstGeom>
          <a:ln>
            <a:solidFill>
              <a:srgbClr val="4B4F8C"/>
            </a:solidFill>
          </a:ln>
        </p:spPr>
      </p:pic>
      <p:pic>
        <p:nvPicPr>
          <p:cNvPr id="11" name="Picture 10" descr="A qr code with two circles&#10;&#10;AI-generated content may be incorrect.">
            <a:extLst>
              <a:ext uri="{FF2B5EF4-FFF2-40B4-BE49-F238E27FC236}">
                <a16:creationId xmlns:a16="http://schemas.microsoft.com/office/drawing/2014/main" id="{73CD10E6-89B2-CDB0-45F7-3DBCB174D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  <a:ln>
            <a:solidFill>
              <a:srgbClr val="4B4F8C"/>
            </a:solidFill>
          </a:ln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7CAAC1BD-79F3-440B-6000-3184B461E06F}"/>
              </a:ext>
            </a:extLst>
          </p:cNvPr>
          <p:cNvSpPr/>
          <p:nvPr/>
        </p:nvSpPr>
        <p:spPr>
          <a:xfrm>
            <a:off x="4720183" y="5143500"/>
            <a:ext cx="2751634" cy="7168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4161"/>
              </a:lnSpc>
            </a:pPr>
            <a:r>
              <a:rPr lang="en-US" sz="3563" b="1" kern="0" spc="-214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 Notebook</a:t>
            </a:r>
            <a:endParaRPr lang="en-US" sz="3600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Picture 13" descr="A bar code with a bar graph&#10;&#10;AI-generated content may be incorrect.">
            <a:extLst>
              <a:ext uri="{FF2B5EF4-FFF2-40B4-BE49-F238E27FC236}">
                <a16:creationId xmlns:a16="http://schemas.microsoft.com/office/drawing/2014/main" id="{2F8495CF-9EDB-64E5-8F52-CD71A9B404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3884" y="1714500"/>
            <a:ext cx="3429000" cy="3429000"/>
          </a:xfrm>
          <a:prstGeom prst="rect">
            <a:avLst/>
          </a:prstGeom>
          <a:ln>
            <a:solidFill>
              <a:srgbClr val="4B4F8C"/>
            </a:solidFill>
          </a:ln>
        </p:spPr>
      </p:pic>
      <p:sp>
        <p:nvSpPr>
          <p:cNvPr id="15" name="Object 5">
            <a:extLst>
              <a:ext uri="{FF2B5EF4-FFF2-40B4-BE49-F238E27FC236}">
                <a16:creationId xmlns:a16="http://schemas.microsoft.com/office/drawing/2014/main" id="{0B283CE5-213D-0F6B-5256-905B873EF062}"/>
              </a:ext>
            </a:extLst>
          </p:cNvPr>
          <p:cNvSpPr/>
          <p:nvPr/>
        </p:nvSpPr>
        <p:spPr>
          <a:xfrm>
            <a:off x="8189136" y="5143500"/>
            <a:ext cx="3378496" cy="7168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4161"/>
              </a:lnSpc>
            </a:pPr>
            <a:r>
              <a:rPr lang="en-US" sz="3563" b="1" kern="0" spc="-214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Dashboard</a:t>
            </a:r>
            <a:endParaRPr lang="en-US" sz="3600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Object 1">
            <a:extLst>
              <a:ext uri="{FF2B5EF4-FFF2-40B4-BE49-F238E27FC236}">
                <a16:creationId xmlns:a16="http://schemas.microsoft.com/office/drawing/2014/main" id="{3976E5DA-5401-1571-ECB6-026023A2E750}"/>
              </a:ext>
            </a:extLst>
          </p:cNvPr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</a:rPr>
              <a:t>Thank You…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914401" y="1414675"/>
            <a:ext cx="10019070" cy="524059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2996"/>
              </a:lnSpc>
              <a:buSzPct val="100000"/>
              <a:buChar char="•"/>
            </a:pPr>
            <a:r>
              <a:rPr lang="en-US" sz="3200" b="1" kern="0" spc="-154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Objective:</a:t>
            </a:r>
          </a:p>
          <a:p>
            <a:pPr lvl="1" algn="l">
              <a:lnSpc>
                <a:spcPts val="2273"/>
              </a:lnSpc>
              <a:spcBef>
                <a:spcPts val="305"/>
              </a:spcBef>
              <a:buNone/>
            </a:pPr>
            <a:r>
              <a:rPr lang="en-US" sz="2000" kern="0" spc="-33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To analyze customer data from a fictional telecommunications company to understand the key drivers of customer churn.</a:t>
            </a:r>
          </a:p>
          <a:p>
            <a:pPr lvl="1" algn="l">
              <a:lnSpc>
                <a:spcPts val="2273"/>
              </a:lnSpc>
              <a:spcBef>
                <a:spcPts val="305"/>
              </a:spcBef>
              <a:buNone/>
            </a:pPr>
            <a:endParaRPr lang="en-US" sz="2000" kern="0" spc="-33" dirty="0">
              <a:solidFill>
                <a:srgbClr val="000000">
                  <a:alpha val="56000"/>
                </a:srgbClr>
              </a:solidFill>
              <a:latin typeface="Tw Cen MT" panose="020B0602020104020603" pitchFamily="34" charset="0"/>
              <a:ea typeface="Inter" pitchFamily="34" charset="-122"/>
              <a:cs typeface="Inter" pitchFamily="34" charset="-120"/>
            </a:endParaRPr>
          </a:p>
          <a:p>
            <a:pPr marL="242900" indent="-242900" algn="l">
              <a:lnSpc>
                <a:spcPts val="2996"/>
              </a:lnSpc>
              <a:spcBef>
                <a:spcPts val="2427"/>
              </a:spcBef>
              <a:buSzPct val="100000"/>
              <a:buChar char="•"/>
            </a:pPr>
            <a:r>
              <a:rPr lang="en-US" sz="3200" b="1" kern="0" spc="-154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Goals:</a:t>
            </a:r>
          </a:p>
          <a:p>
            <a:pPr marL="485800" lvl="1" indent="-242900" algn="l">
              <a:lnSpc>
                <a:spcPts val="2273"/>
              </a:lnSpc>
              <a:spcBef>
                <a:spcPts val="305"/>
              </a:spcBef>
              <a:buSzPct val="100000"/>
              <a:buChar char="•"/>
            </a:pPr>
            <a:r>
              <a:rPr lang="en-US" sz="2000" b="1" kern="0" spc="-33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Descriptive</a:t>
            </a:r>
          </a:p>
          <a:p>
            <a:pPr lvl="2" algn="l">
              <a:lnSpc>
                <a:spcPts val="2273"/>
              </a:lnSpc>
              <a:spcBef>
                <a:spcPts val="341"/>
              </a:spcBef>
              <a:buNone/>
            </a:pPr>
            <a:r>
              <a:rPr lang="en-US" sz="2000" kern="0" spc="-33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What are the main characteristics of customers who churn?</a:t>
            </a:r>
          </a:p>
          <a:p>
            <a:pPr marL="485800" lvl="1" indent="-242900" algn="l">
              <a:lnSpc>
                <a:spcPts val="2273"/>
              </a:lnSpc>
              <a:spcBef>
                <a:spcPts val="341"/>
              </a:spcBef>
              <a:buSzPct val="100000"/>
              <a:buChar char="•"/>
            </a:pPr>
            <a:r>
              <a:rPr lang="en-US" sz="2000" b="1" kern="0" spc="-33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Diagnostic</a:t>
            </a:r>
          </a:p>
          <a:p>
            <a:pPr lvl="2" algn="l">
              <a:lnSpc>
                <a:spcPts val="2273"/>
              </a:lnSpc>
              <a:spcBef>
                <a:spcPts val="341"/>
              </a:spcBef>
              <a:buNone/>
            </a:pPr>
            <a:r>
              <a:rPr lang="en-US" sz="2000" kern="0" spc="-33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Why are these customers leaving?</a:t>
            </a:r>
          </a:p>
          <a:p>
            <a:pPr marL="485800" lvl="1" indent="-242900" algn="l">
              <a:lnSpc>
                <a:spcPts val="2273"/>
              </a:lnSpc>
              <a:spcBef>
                <a:spcPts val="341"/>
              </a:spcBef>
              <a:buSzPct val="100000"/>
              <a:buChar char="•"/>
            </a:pPr>
            <a:r>
              <a:rPr lang="en-US" sz="2000" b="1" kern="0" spc="-33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Predictive</a:t>
            </a:r>
          </a:p>
          <a:p>
            <a:pPr lvl="2" algn="l">
              <a:lnSpc>
                <a:spcPts val="2273"/>
              </a:lnSpc>
              <a:spcBef>
                <a:spcPts val="341"/>
              </a:spcBef>
              <a:buNone/>
            </a:pPr>
            <a:r>
              <a:rPr lang="en-US" sz="2000" kern="0" spc="-33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Who is most likely to churn in the future?</a:t>
            </a:r>
          </a:p>
          <a:p>
            <a:pPr marL="485800" lvl="1" indent="-242900" algn="l">
              <a:lnSpc>
                <a:spcPts val="2273"/>
              </a:lnSpc>
              <a:spcBef>
                <a:spcPts val="341"/>
              </a:spcBef>
              <a:buSzPct val="100000"/>
              <a:buChar char="•"/>
            </a:pPr>
            <a:r>
              <a:rPr lang="en-US" sz="2000" b="1" kern="0" spc="-33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Prescriptive</a:t>
            </a:r>
          </a:p>
          <a:p>
            <a:pPr lvl="2" algn="l">
              <a:lnSpc>
                <a:spcPts val="2273"/>
              </a:lnSpc>
              <a:spcBef>
                <a:spcPts val="341"/>
              </a:spcBef>
              <a:buNone/>
            </a:pPr>
            <a:r>
              <a:rPr lang="en-US" sz="2000" kern="0" spc="-33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What actions can be taken to reduce churn?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11865183" y="6497878"/>
            <a:ext cx="133317" cy="237708"/>
          </a:xfrm>
          <a:prstGeom prst="rect">
            <a:avLst/>
          </a:prstGeom>
          <a:noFill/>
        </p:spPr>
        <p:txBody>
          <a:bodyPr/>
          <a:lstStyle/>
          <a:p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391900" y="6515100"/>
            <a:ext cx="800100" cy="3000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>
                <a:latin typeface="Tw Cen MT" panose="020B0602020104020603" pitchFamily="34" charset="0"/>
              </a:rPr>
              <a:t>2</a:t>
            </a:fld>
            <a:endParaRPr lang="en-US">
              <a:latin typeface="Tw Cen MT" panose="020B0602020104020603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Data Preparation &amp; Merging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1012723" y="1474381"/>
            <a:ext cx="10294374" cy="50046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ct val="150000"/>
              </a:lnSpc>
              <a:buSzPct val="100000"/>
              <a:buChar char="•"/>
            </a:pPr>
            <a:r>
              <a:rPr lang="en-US" sz="3200" b="1" kern="0" spc="-162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Data Sources:</a:t>
            </a:r>
          </a:p>
          <a:p>
            <a:pPr lvl="1" algn="l">
              <a:lnSpc>
                <a:spcPct val="150000"/>
              </a:lnSpc>
              <a:spcBef>
                <a:spcPts val="321"/>
              </a:spcBef>
              <a:buNone/>
            </a:pPr>
            <a:r>
              <a:rPr lang="en-US" sz="2000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Six separate Excel files containing customer information were used: Demographics - Location - Services - Status - Population - Main Churn File</a:t>
            </a:r>
          </a:p>
          <a:p>
            <a:pPr marL="242900" indent="-242900" algn="l">
              <a:lnSpc>
                <a:spcPct val="150000"/>
              </a:lnSpc>
              <a:spcBef>
                <a:spcPts val="2555"/>
              </a:spcBef>
              <a:buSzPct val="100000"/>
              <a:buChar char="•"/>
            </a:pPr>
            <a:r>
              <a:rPr lang="en-US" sz="3200" b="1" kern="0" spc="-162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Process:</a:t>
            </a:r>
          </a:p>
          <a:p>
            <a:pPr marL="485800" lvl="1" indent="-242900" algn="l">
              <a:lnSpc>
                <a:spcPct val="150000"/>
              </a:lnSpc>
              <a:spcBef>
                <a:spcPts val="321"/>
              </a:spcBef>
              <a:buSzPct val="100000"/>
              <a:buFont typeface="+mj-lt"/>
              <a:buAutoNum type="arabicPeriod"/>
            </a:pPr>
            <a:r>
              <a:rPr lang="en-US" sz="2000" b="1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Loaded</a:t>
            </a:r>
            <a:r>
              <a:rPr lang="en-US" sz="2000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 all six files into pandas DataFrames.</a:t>
            </a:r>
          </a:p>
          <a:p>
            <a:pPr marL="485800" lvl="1" indent="-242900" algn="l">
              <a:lnSpc>
                <a:spcPct val="150000"/>
              </a:lnSpc>
              <a:spcBef>
                <a:spcPts val="359"/>
              </a:spcBef>
              <a:buSzPct val="100000"/>
              <a:buFont typeface="+mj-lt"/>
              <a:buAutoNum type="arabicPeriod"/>
            </a:pPr>
            <a:r>
              <a:rPr lang="en-US" sz="2000" b="1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Standardized</a:t>
            </a:r>
            <a:r>
              <a:rPr lang="en-US" sz="2000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 column names (e.g., 'Customer ID' to 'CustomerID') for consistency.</a:t>
            </a:r>
          </a:p>
          <a:p>
            <a:pPr marL="485800" lvl="1" indent="-242900" algn="l">
              <a:lnSpc>
                <a:spcPct val="150000"/>
              </a:lnSpc>
              <a:spcBef>
                <a:spcPts val="359"/>
              </a:spcBef>
              <a:buSzPct val="100000"/>
              <a:buFont typeface="+mj-lt"/>
              <a:buAutoNum type="arabicPeriod"/>
            </a:pPr>
            <a:r>
              <a:rPr lang="en-US" sz="2000" b="1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Merged</a:t>
            </a:r>
            <a:r>
              <a:rPr lang="en-US" sz="2000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 the individual files into a single, master DataFrame of </a:t>
            </a:r>
            <a:r>
              <a:rPr lang="en-US" sz="2000" b="1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7,043 unique customers</a:t>
            </a:r>
            <a:r>
              <a:rPr lang="en-US" sz="2000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485800" lvl="1" indent="-242900" algn="l">
              <a:lnSpc>
                <a:spcPct val="150000"/>
              </a:lnSpc>
              <a:spcBef>
                <a:spcPts val="359"/>
              </a:spcBef>
              <a:buSzPct val="100000"/>
              <a:buFont typeface="+mj-lt"/>
              <a:buAutoNum type="arabicPeriod"/>
            </a:pPr>
            <a:r>
              <a:rPr lang="en-US" sz="2000" b="1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Handled</a:t>
            </a:r>
            <a:r>
              <a:rPr lang="en-US" sz="2000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 missing values, primarily by labeling null 'Churn Category' entries as "Stayed".  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11855660" y="6497878"/>
            <a:ext cx="142839" cy="237708"/>
          </a:xfrm>
          <a:prstGeom prst="rect">
            <a:avLst/>
          </a:prstGeom>
          <a:noFill/>
        </p:spPr>
        <p:txBody>
          <a:bodyPr/>
          <a:lstStyle/>
          <a:p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391900" y="6515100"/>
            <a:ext cx="800100" cy="3000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>
                <a:latin typeface="Tw Cen MT" panose="020B0602020104020603" pitchFamily="34" charset="0"/>
              </a:rPr>
              <a:t>3</a:t>
            </a:fld>
            <a:endParaRPr lang="en-US">
              <a:latin typeface="Tw Cen MT" panose="020B0602020104020603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/>
          <p:nvPr/>
        </p:nvSpPr>
        <p:spPr>
          <a:xfrm>
            <a:off x="476131" y="1381387"/>
            <a:ext cx="2994654" cy="454620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242900" indent="-242900" algn="l">
              <a:spcBef>
                <a:spcPts val="1884"/>
              </a:spcBef>
              <a:buSzPct val="100000"/>
              <a:buFont typeface="+mj-lt"/>
              <a:buAutoNum type="arabicPeriod"/>
            </a:pPr>
            <a:r>
              <a:rPr lang="en-US" sz="2250" b="1" kern="0" spc="-135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The primary reason for churn is competitors, indicating a highly competitive market.</a:t>
            </a:r>
          </a:p>
          <a:p>
            <a:pPr marL="242900" indent="-242900" algn="l">
              <a:spcBef>
                <a:spcPts val="1974"/>
              </a:spcBef>
              <a:buSzPct val="100000"/>
              <a:buFont typeface="+mj-lt"/>
              <a:buAutoNum type="arabicPeriod"/>
            </a:pPr>
            <a:r>
              <a:rPr lang="en-US" sz="2250" b="1" kern="0" spc="-135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Dissatisfaction with the service and price are the next most significant drivers.  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32366CA-ECCF-A9F8-D58C-A63E013D0769}"/>
              </a:ext>
            </a:extLst>
          </p:cNvPr>
          <p:cNvSpPr/>
          <p:nvPr/>
        </p:nvSpPr>
        <p:spPr>
          <a:xfrm>
            <a:off x="476131" y="1296478"/>
            <a:ext cx="3555174" cy="30103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372"/>
              </a:lnSpc>
              <a:spcBef>
                <a:spcPts val="752"/>
              </a:spcBef>
              <a:buNone/>
            </a:pPr>
            <a:r>
              <a:rPr lang="en-US" sz="1710" b="1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Key Findings: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7C7ED5B-EBD3-0B79-126A-2F33A97E2C9F}"/>
              </a:ext>
            </a:extLst>
          </p:cNvPr>
          <p:cNvSpPr/>
          <p:nvPr/>
        </p:nvSpPr>
        <p:spPr>
          <a:xfrm>
            <a:off x="476131" y="158195"/>
            <a:ext cx="5433056" cy="7168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4161"/>
              </a:lnSpc>
              <a:buNone/>
            </a:pPr>
            <a:r>
              <a:rPr lang="en-US" sz="3563" b="1" kern="0" spc="-214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EDA – Key Churn Drivers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11F56-3E98-A6CA-7480-16964824E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208" y="1381387"/>
            <a:ext cx="8544351" cy="38104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B5D6C1-B041-12DE-5BDC-7BB19E429F56}"/>
              </a:ext>
            </a:extLst>
          </p:cNvPr>
          <p:cNvSpPr/>
          <p:nvPr/>
        </p:nvSpPr>
        <p:spPr>
          <a:xfrm>
            <a:off x="10008781" y="1148316"/>
            <a:ext cx="2388782" cy="935665"/>
          </a:xfrm>
          <a:prstGeom prst="rect">
            <a:avLst/>
          </a:prstGeom>
          <a:solidFill>
            <a:srgbClr val="F5F7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/>
          <p:nvPr/>
        </p:nvSpPr>
        <p:spPr>
          <a:xfrm>
            <a:off x="476131" y="158195"/>
            <a:ext cx="5433056" cy="7168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4161"/>
              </a:lnSpc>
              <a:buNone/>
            </a:pPr>
            <a:r>
              <a:rPr lang="en-US" sz="3563" b="1" kern="0" spc="-214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EDA - The Impact of Contracts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476131" y="1296478"/>
            <a:ext cx="3555174" cy="30103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372"/>
              </a:lnSpc>
              <a:spcBef>
                <a:spcPts val="752"/>
              </a:spcBef>
              <a:buNone/>
            </a:pPr>
            <a:r>
              <a:rPr lang="en-US" sz="1710" b="1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Key Findings: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476131" y="1740310"/>
            <a:ext cx="3555174" cy="4572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242900" indent="-242900" algn="l">
              <a:spcBef>
                <a:spcPts val="1790"/>
              </a:spcBef>
              <a:buSzPct val="100000"/>
              <a:buFont typeface="+mj-lt"/>
              <a:buAutoNum type="arabicPeriod"/>
            </a:pPr>
            <a:r>
              <a:rPr lang="en-US" sz="2138" b="1" kern="0" spc="-12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Customers on Month-to-Month contracts have a dramatically higher churn rate.</a:t>
            </a:r>
          </a:p>
          <a:p>
            <a:pPr marL="242900" indent="-242900" algn="l">
              <a:spcBef>
                <a:spcPts val="1875"/>
              </a:spcBef>
              <a:buSzPct val="100000"/>
              <a:buFont typeface="+mj-lt"/>
              <a:buAutoNum type="arabicPeriod"/>
            </a:pPr>
            <a:r>
              <a:rPr lang="en-US" sz="2138" b="1" kern="0" spc="-12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One and Two-Year contracts are highly effective at retaining customers, demonstrating the power of long-term commitments.      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E0BD20-6071-319F-60EB-FFE4E6ED0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000" y="1378911"/>
            <a:ext cx="7586210" cy="5174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D2F1E2-9F8C-B0D4-9F23-496B4FD9FC31}"/>
              </a:ext>
            </a:extLst>
          </p:cNvPr>
          <p:cNvSpPr/>
          <p:nvPr/>
        </p:nvSpPr>
        <p:spPr>
          <a:xfrm>
            <a:off x="6393711" y="1311550"/>
            <a:ext cx="4635796" cy="571924"/>
          </a:xfrm>
          <a:prstGeom prst="rect">
            <a:avLst/>
          </a:prstGeom>
          <a:solidFill>
            <a:srgbClr val="F5F7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w Cen MT" panose="020B0602020104020603" pitchFamily="34" charset="0"/>
              </a:rPr>
              <a:t>Churn by Contract Type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559362-09F8-C5C9-B81D-68865C5AD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6855D624-56A1-EC8B-D0A5-BB77D990D3BC}"/>
              </a:ext>
            </a:extLst>
          </p:cNvPr>
          <p:cNvSpPr/>
          <p:nvPr/>
        </p:nvSpPr>
        <p:spPr>
          <a:xfrm>
            <a:off x="476131" y="158195"/>
            <a:ext cx="5433056" cy="7168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4161"/>
              </a:lnSpc>
              <a:buNone/>
            </a:pPr>
            <a:r>
              <a:rPr lang="en-US" sz="3563" b="1" kern="0" spc="-214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EDA – Internet Types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B9502D8-9B7C-22FA-3A4C-B506C455FC65}"/>
              </a:ext>
            </a:extLst>
          </p:cNvPr>
          <p:cNvSpPr/>
          <p:nvPr/>
        </p:nvSpPr>
        <p:spPr>
          <a:xfrm>
            <a:off x="476131" y="1296478"/>
            <a:ext cx="3555174" cy="30103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372"/>
              </a:lnSpc>
              <a:spcBef>
                <a:spcPts val="752"/>
              </a:spcBef>
              <a:buNone/>
            </a:pPr>
            <a:r>
              <a:rPr lang="en-US" sz="1710" b="1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Key Findings: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D1EC215-1184-9DD1-2AB7-5D4F2334C578}"/>
              </a:ext>
            </a:extLst>
          </p:cNvPr>
          <p:cNvSpPr/>
          <p:nvPr/>
        </p:nvSpPr>
        <p:spPr>
          <a:xfrm>
            <a:off x="476130" y="1503544"/>
            <a:ext cx="3703107" cy="450414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342900" indent="-342900" algn="l">
              <a:lnSpc>
                <a:spcPct val="150000"/>
              </a:lnSpc>
              <a:spcBef>
                <a:spcPts val="179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138" b="1" kern="0" spc="-12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Customers with Fiber Optic Internet have higher churn rate compared to other internet types. 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3" name="Picture 2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C65FC92F-A655-811F-C0CA-C12D8959CD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6" t="7447" r="1291"/>
          <a:stretch>
            <a:fillRect/>
          </a:stretch>
        </p:blipFill>
        <p:spPr>
          <a:xfrm>
            <a:off x="4529042" y="1646608"/>
            <a:ext cx="7914572" cy="45041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E29528-45D4-A290-2CAE-7B8A24FBA59E}"/>
              </a:ext>
            </a:extLst>
          </p:cNvPr>
          <p:cNvSpPr/>
          <p:nvPr/>
        </p:nvSpPr>
        <p:spPr>
          <a:xfrm>
            <a:off x="7019731" y="1311550"/>
            <a:ext cx="2868810" cy="571924"/>
          </a:xfrm>
          <a:prstGeom prst="rect">
            <a:avLst/>
          </a:prstGeom>
          <a:solidFill>
            <a:srgbClr val="F5F7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w Cen MT" panose="020B0602020104020603" pitchFamily="34" charset="0"/>
              </a:rPr>
              <a:t>Churn by Internet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0EA40-3D86-D1E1-9C61-2613BE40A774}"/>
              </a:ext>
            </a:extLst>
          </p:cNvPr>
          <p:cNvSpPr/>
          <p:nvPr/>
        </p:nvSpPr>
        <p:spPr>
          <a:xfrm>
            <a:off x="9714733" y="1503544"/>
            <a:ext cx="2728881" cy="945084"/>
          </a:xfrm>
          <a:prstGeom prst="rect">
            <a:avLst/>
          </a:prstGeom>
          <a:solidFill>
            <a:srgbClr val="F5F7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73D77A-D778-18B4-F3C9-A6ACC9AFE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6612" y="1914159"/>
            <a:ext cx="2555388" cy="4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45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91B310-1534-4BA8-B14C-F33E6BF06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3CA66304-555F-6402-3409-AD3374B307E6}"/>
              </a:ext>
            </a:extLst>
          </p:cNvPr>
          <p:cNvSpPr/>
          <p:nvPr/>
        </p:nvSpPr>
        <p:spPr>
          <a:xfrm>
            <a:off x="476131" y="158195"/>
            <a:ext cx="5433056" cy="7168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4161"/>
              </a:lnSpc>
              <a:buNone/>
            </a:pPr>
            <a:r>
              <a:rPr lang="en-US" sz="3563" b="1" kern="0" spc="-214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EDA – Additional Services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ABC42BC-D23A-3DE3-EF76-A9F72A04337E}"/>
              </a:ext>
            </a:extLst>
          </p:cNvPr>
          <p:cNvSpPr/>
          <p:nvPr/>
        </p:nvSpPr>
        <p:spPr>
          <a:xfrm>
            <a:off x="476131" y="1296478"/>
            <a:ext cx="3555174" cy="30103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372"/>
              </a:lnSpc>
              <a:spcBef>
                <a:spcPts val="752"/>
              </a:spcBef>
              <a:buNone/>
            </a:pPr>
            <a:r>
              <a:rPr lang="en-US" sz="1710" b="1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Key Findings: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E09AC67-8546-F97D-886C-4B03A4538253}"/>
              </a:ext>
            </a:extLst>
          </p:cNvPr>
          <p:cNvSpPr/>
          <p:nvPr/>
        </p:nvSpPr>
        <p:spPr>
          <a:xfrm>
            <a:off x="476130" y="1503544"/>
            <a:ext cx="3322619" cy="450414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342900" indent="-342900" algn="l">
              <a:lnSpc>
                <a:spcPct val="150000"/>
              </a:lnSpc>
              <a:spcBef>
                <a:spcPts val="179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138" b="1" kern="0" spc="-12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</a:rPr>
              <a:t>As customers subscribe to more services, their churn rate consistently decreases.</a:t>
            </a:r>
          </a:p>
          <a:p>
            <a:pPr marL="342900" indent="-342900" algn="l">
              <a:lnSpc>
                <a:spcPct val="150000"/>
              </a:lnSpc>
              <a:spcBef>
                <a:spcPts val="179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138" b="1" kern="0" spc="-12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</a:rPr>
              <a:t>The more invested a customer is in the ecosystem, the more loyal they become.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680DC3-752B-95D8-C2E0-90D84C508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12" y="1503544"/>
            <a:ext cx="7853287" cy="41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9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E9C0AC-CC80-E6D5-CD10-3A28712AD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AC8E6E05-CFBB-580B-F63B-0EF9FD17025A}"/>
              </a:ext>
            </a:extLst>
          </p:cNvPr>
          <p:cNvSpPr/>
          <p:nvPr/>
        </p:nvSpPr>
        <p:spPr>
          <a:xfrm>
            <a:off x="476131" y="158195"/>
            <a:ext cx="5433056" cy="7168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4161"/>
              </a:lnSpc>
              <a:buNone/>
            </a:pPr>
            <a:r>
              <a:rPr lang="en-US" sz="3563" b="1" kern="0" spc="-214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EDA – Monthly Charges</a:t>
            </a:r>
            <a:endParaRPr lang="en-US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5B678CD-39D3-D3F1-32C0-5AD18AADBDB5}"/>
              </a:ext>
            </a:extLst>
          </p:cNvPr>
          <p:cNvSpPr/>
          <p:nvPr/>
        </p:nvSpPr>
        <p:spPr>
          <a:xfrm>
            <a:off x="476131" y="1296478"/>
            <a:ext cx="3555174" cy="30103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372"/>
              </a:lnSpc>
              <a:spcBef>
                <a:spcPts val="752"/>
              </a:spcBef>
              <a:buNone/>
            </a:pPr>
            <a:r>
              <a:rPr lang="en-US" sz="1710" b="1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Key Findings: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192936C-B321-1F7C-0B71-B4890EE73740}"/>
              </a:ext>
            </a:extLst>
          </p:cNvPr>
          <p:cNvSpPr/>
          <p:nvPr/>
        </p:nvSpPr>
        <p:spPr>
          <a:xfrm>
            <a:off x="476130" y="1503544"/>
            <a:ext cx="3322619" cy="450414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342900" indent="-342900">
              <a:lnSpc>
                <a:spcPct val="150000"/>
              </a:lnSpc>
              <a:spcBef>
                <a:spcPts val="179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138" b="1" kern="0" spc="-12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</a:rPr>
              <a:t>Price sensitivity is a major driver of churn. Customers with more expensive plans are the most likely to leave.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168C1-753A-3CFB-6F4A-4381E90193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17"/>
          <a:stretch>
            <a:fillRect/>
          </a:stretch>
        </p:blipFill>
        <p:spPr>
          <a:xfrm>
            <a:off x="4404928" y="1597512"/>
            <a:ext cx="7787071" cy="397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67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392612-ABB1-2A4B-A2F2-9358A0531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B7D07C99-C381-D8B1-085B-3D2DAD04A1B4}"/>
              </a:ext>
            </a:extLst>
          </p:cNvPr>
          <p:cNvSpPr/>
          <p:nvPr/>
        </p:nvSpPr>
        <p:spPr>
          <a:xfrm>
            <a:off x="476131" y="158195"/>
            <a:ext cx="6357288" cy="7168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>
              <a:lnSpc>
                <a:spcPts val="4161"/>
              </a:lnSpc>
            </a:pPr>
            <a:r>
              <a:rPr lang="en-US" sz="3563" b="1" kern="0" spc="-214" dirty="0">
                <a:solidFill>
                  <a:srgbClr val="4B4F8C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EDA - Customer Tenure &amp; Loyalty</a:t>
            </a:r>
            <a:endParaRPr lang="en-US" sz="3600" dirty="0">
              <a:solidFill>
                <a:srgbClr val="4B4F8C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2FE6781-F305-30E0-C1A7-287E091DEEF6}"/>
              </a:ext>
            </a:extLst>
          </p:cNvPr>
          <p:cNvSpPr/>
          <p:nvPr/>
        </p:nvSpPr>
        <p:spPr>
          <a:xfrm>
            <a:off x="476131" y="1296478"/>
            <a:ext cx="3555174" cy="30103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372"/>
              </a:lnSpc>
              <a:spcBef>
                <a:spcPts val="752"/>
              </a:spcBef>
              <a:buNone/>
            </a:pPr>
            <a:r>
              <a:rPr lang="en-US" sz="1710" b="1" kern="0" spc="-34" dirty="0">
                <a:solidFill>
                  <a:srgbClr val="000000">
                    <a:alpha val="56000"/>
                  </a:srgbClr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Key Findings: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EA0BEED-415C-729C-B477-83C0B959D618}"/>
              </a:ext>
            </a:extLst>
          </p:cNvPr>
          <p:cNvSpPr/>
          <p:nvPr/>
        </p:nvSpPr>
        <p:spPr>
          <a:xfrm>
            <a:off x="476131" y="1740310"/>
            <a:ext cx="3073314" cy="4572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242900" indent="-242900">
              <a:lnSpc>
                <a:spcPts val="2497"/>
              </a:lnSpc>
              <a:spcBef>
                <a:spcPts val="1790"/>
              </a:spcBef>
              <a:buSzPct val="100000"/>
              <a:buFont typeface="+mj-lt"/>
              <a:buAutoNum type="arabicPeriod"/>
            </a:pPr>
            <a:r>
              <a:rPr lang="en-US" sz="2138" b="1" kern="0" spc="-12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Churn is most prevalent among new customers (those with low tenure).  </a:t>
            </a:r>
          </a:p>
          <a:p>
            <a:pPr marL="242900" indent="-242900">
              <a:lnSpc>
                <a:spcPts val="2497"/>
              </a:lnSpc>
              <a:spcBef>
                <a:spcPts val="1875"/>
              </a:spcBef>
              <a:buSzPct val="100000"/>
              <a:buFont typeface="+mj-lt"/>
              <a:buAutoNum type="arabicPeriod"/>
            </a:pPr>
            <a:r>
              <a:rPr lang="en-US" sz="2138" b="1" kern="0" spc="-128" dirty="0">
                <a:solidFill>
                  <a:srgbClr val="333333"/>
                </a:solidFill>
                <a:latin typeface="Tw Cen MT" panose="020B0602020104020603" pitchFamily="34" charset="0"/>
                <a:ea typeface="Inter" pitchFamily="34" charset="-122"/>
                <a:cs typeface="Inter" pitchFamily="34" charset="-120"/>
              </a:rPr>
              <a:t>Customer loyalty increases significantly over time, making the first few months of a customer's lifecycle critical for retention.</a:t>
            </a:r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530D2-9138-DDC7-7AB3-F7F82E78C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305" y="1296478"/>
            <a:ext cx="8160695" cy="45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18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820</Words>
  <Application>Microsoft Office PowerPoint</Application>
  <PresentationFormat>Widescreen</PresentationFormat>
  <Paragraphs>138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Beautiful.ai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Analysis</dc:title>
  <dc:subject>Telco Customer Churn Analysis</dc:subject>
  <dc:creator>20201700641@cis.asu.edu.eg</dc:creator>
  <cp:lastModifiedBy>Mazen Hamada</cp:lastModifiedBy>
  <cp:revision>34</cp:revision>
  <dcterms:created xsi:type="dcterms:W3CDTF">2025-08-17T19:12:30Z</dcterms:created>
  <dcterms:modified xsi:type="dcterms:W3CDTF">2025-08-19T17:57:42Z</dcterms:modified>
</cp:coreProperties>
</file>