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1731" y="1818100"/>
            <a:ext cx="9566537" cy="159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F66B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F66B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F66B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F66B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514" y="199402"/>
            <a:ext cx="5916295" cy="487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F66BE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5236" y="1749596"/>
            <a:ext cx="6687820" cy="2372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272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989"/>
              </a:spcBef>
            </a:pPr>
            <a:r>
              <a:rPr dirty="0" sz="4850"/>
              <a:t>Cyclistic</a:t>
            </a:r>
            <a:r>
              <a:rPr dirty="0" sz="4850" spc="5"/>
              <a:t> </a:t>
            </a:r>
            <a:r>
              <a:rPr dirty="0" sz="4850"/>
              <a:t>Bike-Share</a:t>
            </a:r>
            <a:r>
              <a:rPr dirty="0" sz="4850" spc="-265"/>
              <a:t> </a:t>
            </a:r>
            <a:r>
              <a:rPr dirty="0" sz="4850" spc="-10"/>
              <a:t>Analysis</a:t>
            </a:r>
            <a:endParaRPr sz="4850"/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2900">
                <a:solidFill>
                  <a:srgbClr val="119DA3"/>
                </a:solidFill>
              </a:rPr>
              <a:t>How</a:t>
            </a:r>
            <a:r>
              <a:rPr dirty="0" sz="2900" spc="-110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Annual</a:t>
            </a:r>
            <a:r>
              <a:rPr dirty="0" sz="2900" spc="60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Members</a:t>
            </a:r>
            <a:r>
              <a:rPr dirty="0" sz="2900" spc="65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and</a:t>
            </a:r>
            <a:r>
              <a:rPr dirty="0" sz="2900" spc="65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Casual</a:t>
            </a:r>
            <a:r>
              <a:rPr dirty="0" sz="2900" spc="65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Riders</a:t>
            </a:r>
            <a:r>
              <a:rPr dirty="0" sz="2900" spc="60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Use</a:t>
            </a:r>
            <a:r>
              <a:rPr dirty="0" sz="2900" spc="65">
                <a:solidFill>
                  <a:srgbClr val="119DA3"/>
                </a:solidFill>
              </a:rPr>
              <a:t> </a:t>
            </a:r>
            <a:r>
              <a:rPr dirty="0" sz="2900">
                <a:solidFill>
                  <a:srgbClr val="119DA3"/>
                </a:solidFill>
              </a:rPr>
              <a:t>Bikes</a:t>
            </a:r>
            <a:r>
              <a:rPr dirty="0" sz="2900" spc="65">
                <a:solidFill>
                  <a:srgbClr val="119DA3"/>
                </a:solidFill>
              </a:rPr>
              <a:t> </a:t>
            </a:r>
            <a:r>
              <a:rPr dirty="0" sz="2900" spc="-10">
                <a:solidFill>
                  <a:srgbClr val="119DA3"/>
                </a:solidFill>
              </a:rPr>
              <a:t>Differently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161379" y="4059916"/>
            <a:ext cx="3107690" cy="3829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350" spc="-1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2350" spc="-1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333333"/>
                </a:solidFill>
                <a:latin typeface="Times New Roman"/>
                <a:cs typeface="Times New Roman"/>
              </a:rPr>
              <a:t>Analysis</a:t>
            </a:r>
            <a:r>
              <a:rPr dirty="0" sz="23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350">
                <a:solidFill>
                  <a:srgbClr val="333333"/>
                </a:solidFill>
                <a:latin typeface="Times New Roman"/>
                <a:cs typeface="Times New Roman"/>
              </a:rPr>
              <a:t>Case</a:t>
            </a:r>
            <a:r>
              <a:rPr dirty="0" sz="23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350" spc="-20">
                <a:solidFill>
                  <a:srgbClr val="333333"/>
                </a:solidFill>
                <a:latin typeface="Times New Roman"/>
                <a:cs typeface="Times New Roman"/>
              </a:rPr>
              <a:t>Study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Next</a:t>
            </a:r>
            <a:r>
              <a:rPr dirty="0" spc="10"/>
              <a:t> </a:t>
            </a:r>
            <a:r>
              <a:rPr dirty="0" spc="-20"/>
              <a:t>Steps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765839"/>
            <a:ext cx="10479405" cy="3596640"/>
            <a:chOff x="475487" y="1765839"/>
            <a:chExt cx="10479405" cy="3596640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765839"/>
              <a:ext cx="10479405" cy="3596640"/>
            </a:xfrm>
            <a:custGeom>
              <a:avLst/>
              <a:gdLst/>
              <a:ahLst/>
              <a:cxnLst/>
              <a:rect l="l" t="t" r="r" b="b"/>
              <a:pathLst>
                <a:path w="10479405" h="3596640">
                  <a:moveTo>
                    <a:pt x="147830" y="3596449"/>
                  </a:moveTo>
                  <a:lnTo>
                    <a:pt x="0" y="3596449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3550347"/>
                  </a:lnTo>
                  <a:lnTo>
                    <a:pt x="122277" y="3585865"/>
                  </a:lnTo>
                  <a:lnTo>
                    <a:pt x="141048" y="3595099"/>
                  </a:lnTo>
                  <a:lnTo>
                    <a:pt x="147830" y="3596449"/>
                  </a:lnTo>
                  <a:close/>
                </a:path>
                <a:path w="10479405" h="3596640">
                  <a:moveTo>
                    <a:pt x="10479023" y="3596449"/>
                  </a:moveTo>
                  <a:lnTo>
                    <a:pt x="10331192" y="3596449"/>
                  </a:lnTo>
                  <a:lnTo>
                    <a:pt x="10337974" y="3595099"/>
                  </a:lnTo>
                  <a:lnTo>
                    <a:pt x="10350997" y="3589705"/>
                  </a:lnTo>
                  <a:lnTo>
                    <a:pt x="10375946" y="3557126"/>
                  </a:lnTo>
                  <a:lnTo>
                    <a:pt x="10377296" y="3550347"/>
                  </a:lnTo>
                  <a:lnTo>
                    <a:pt x="10377296" y="46101"/>
                  </a:lnTo>
                  <a:lnTo>
                    <a:pt x="10356744" y="10583"/>
                  </a:lnTo>
                  <a:lnTo>
                    <a:pt x="10331195" y="0"/>
                  </a:lnTo>
                  <a:lnTo>
                    <a:pt x="10479023" y="0"/>
                  </a:lnTo>
                  <a:lnTo>
                    <a:pt x="10479023" y="35964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765839"/>
              <a:ext cx="10275570" cy="3596640"/>
            </a:xfrm>
            <a:custGeom>
              <a:avLst/>
              <a:gdLst/>
              <a:ahLst/>
              <a:cxnLst/>
              <a:rect l="l" t="t" r="r" b="b"/>
              <a:pathLst>
                <a:path w="10275570" h="3596640">
                  <a:moveTo>
                    <a:pt x="10225909" y="3596448"/>
                  </a:moveTo>
                  <a:lnTo>
                    <a:pt x="49659" y="3596448"/>
                  </a:lnTo>
                  <a:lnTo>
                    <a:pt x="46203" y="3596108"/>
                  </a:lnTo>
                  <a:lnTo>
                    <a:pt x="10896" y="3575729"/>
                  </a:lnTo>
                  <a:lnTo>
                    <a:pt x="0" y="3546789"/>
                  </a:lnTo>
                  <a:lnTo>
                    <a:pt x="0" y="354329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225909" y="0"/>
                  </a:lnTo>
                  <a:lnTo>
                    <a:pt x="10262470" y="18034"/>
                  </a:lnTo>
                  <a:lnTo>
                    <a:pt x="10275569" y="49659"/>
                  </a:lnTo>
                  <a:lnTo>
                    <a:pt x="10275569" y="3546789"/>
                  </a:lnTo>
                  <a:lnTo>
                    <a:pt x="10257535" y="3583350"/>
                  </a:lnTo>
                  <a:lnTo>
                    <a:pt x="10229365" y="3596108"/>
                  </a:lnTo>
                  <a:lnTo>
                    <a:pt x="10225909" y="359644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5754" y="2075878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494" y="1994424"/>
              <a:ext cx="203739" cy="19488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754" y="2545365"/>
              <a:ext cx="70866" cy="7086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494" y="2463911"/>
              <a:ext cx="203739" cy="19488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754" y="301485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494" y="2933398"/>
              <a:ext cx="203739" cy="1948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754" y="3484339"/>
              <a:ext cx="70866" cy="7086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9494" y="3402885"/>
              <a:ext cx="203739" cy="1948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5754" y="3953827"/>
              <a:ext cx="70866" cy="7086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77825" marR="1118870">
              <a:lnSpc>
                <a:spcPct val="158000"/>
              </a:lnSpc>
              <a:spcBef>
                <a:spcPts val="95"/>
              </a:spcBef>
            </a:pPr>
            <a:r>
              <a:rPr dirty="0"/>
              <a:t>Implement</a:t>
            </a:r>
            <a:r>
              <a:rPr dirty="0" spc="-10"/>
              <a:t> </a:t>
            </a:r>
            <a:r>
              <a:rPr dirty="0"/>
              <a:t>targeted</a:t>
            </a:r>
            <a:r>
              <a:rPr dirty="0" spc="-10"/>
              <a:t> </a:t>
            </a:r>
            <a:r>
              <a:rPr dirty="0"/>
              <a:t>digital</a:t>
            </a:r>
            <a:r>
              <a:rPr dirty="0" spc="-10"/>
              <a:t> </a:t>
            </a:r>
            <a:r>
              <a:rPr dirty="0"/>
              <a:t>marketing</a:t>
            </a:r>
            <a:r>
              <a:rPr dirty="0" spc="-10"/>
              <a:t> campaigns Test</a:t>
            </a:r>
            <a:r>
              <a:rPr dirty="0" spc="-35"/>
              <a:t> </a:t>
            </a:r>
            <a:r>
              <a:rPr dirty="0"/>
              <a:t>weekend-specific</a:t>
            </a:r>
            <a:r>
              <a:rPr dirty="0" spc="-35"/>
              <a:t> </a:t>
            </a:r>
            <a:r>
              <a:rPr dirty="0"/>
              <a:t>membership</a:t>
            </a:r>
            <a:r>
              <a:rPr dirty="0" spc="-30"/>
              <a:t> </a:t>
            </a:r>
            <a:r>
              <a:rPr dirty="0" spc="-10"/>
              <a:t>promotions </a:t>
            </a:r>
            <a:r>
              <a:rPr dirty="0"/>
              <a:t>Track</a:t>
            </a:r>
            <a:r>
              <a:rPr dirty="0" spc="-15"/>
              <a:t> </a:t>
            </a:r>
            <a:r>
              <a:rPr dirty="0"/>
              <a:t>conversion</a:t>
            </a:r>
            <a:r>
              <a:rPr dirty="0" spc="-10"/>
              <a:t> </a:t>
            </a:r>
            <a:r>
              <a:rPr dirty="0"/>
              <a:t>rates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5"/>
              <a:t> </a:t>
            </a:r>
            <a:r>
              <a:rPr dirty="0"/>
              <a:t>casual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10"/>
              <a:t> member</a:t>
            </a:r>
          </a:p>
          <a:p>
            <a:pPr marL="377825" marR="5080">
              <a:lnSpc>
                <a:spcPct val="158000"/>
              </a:lnSpc>
            </a:pPr>
            <a:r>
              <a:rPr dirty="0"/>
              <a:t>Gather additional data on rider motivations through </a:t>
            </a:r>
            <a:r>
              <a:rPr dirty="0" spc="-10"/>
              <a:t>surveys </a:t>
            </a:r>
            <a:r>
              <a:rPr dirty="0"/>
              <a:t>Measure</a:t>
            </a:r>
            <a:r>
              <a:rPr dirty="0" spc="-10"/>
              <a:t> </a:t>
            </a:r>
            <a:r>
              <a:rPr dirty="0"/>
              <a:t>campaign</a:t>
            </a:r>
            <a:r>
              <a:rPr dirty="0" spc="-10"/>
              <a:t> </a:t>
            </a:r>
            <a:r>
              <a:rPr dirty="0"/>
              <a:t>effectiveness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adjust</a:t>
            </a:r>
            <a:r>
              <a:rPr dirty="0" spc="-5"/>
              <a:t> </a:t>
            </a:r>
            <a:r>
              <a:rPr dirty="0" spc="-10"/>
              <a:t>strategy</a:t>
            </a: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9494" y="3872372"/>
            <a:ext cx="203739" cy="203739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Business</a:t>
            </a:r>
            <a:r>
              <a:rPr dirty="0" spc="-55"/>
              <a:t> </a:t>
            </a:r>
            <a:r>
              <a:rPr dirty="0" spc="-20"/>
              <a:t>Task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916429"/>
            <a:ext cx="10479405" cy="3295650"/>
            <a:chOff x="475487" y="1916429"/>
            <a:chExt cx="10479405" cy="3295650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916429"/>
              <a:ext cx="10479405" cy="3295650"/>
            </a:xfrm>
            <a:custGeom>
              <a:avLst/>
              <a:gdLst/>
              <a:ahLst/>
              <a:cxnLst/>
              <a:rect l="l" t="t" r="r" b="b"/>
              <a:pathLst>
                <a:path w="10479405" h="3295650">
                  <a:moveTo>
                    <a:pt x="147829" y="3295268"/>
                  </a:moveTo>
                  <a:lnTo>
                    <a:pt x="0" y="3295268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3249166"/>
                  </a:lnTo>
                  <a:lnTo>
                    <a:pt x="122277" y="3284685"/>
                  </a:lnTo>
                  <a:lnTo>
                    <a:pt x="141048" y="3293919"/>
                  </a:lnTo>
                  <a:lnTo>
                    <a:pt x="147829" y="3295268"/>
                  </a:lnTo>
                  <a:close/>
                </a:path>
                <a:path w="10479405" h="3295650">
                  <a:moveTo>
                    <a:pt x="10479023" y="3295268"/>
                  </a:moveTo>
                  <a:lnTo>
                    <a:pt x="10331193" y="3295268"/>
                  </a:lnTo>
                  <a:lnTo>
                    <a:pt x="10337974" y="3293919"/>
                  </a:lnTo>
                  <a:lnTo>
                    <a:pt x="10350997" y="3288525"/>
                  </a:lnTo>
                  <a:lnTo>
                    <a:pt x="10375946" y="3255946"/>
                  </a:lnTo>
                  <a:lnTo>
                    <a:pt x="10377296" y="3249166"/>
                  </a:lnTo>
                  <a:lnTo>
                    <a:pt x="10377296" y="46101"/>
                  </a:lnTo>
                  <a:lnTo>
                    <a:pt x="10356744" y="10583"/>
                  </a:lnTo>
                  <a:lnTo>
                    <a:pt x="10331195" y="0"/>
                  </a:lnTo>
                  <a:lnTo>
                    <a:pt x="10479023" y="0"/>
                  </a:lnTo>
                  <a:lnTo>
                    <a:pt x="10479023" y="329526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916429"/>
              <a:ext cx="10275570" cy="3295650"/>
            </a:xfrm>
            <a:custGeom>
              <a:avLst/>
              <a:gdLst/>
              <a:ahLst/>
              <a:cxnLst/>
              <a:rect l="l" t="t" r="r" b="b"/>
              <a:pathLst>
                <a:path w="10275570" h="3295650">
                  <a:moveTo>
                    <a:pt x="10225909" y="3295268"/>
                  </a:moveTo>
                  <a:lnTo>
                    <a:pt x="49659" y="3295268"/>
                  </a:lnTo>
                  <a:lnTo>
                    <a:pt x="46203" y="3294928"/>
                  </a:lnTo>
                  <a:lnTo>
                    <a:pt x="10896" y="3274549"/>
                  </a:lnTo>
                  <a:lnTo>
                    <a:pt x="0" y="3245608"/>
                  </a:lnTo>
                  <a:lnTo>
                    <a:pt x="0" y="324211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225909" y="0"/>
                  </a:lnTo>
                  <a:lnTo>
                    <a:pt x="10262470" y="18034"/>
                  </a:lnTo>
                  <a:lnTo>
                    <a:pt x="10275569" y="49659"/>
                  </a:lnTo>
                  <a:lnTo>
                    <a:pt x="10275569" y="3245608"/>
                  </a:lnTo>
                  <a:lnTo>
                    <a:pt x="10257535" y="3282169"/>
                  </a:lnTo>
                  <a:lnTo>
                    <a:pt x="10229365" y="3294928"/>
                  </a:lnTo>
                  <a:lnTo>
                    <a:pt x="10225909" y="329526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630" y="2226468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7370" y="2145014"/>
              <a:ext cx="194881" cy="2037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3630" y="2704813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7370" y="2614501"/>
              <a:ext cx="194881" cy="20373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630" y="3174301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7370" y="3092846"/>
              <a:ext cx="194881" cy="1948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3630" y="3643788"/>
              <a:ext cx="70866" cy="70865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2174778" y="2072036"/>
            <a:ext cx="7948930" cy="1740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Cyclistic wants to maximize annual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memberships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58000"/>
              </a:lnSpc>
              <a:spcBef>
                <a:spcPts val="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Marketing team believes converting casual riders to members is key to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growth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Need to understand how annual members and casual riders use bikes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differently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Analysis will inform marketing strategy to convert casual riders to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7370" y="3562334"/>
            <a:ext cx="194881" cy="194881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Data</a:t>
            </a:r>
            <a:r>
              <a:rPr dirty="0" spc="5"/>
              <a:t> </a:t>
            </a:r>
            <a:r>
              <a:rPr dirty="0"/>
              <a:t>Sources</a:t>
            </a:r>
            <a:r>
              <a:rPr dirty="0" spc="5"/>
              <a:t> </a:t>
            </a:r>
            <a:r>
              <a:rPr dirty="0"/>
              <a:t>&amp;</a:t>
            </a:r>
            <a:r>
              <a:rPr dirty="0" spc="5"/>
              <a:t> </a:t>
            </a:r>
            <a:r>
              <a:rPr dirty="0" spc="-10"/>
              <a:t>Methodology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172336"/>
            <a:ext cx="10554970" cy="4792345"/>
            <a:chOff x="475487" y="1172336"/>
            <a:chExt cx="10554970" cy="4792345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172336"/>
              <a:ext cx="3594100" cy="4792345"/>
            </a:xfrm>
            <a:custGeom>
              <a:avLst/>
              <a:gdLst/>
              <a:ahLst/>
              <a:cxnLst/>
              <a:rect l="l" t="t" r="r" b="b"/>
              <a:pathLst>
                <a:path w="3594100" h="4792345">
                  <a:moveTo>
                    <a:pt x="147830" y="4792313"/>
                  </a:moveTo>
                  <a:lnTo>
                    <a:pt x="0" y="4792313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4746211"/>
                  </a:lnTo>
                  <a:lnTo>
                    <a:pt x="122277" y="4781729"/>
                  </a:lnTo>
                  <a:lnTo>
                    <a:pt x="141048" y="4790963"/>
                  </a:lnTo>
                  <a:lnTo>
                    <a:pt x="147830" y="4792313"/>
                  </a:lnTo>
                  <a:close/>
                </a:path>
                <a:path w="3594100" h="4792345">
                  <a:moveTo>
                    <a:pt x="3593591" y="4792313"/>
                  </a:moveTo>
                  <a:lnTo>
                    <a:pt x="3448331" y="4792313"/>
                  </a:lnTo>
                  <a:lnTo>
                    <a:pt x="3455114" y="4790963"/>
                  </a:lnTo>
                  <a:lnTo>
                    <a:pt x="3468137" y="4785569"/>
                  </a:lnTo>
                  <a:lnTo>
                    <a:pt x="3493087" y="4752990"/>
                  </a:lnTo>
                  <a:lnTo>
                    <a:pt x="3494436" y="4746211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479231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172336"/>
              <a:ext cx="3392804" cy="4792345"/>
            </a:xfrm>
            <a:custGeom>
              <a:avLst/>
              <a:gdLst/>
              <a:ahLst/>
              <a:cxnLst/>
              <a:rect l="l" t="t" r="r" b="b"/>
              <a:pathLst>
                <a:path w="3392804" h="4792345">
                  <a:moveTo>
                    <a:pt x="3343049" y="4792313"/>
                  </a:moveTo>
                  <a:lnTo>
                    <a:pt x="49659" y="4792313"/>
                  </a:lnTo>
                  <a:lnTo>
                    <a:pt x="46203" y="4791972"/>
                  </a:lnTo>
                  <a:lnTo>
                    <a:pt x="10896" y="4771592"/>
                  </a:lnTo>
                  <a:lnTo>
                    <a:pt x="0" y="4742653"/>
                  </a:lnTo>
                  <a:lnTo>
                    <a:pt x="0" y="473916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4742653"/>
                  </a:lnTo>
                  <a:lnTo>
                    <a:pt x="3374674" y="4779212"/>
                  </a:lnTo>
                  <a:lnTo>
                    <a:pt x="3346506" y="4791972"/>
                  </a:lnTo>
                  <a:lnTo>
                    <a:pt x="3343049" y="479231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1172336"/>
              <a:ext cx="6982459" cy="4792345"/>
            </a:xfrm>
            <a:custGeom>
              <a:avLst/>
              <a:gdLst/>
              <a:ahLst/>
              <a:cxnLst/>
              <a:rect l="l" t="t" r="r" b="b"/>
              <a:pathLst>
                <a:path w="6982459" h="4792345">
                  <a:moveTo>
                    <a:pt x="145449" y="4792313"/>
                  </a:moveTo>
                  <a:lnTo>
                    <a:pt x="0" y="4792313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4746211"/>
                  </a:lnTo>
                  <a:lnTo>
                    <a:pt x="119895" y="4781729"/>
                  </a:lnTo>
                  <a:lnTo>
                    <a:pt x="138666" y="4790963"/>
                  </a:lnTo>
                  <a:lnTo>
                    <a:pt x="145449" y="4792313"/>
                  </a:lnTo>
                  <a:close/>
                </a:path>
                <a:path w="6982459" h="4792345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4792345">
                  <a:moveTo>
                    <a:pt x="6982205" y="4792313"/>
                  </a:moveTo>
                  <a:lnTo>
                    <a:pt x="6936100" y="4792313"/>
                  </a:lnTo>
                  <a:lnTo>
                    <a:pt x="6942882" y="4790963"/>
                  </a:lnTo>
                  <a:lnTo>
                    <a:pt x="6955905" y="4785569"/>
                  </a:lnTo>
                  <a:lnTo>
                    <a:pt x="6980856" y="4752990"/>
                  </a:lnTo>
                  <a:lnTo>
                    <a:pt x="6982205" y="4746211"/>
                  </a:lnTo>
                  <a:lnTo>
                    <a:pt x="6982205" y="4792313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1172336"/>
              <a:ext cx="6883400" cy="4792345"/>
            </a:xfrm>
            <a:custGeom>
              <a:avLst/>
              <a:gdLst/>
              <a:ahLst/>
              <a:cxnLst/>
              <a:rect l="l" t="t" r="r" b="b"/>
              <a:pathLst>
                <a:path w="6883400" h="4792345">
                  <a:moveTo>
                    <a:pt x="6833200" y="4792313"/>
                  </a:moveTo>
                  <a:lnTo>
                    <a:pt x="49659" y="4792313"/>
                  </a:lnTo>
                  <a:lnTo>
                    <a:pt x="46203" y="4791972"/>
                  </a:lnTo>
                  <a:lnTo>
                    <a:pt x="10896" y="4771592"/>
                  </a:lnTo>
                  <a:lnTo>
                    <a:pt x="0" y="4742653"/>
                  </a:lnTo>
                  <a:lnTo>
                    <a:pt x="0" y="473916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4742653"/>
                  </a:lnTo>
                  <a:lnTo>
                    <a:pt x="6864823" y="4779212"/>
                  </a:lnTo>
                  <a:lnTo>
                    <a:pt x="6836656" y="4791972"/>
                  </a:lnTo>
                  <a:lnTo>
                    <a:pt x="6833200" y="479231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324254" y="1349501"/>
              <a:ext cx="6529070" cy="496570"/>
            </a:xfrm>
            <a:custGeom>
              <a:avLst/>
              <a:gdLst/>
              <a:ahLst/>
              <a:cxnLst/>
              <a:rect l="l" t="t" r="r" b="b"/>
              <a:pathLst>
                <a:path w="6529070" h="496569">
                  <a:moveTo>
                    <a:pt x="6478870" y="496061"/>
                  </a:moveTo>
                  <a:lnTo>
                    <a:pt x="49659" y="496061"/>
                  </a:lnTo>
                  <a:lnTo>
                    <a:pt x="46203" y="495721"/>
                  </a:lnTo>
                  <a:lnTo>
                    <a:pt x="10896" y="475342"/>
                  </a:lnTo>
                  <a:lnTo>
                    <a:pt x="0" y="446402"/>
                  </a:lnTo>
                  <a:lnTo>
                    <a:pt x="0" y="44291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478870" y="0"/>
                  </a:lnTo>
                  <a:lnTo>
                    <a:pt x="6515431" y="18034"/>
                  </a:lnTo>
                  <a:lnTo>
                    <a:pt x="6528530" y="49659"/>
                  </a:lnTo>
                  <a:lnTo>
                    <a:pt x="6528530" y="446402"/>
                  </a:lnTo>
                  <a:lnTo>
                    <a:pt x="6510496" y="482962"/>
                  </a:lnTo>
                  <a:lnTo>
                    <a:pt x="6482326" y="495721"/>
                  </a:lnTo>
                  <a:lnTo>
                    <a:pt x="6478870" y="496061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324254" y="2164460"/>
              <a:ext cx="6529070" cy="505459"/>
            </a:xfrm>
            <a:custGeom>
              <a:avLst/>
              <a:gdLst/>
              <a:ahLst/>
              <a:cxnLst/>
              <a:rect l="l" t="t" r="r" b="b"/>
              <a:pathLst>
                <a:path w="6529070" h="505460">
                  <a:moveTo>
                    <a:pt x="6478870" y="504920"/>
                  </a:moveTo>
                  <a:lnTo>
                    <a:pt x="49659" y="504920"/>
                  </a:lnTo>
                  <a:lnTo>
                    <a:pt x="46203" y="504579"/>
                  </a:lnTo>
                  <a:lnTo>
                    <a:pt x="10896" y="484200"/>
                  </a:lnTo>
                  <a:lnTo>
                    <a:pt x="0" y="455260"/>
                  </a:lnTo>
                  <a:lnTo>
                    <a:pt x="0" y="45177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478870" y="0"/>
                  </a:lnTo>
                  <a:lnTo>
                    <a:pt x="6515431" y="18034"/>
                  </a:lnTo>
                  <a:lnTo>
                    <a:pt x="6528530" y="49659"/>
                  </a:lnTo>
                  <a:lnTo>
                    <a:pt x="6528530" y="455260"/>
                  </a:lnTo>
                  <a:lnTo>
                    <a:pt x="6510496" y="491820"/>
                  </a:lnTo>
                  <a:lnTo>
                    <a:pt x="6482326" y="504579"/>
                  </a:lnTo>
                  <a:lnTo>
                    <a:pt x="6478870" y="504920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324254" y="2988277"/>
              <a:ext cx="6529070" cy="505459"/>
            </a:xfrm>
            <a:custGeom>
              <a:avLst/>
              <a:gdLst/>
              <a:ahLst/>
              <a:cxnLst/>
              <a:rect l="l" t="t" r="r" b="b"/>
              <a:pathLst>
                <a:path w="6529070" h="505460">
                  <a:moveTo>
                    <a:pt x="6478870" y="504920"/>
                  </a:moveTo>
                  <a:lnTo>
                    <a:pt x="49659" y="504920"/>
                  </a:lnTo>
                  <a:lnTo>
                    <a:pt x="46203" y="504579"/>
                  </a:lnTo>
                  <a:lnTo>
                    <a:pt x="10896" y="484200"/>
                  </a:lnTo>
                  <a:lnTo>
                    <a:pt x="0" y="455260"/>
                  </a:lnTo>
                  <a:lnTo>
                    <a:pt x="0" y="45177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478870" y="0"/>
                  </a:lnTo>
                  <a:lnTo>
                    <a:pt x="6515431" y="18034"/>
                  </a:lnTo>
                  <a:lnTo>
                    <a:pt x="6528530" y="49659"/>
                  </a:lnTo>
                  <a:lnTo>
                    <a:pt x="6528530" y="455260"/>
                  </a:lnTo>
                  <a:lnTo>
                    <a:pt x="6510496" y="491821"/>
                  </a:lnTo>
                  <a:lnTo>
                    <a:pt x="6482326" y="504579"/>
                  </a:lnTo>
                  <a:lnTo>
                    <a:pt x="6478870" y="504920"/>
                  </a:lnTo>
                  <a:close/>
                </a:path>
              </a:pathLst>
            </a:custGeom>
            <a:solidFill>
              <a:srgbClr val="1864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24254" y="3812095"/>
              <a:ext cx="6529070" cy="496570"/>
            </a:xfrm>
            <a:custGeom>
              <a:avLst/>
              <a:gdLst/>
              <a:ahLst/>
              <a:cxnLst/>
              <a:rect l="l" t="t" r="r" b="b"/>
              <a:pathLst>
                <a:path w="6529070" h="496570">
                  <a:moveTo>
                    <a:pt x="6478870" y="496061"/>
                  </a:moveTo>
                  <a:lnTo>
                    <a:pt x="49659" y="496061"/>
                  </a:lnTo>
                  <a:lnTo>
                    <a:pt x="46203" y="495721"/>
                  </a:lnTo>
                  <a:lnTo>
                    <a:pt x="10896" y="475341"/>
                  </a:lnTo>
                  <a:lnTo>
                    <a:pt x="0" y="446401"/>
                  </a:lnTo>
                  <a:lnTo>
                    <a:pt x="0" y="442912"/>
                  </a:lnTo>
                  <a:lnTo>
                    <a:pt x="0" y="49659"/>
                  </a:lnTo>
                  <a:lnTo>
                    <a:pt x="18034" y="13098"/>
                  </a:lnTo>
                  <a:lnTo>
                    <a:pt x="49659" y="0"/>
                  </a:lnTo>
                  <a:lnTo>
                    <a:pt x="6478870" y="0"/>
                  </a:lnTo>
                  <a:lnTo>
                    <a:pt x="6515431" y="18034"/>
                  </a:lnTo>
                  <a:lnTo>
                    <a:pt x="6528530" y="49659"/>
                  </a:lnTo>
                  <a:lnTo>
                    <a:pt x="6528530" y="446401"/>
                  </a:lnTo>
                  <a:lnTo>
                    <a:pt x="6510496" y="482961"/>
                  </a:lnTo>
                  <a:lnTo>
                    <a:pt x="6482326" y="495721"/>
                  </a:lnTo>
                  <a:lnTo>
                    <a:pt x="6478870" y="496061"/>
                  </a:lnTo>
                  <a:close/>
                </a:path>
              </a:pathLst>
            </a:custGeom>
            <a:solidFill>
              <a:srgbClr val="FFB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100505" y="1306683"/>
            <a:ext cx="2974340" cy="289560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dirty="0" sz="195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950" spc="-10">
                <a:solidFill>
                  <a:srgbClr val="FFFFFF"/>
                </a:solidFill>
                <a:latin typeface="Times New Roman"/>
                <a:cs typeface="Times New Roman"/>
              </a:rPr>
              <a:t>Collection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↓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70"/>
              </a:spcBef>
            </a:pPr>
            <a:r>
              <a:rPr dirty="0" sz="1950">
                <a:solidFill>
                  <a:srgbClr val="FFFFFF"/>
                </a:solidFill>
                <a:latin typeface="Times New Roman"/>
                <a:cs typeface="Times New Roman"/>
              </a:rPr>
              <a:t>Data </a:t>
            </a:r>
            <a:r>
              <a:rPr dirty="0" sz="1950" spc="-10">
                <a:solidFill>
                  <a:srgbClr val="FFFFFF"/>
                </a:solidFill>
                <a:latin typeface="Times New Roman"/>
                <a:cs typeface="Times New Roman"/>
              </a:rPr>
              <a:t>Cleaning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↓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195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1950" spc="-1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940"/>
              </a:spcBef>
            </a:pP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↓</a:t>
            </a: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Insights &amp;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Recommendations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46702" y="1392062"/>
            <a:ext cx="398780" cy="2905760"/>
            <a:chOff x="1046702" y="1392062"/>
            <a:chExt cx="398780" cy="290576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482375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392062"/>
              <a:ext cx="194881" cy="20373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270759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2189305"/>
              <a:ext cx="194881" cy="19488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3386899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3305445"/>
              <a:ext cx="194881" cy="19488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4184141"/>
              <a:ext cx="70866" cy="7086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4093828"/>
              <a:ext cx="194881" cy="20373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1609788" y="1306684"/>
            <a:ext cx="2152015" cy="401192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12 months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Cyclistic trip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endParaRPr sz="1950">
              <a:latin typeface="Times New Roman"/>
              <a:cs typeface="Times New Roman"/>
            </a:endParaRPr>
          </a:p>
          <a:p>
            <a:pPr marL="12700" marR="188595">
              <a:lnSpc>
                <a:spcPct val="108800"/>
              </a:lnSpc>
              <a:spcBef>
                <a:spcPts val="115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Data includes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ride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duration,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day/time,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user type, bike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950">
              <a:latin typeface="Times New Roman"/>
              <a:cs typeface="Times New Roman"/>
            </a:endParaRPr>
          </a:p>
          <a:p>
            <a:pPr marL="12700" marR="51435">
              <a:lnSpc>
                <a:spcPct val="107300"/>
              </a:lnSpc>
              <a:spcBef>
                <a:spcPts val="118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Data cleaned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analyzed for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patterns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23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Key metrics: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ride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length, day of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week,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time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of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day,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seasonality,</a:t>
            </a:r>
            <a:r>
              <a:rPr dirty="0" sz="195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bike</a:t>
            </a:r>
            <a:r>
              <a:rPr dirty="0" sz="1950" spc="-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dirty="0" spc="-5"/>
              <a:t> </a:t>
            </a:r>
            <a:r>
              <a:rPr dirty="0"/>
              <a:t>Finding 1: Ride </a:t>
            </a:r>
            <a:r>
              <a:rPr dirty="0" spc="-10"/>
              <a:t>Duration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216628"/>
            <a:ext cx="10554970" cy="4695190"/>
            <a:chOff x="475487" y="1216628"/>
            <a:chExt cx="10554970" cy="4695190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216628"/>
              <a:ext cx="3594100" cy="4695190"/>
            </a:xfrm>
            <a:custGeom>
              <a:avLst/>
              <a:gdLst/>
              <a:ahLst/>
              <a:cxnLst/>
              <a:rect l="l" t="t" r="r" b="b"/>
              <a:pathLst>
                <a:path w="3594100" h="4695190">
                  <a:moveTo>
                    <a:pt x="147830" y="4694872"/>
                  </a:moveTo>
                  <a:lnTo>
                    <a:pt x="0" y="4694872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4648770"/>
                  </a:lnTo>
                  <a:lnTo>
                    <a:pt x="122277" y="4684288"/>
                  </a:lnTo>
                  <a:lnTo>
                    <a:pt x="141048" y="4693523"/>
                  </a:lnTo>
                  <a:lnTo>
                    <a:pt x="147830" y="4694872"/>
                  </a:lnTo>
                  <a:close/>
                </a:path>
                <a:path w="3594100" h="4695190">
                  <a:moveTo>
                    <a:pt x="3593591" y="4694872"/>
                  </a:moveTo>
                  <a:lnTo>
                    <a:pt x="3448331" y="4694872"/>
                  </a:lnTo>
                  <a:lnTo>
                    <a:pt x="3455114" y="4693523"/>
                  </a:lnTo>
                  <a:lnTo>
                    <a:pt x="3468137" y="4688128"/>
                  </a:lnTo>
                  <a:lnTo>
                    <a:pt x="3493087" y="4655549"/>
                  </a:lnTo>
                  <a:lnTo>
                    <a:pt x="3494436" y="4648770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469487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216628"/>
              <a:ext cx="3392804" cy="4695190"/>
            </a:xfrm>
            <a:custGeom>
              <a:avLst/>
              <a:gdLst/>
              <a:ahLst/>
              <a:cxnLst/>
              <a:rect l="l" t="t" r="r" b="b"/>
              <a:pathLst>
                <a:path w="3392804" h="4695190">
                  <a:moveTo>
                    <a:pt x="3343049" y="4694872"/>
                  </a:moveTo>
                  <a:lnTo>
                    <a:pt x="49659" y="4694872"/>
                  </a:lnTo>
                  <a:lnTo>
                    <a:pt x="46203" y="4694531"/>
                  </a:lnTo>
                  <a:lnTo>
                    <a:pt x="10896" y="4674152"/>
                  </a:lnTo>
                  <a:lnTo>
                    <a:pt x="0" y="4645212"/>
                  </a:lnTo>
                  <a:lnTo>
                    <a:pt x="0" y="464172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4645212"/>
                  </a:lnTo>
                  <a:lnTo>
                    <a:pt x="3374674" y="4681771"/>
                  </a:lnTo>
                  <a:lnTo>
                    <a:pt x="3346506" y="4694531"/>
                  </a:lnTo>
                  <a:lnTo>
                    <a:pt x="3343049" y="469487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1216628"/>
              <a:ext cx="6982459" cy="4695190"/>
            </a:xfrm>
            <a:custGeom>
              <a:avLst/>
              <a:gdLst/>
              <a:ahLst/>
              <a:cxnLst/>
              <a:rect l="l" t="t" r="r" b="b"/>
              <a:pathLst>
                <a:path w="6982459" h="4695190">
                  <a:moveTo>
                    <a:pt x="145449" y="4694872"/>
                  </a:moveTo>
                  <a:lnTo>
                    <a:pt x="0" y="4694872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4648770"/>
                  </a:lnTo>
                  <a:lnTo>
                    <a:pt x="119895" y="4684288"/>
                  </a:lnTo>
                  <a:lnTo>
                    <a:pt x="138666" y="4693523"/>
                  </a:lnTo>
                  <a:lnTo>
                    <a:pt x="145449" y="4694872"/>
                  </a:lnTo>
                  <a:close/>
                </a:path>
                <a:path w="6982459" h="4695190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4695190">
                  <a:moveTo>
                    <a:pt x="6982205" y="4694872"/>
                  </a:moveTo>
                  <a:lnTo>
                    <a:pt x="6936100" y="4694872"/>
                  </a:lnTo>
                  <a:lnTo>
                    <a:pt x="6942882" y="4693523"/>
                  </a:lnTo>
                  <a:lnTo>
                    <a:pt x="6955905" y="4688128"/>
                  </a:lnTo>
                  <a:lnTo>
                    <a:pt x="6980856" y="4655549"/>
                  </a:lnTo>
                  <a:lnTo>
                    <a:pt x="6982205" y="4648770"/>
                  </a:lnTo>
                  <a:lnTo>
                    <a:pt x="6982205" y="4694872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1216628"/>
              <a:ext cx="6883400" cy="4695190"/>
            </a:xfrm>
            <a:custGeom>
              <a:avLst/>
              <a:gdLst/>
              <a:ahLst/>
              <a:cxnLst/>
              <a:rect l="l" t="t" r="r" b="b"/>
              <a:pathLst>
                <a:path w="6883400" h="4695190">
                  <a:moveTo>
                    <a:pt x="6833200" y="4694872"/>
                  </a:moveTo>
                  <a:lnTo>
                    <a:pt x="49659" y="4694872"/>
                  </a:lnTo>
                  <a:lnTo>
                    <a:pt x="46203" y="4694531"/>
                  </a:lnTo>
                  <a:lnTo>
                    <a:pt x="10896" y="4674152"/>
                  </a:lnTo>
                  <a:lnTo>
                    <a:pt x="0" y="4645212"/>
                  </a:lnTo>
                  <a:lnTo>
                    <a:pt x="0" y="464172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4645212"/>
                  </a:lnTo>
                  <a:lnTo>
                    <a:pt x="6864823" y="4681771"/>
                  </a:lnTo>
                  <a:lnTo>
                    <a:pt x="6836656" y="4694531"/>
                  </a:lnTo>
                  <a:lnTo>
                    <a:pt x="6833200" y="4694872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39015" y="1969579"/>
              <a:ext cx="885825" cy="1346835"/>
            </a:xfrm>
            <a:custGeom>
              <a:avLst/>
              <a:gdLst/>
              <a:ahLst/>
              <a:cxnLst/>
              <a:rect l="l" t="t" r="r" b="b"/>
              <a:pathLst>
                <a:path w="885825" h="1346835">
                  <a:moveTo>
                    <a:pt x="885825" y="1346454"/>
                  </a:moveTo>
                  <a:lnTo>
                    <a:pt x="0" y="1346454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346454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800294" y="3352939"/>
            <a:ext cx="962660" cy="6813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950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240"/>
              </a:spcBef>
            </a:pPr>
            <a:r>
              <a:rPr dirty="0" sz="1950" b="1">
                <a:solidFill>
                  <a:srgbClr val="333333"/>
                </a:solidFill>
                <a:latin typeface="Times New Roman"/>
                <a:cs typeface="Times New Roman"/>
              </a:rPr>
              <a:t>15.2 </a:t>
            </a:r>
            <a:r>
              <a:rPr dirty="0" sz="1950" spc="-25" b="1">
                <a:solidFill>
                  <a:srgbClr val="333333"/>
                </a:solidFill>
                <a:latin typeface="Times New Roman"/>
                <a:cs typeface="Times New Roman"/>
              </a:rPr>
              <a:t>min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8452199" y="1216627"/>
            <a:ext cx="885825" cy="2099945"/>
          </a:xfrm>
          <a:custGeom>
            <a:avLst/>
            <a:gdLst/>
            <a:ahLst/>
            <a:cxnLst/>
            <a:rect l="l" t="t" r="r" b="b"/>
            <a:pathLst>
              <a:path w="885825" h="2099945">
                <a:moveTo>
                  <a:pt x="885825" y="2099405"/>
                </a:moveTo>
                <a:lnTo>
                  <a:pt x="0" y="2099405"/>
                </a:lnTo>
                <a:lnTo>
                  <a:pt x="0" y="0"/>
                </a:lnTo>
                <a:lnTo>
                  <a:pt x="885825" y="0"/>
                </a:lnTo>
                <a:lnTo>
                  <a:pt x="885825" y="2099405"/>
                </a:lnTo>
                <a:close/>
              </a:path>
            </a:pathLst>
          </a:custGeom>
          <a:solidFill>
            <a:srgbClr val="119D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188561" y="3352939"/>
            <a:ext cx="1410335" cy="6813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9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240"/>
              </a:spcBef>
            </a:pPr>
            <a:r>
              <a:rPr dirty="0" sz="1950" b="1">
                <a:solidFill>
                  <a:srgbClr val="333333"/>
                </a:solidFill>
                <a:latin typeface="Times New Roman"/>
                <a:cs typeface="Times New Roman"/>
              </a:rPr>
              <a:t>25.7 </a:t>
            </a:r>
            <a:r>
              <a:rPr dirty="0" sz="1950" spc="-25" b="1">
                <a:solidFill>
                  <a:srgbClr val="333333"/>
                </a:solidFill>
                <a:latin typeface="Times New Roman"/>
                <a:cs typeface="Times New Roman"/>
              </a:rPr>
              <a:t>min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25001" y="4206874"/>
            <a:ext cx="332549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i="1">
                <a:solidFill>
                  <a:srgbClr val="777777"/>
                </a:solidFill>
                <a:latin typeface="Times New Roman"/>
                <a:cs typeface="Times New Roman"/>
              </a:rPr>
              <a:t>Average</a:t>
            </a:r>
            <a:r>
              <a:rPr dirty="0" sz="1950" spc="-40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950" i="1">
                <a:solidFill>
                  <a:srgbClr val="777777"/>
                </a:solidFill>
                <a:latin typeface="Times New Roman"/>
                <a:cs typeface="Times New Roman"/>
              </a:rPr>
              <a:t>Ride</a:t>
            </a:r>
            <a:r>
              <a:rPr dirty="0" sz="1950" spc="-3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950" i="1">
                <a:solidFill>
                  <a:srgbClr val="777777"/>
                </a:solidFill>
                <a:latin typeface="Times New Roman"/>
                <a:cs typeface="Times New Roman"/>
              </a:rPr>
              <a:t>Duration</a:t>
            </a:r>
            <a:r>
              <a:rPr dirty="0" sz="1950" spc="-3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950" spc="-10" i="1">
                <a:solidFill>
                  <a:srgbClr val="777777"/>
                </a:solidFill>
                <a:latin typeface="Times New Roman"/>
                <a:cs typeface="Times New Roman"/>
              </a:rPr>
              <a:t>(minutes)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46702" y="1445211"/>
            <a:ext cx="398780" cy="2755265"/>
            <a:chOff x="1046702" y="1445211"/>
            <a:chExt cx="398780" cy="2755265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526666"/>
              <a:ext cx="70866" cy="708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445211"/>
              <a:ext cx="194881" cy="19488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970561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2880248"/>
              <a:ext cx="194881" cy="2037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407784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3996388"/>
              <a:ext cx="194881" cy="20373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609788" y="1342116"/>
            <a:ext cx="2188845" cy="387921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108300"/>
              </a:lnSpc>
              <a:spcBef>
                <a:spcPts val="14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riders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take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longer trips (25.7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min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avg) than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(15.2 min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avg)</a:t>
            </a:r>
            <a:endParaRPr sz="1950">
              <a:latin typeface="Times New Roman"/>
              <a:cs typeface="Times New Roman"/>
            </a:endParaRPr>
          </a:p>
          <a:p>
            <a:pPr marL="12700" marR="184150">
              <a:lnSpc>
                <a:spcPct val="107300"/>
              </a:lnSpc>
              <a:spcBef>
                <a:spcPts val="125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Members take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frequent,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shorter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rides</a:t>
            </a:r>
            <a:endParaRPr sz="1950">
              <a:latin typeface="Times New Roman"/>
              <a:cs typeface="Times New Roman"/>
            </a:endParaRPr>
          </a:p>
          <a:p>
            <a:pPr marL="12700" marR="80645">
              <a:lnSpc>
                <a:spcPct val="110300"/>
              </a:lnSpc>
              <a:spcBef>
                <a:spcPts val="111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riders may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be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using bikes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endParaRPr sz="1950">
              <a:latin typeface="Times New Roman"/>
              <a:cs typeface="Times New Roman"/>
            </a:endParaRPr>
          </a:p>
          <a:p>
            <a:pPr marL="12700" marR="377190">
              <a:lnSpc>
                <a:spcPts val="2580"/>
              </a:lnSpc>
              <a:spcBef>
                <a:spcPts val="3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leisure rather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commuting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dirty="0" spc="-35"/>
              <a:t> </a:t>
            </a:r>
            <a:r>
              <a:rPr dirty="0"/>
              <a:t>Finding</a:t>
            </a:r>
            <a:r>
              <a:rPr dirty="0" spc="-35"/>
              <a:t> </a:t>
            </a:r>
            <a:r>
              <a:rPr dirty="0"/>
              <a:t>2:</a:t>
            </a:r>
            <a:r>
              <a:rPr dirty="0" spc="-85"/>
              <a:t> </a:t>
            </a:r>
            <a:r>
              <a:rPr dirty="0" spc="-20"/>
              <a:t>Weekly</a:t>
            </a:r>
            <a:r>
              <a:rPr dirty="0" spc="-35"/>
              <a:t> </a:t>
            </a:r>
            <a:r>
              <a:rPr dirty="0" spc="-10"/>
              <a:t>Patterns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950880"/>
            <a:ext cx="10554970" cy="5226685"/>
            <a:chOff x="475487" y="950880"/>
            <a:chExt cx="10554970" cy="5226685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950880"/>
              <a:ext cx="3594100" cy="5226685"/>
            </a:xfrm>
            <a:custGeom>
              <a:avLst/>
              <a:gdLst/>
              <a:ahLst/>
              <a:cxnLst/>
              <a:rect l="l" t="t" r="r" b="b"/>
              <a:pathLst>
                <a:path w="3594100" h="5226685">
                  <a:moveTo>
                    <a:pt x="147830" y="5226367"/>
                  </a:moveTo>
                  <a:lnTo>
                    <a:pt x="0" y="5226367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5180265"/>
                  </a:lnTo>
                  <a:lnTo>
                    <a:pt x="122277" y="5215783"/>
                  </a:lnTo>
                  <a:lnTo>
                    <a:pt x="141048" y="5225018"/>
                  </a:lnTo>
                  <a:lnTo>
                    <a:pt x="147830" y="5226367"/>
                  </a:lnTo>
                  <a:close/>
                </a:path>
                <a:path w="3594100" h="5226685">
                  <a:moveTo>
                    <a:pt x="3593591" y="5226367"/>
                  </a:moveTo>
                  <a:lnTo>
                    <a:pt x="3448331" y="5226367"/>
                  </a:lnTo>
                  <a:lnTo>
                    <a:pt x="3455114" y="5225018"/>
                  </a:lnTo>
                  <a:lnTo>
                    <a:pt x="3468137" y="5219623"/>
                  </a:lnTo>
                  <a:lnTo>
                    <a:pt x="3493087" y="5187044"/>
                  </a:lnTo>
                  <a:lnTo>
                    <a:pt x="3494436" y="5180265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52263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950880"/>
              <a:ext cx="3392804" cy="5226685"/>
            </a:xfrm>
            <a:custGeom>
              <a:avLst/>
              <a:gdLst/>
              <a:ahLst/>
              <a:cxnLst/>
              <a:rect l="l" t="t" r="r" b="b"/>
              <a:pathLst>
                <a:path w="3392804" h="5226685">
                  <a:moveTo>
                    <a:pt x="3343049" y="5226366"/>
                  </a:moveTo>
                  <a:lnTo>
                    <a:pt x="49659" y="5226366"/>
                  </a:lnTo>
                  <a:lnTo>
                    <a:pt x="46203" y="5226026"/>
                  </a:lnTo>
                  <a:lnTo>
                    <a:pt x="10896" y="5205647"/>
                  </a:lnTo>
                  <a:lnTo>
                    <a:pt x="0" y="5176707"/>
                  </a:lnTo>
                  <a:lnTo>
                    <a:pt x="0" y="517321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5176707"/>
                  </a:lnTo>
                  <a:lnTo>
                    <a:pt x="3374674" y="5213267"/>
                  </a:lnTo>
                  <a:lnTo>
                    <a:pt x="3346506" y="5226026"/>
                  </a:lnTo>
                  <a:lnTo>
                    <a:pt x="3343049" y="5226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950880"/>
              <a:ext cx="6982459" cy="5226685"/>
            </a:xfrm>
            <a:custGeom>
              <a:avLst/>
              <a:gdLst/>
              <a:ahLst/>
              <a:cxnLst/>
              <a:rect l="l" t="t" r="r" b="b"/>
              <a:pathLst>
                <a:path w="6982459" h="5226685">
                  <a:moveTo>
                    <a:pt x="145449" y="5226367"/>
                  </a:moveTo>
                  <a:lnTo>
                    <a:pt x="0" y="5226367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5180265"/>
                  </a:lnTo>
                  <a:lnTo>
                    <a:pt x="119895" y="5215783"/>
                  </a:lnTo>
                  <a:lnTo>
                    <a:pt x="138666" y="5225018"/>
                  </a:lnTo>
                  <a:lnTo>
                    <a:pt x="145449" y="5226367"/>
                  </a:lnTo>
                  <a:close/>
                </a:path>
                <a:path w="6982459" h="5226685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5226685">
                  <a:moveTo>
                    <a:pt x="6982205" y="5226367"/>
                  </a:moveTo>
                  <a:lnTo>
                    <a:pt x="6936100" y="5226367"/>
                  </a:lnTo>
                  <a:lnTo>
                    <a:pt x="6942882" y="5225018"/>
                  </a:lnTo>
                  <a:lnTo>
                    <a:pt x="6955905" y="5219623"/>
                  </a:lnTo>
                  <a:lnTo>
                    <a:pt x="6980856" y="5187044"/>
                  </a:lnTo>
                  <a:lnTo>
                    <a:pt x="6982205" y="5180265"/>
                  </a:lnTo>
                  <a:lnTo>
                    <a:pt x="6982205" y="52263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950880"/>
              <a:ext cx="6883400" cy="5226685"/>
            </a:xfrm>
            <a:custGeom>
              <a:avLst/>
              <a:gdLst/>
              <a:ahLst/>
              <a:cxnLst/>
              <a:rect l="l" t="t" r="r" b="b"/>
              <a:pathLst>
                <a:path w="6883400" h="5226685">
                  <a:moveTo>
                    <a:pt x="6833200" y="5226366"/>
                  </a:moveTo>
                  <a:lnTo>
                    <a:pt x="49659" y="5226366"/>
                  </a:lnTo>
                  <a:lnTo>
                    <a:pt x="46203" y="5226026"/>
                  </a:lnTo>
                  <a:lnTo>
                    <a:pt x="10896" y="5205647"/>
                  </a:lnTo>
                  <a:lnTo>
                    <a:pt x="0" y="5176707"/>
                  </a:lnTo>
                  <a:lnTo>
                    <a:pt x="0" y="517321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5176707"/>
                  </a:lnTo>
                  <a:lnTo>
                    <a:pt x="6864823" y="5213267"/>
                  </a:lnTo>
                  <a:lnTo>
                    <a:pt x="6836656" y="5226026"/>
                  </a:lnTo>
                  <a:lnTo>
                    <a:pt x="6833200" y="5226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49450" y="1136903"/>
              <a:ext cx="354330" cy="708660"/>
            </a:xfrm>
            <a:custGeom>
              <a:avLst/>
              <a:gdLst/>
              <a:ahLst/>
              <a:cxnLst/>
              <a:rect l="l" t="t" r="r" b="b"/>
              <a:pathLst>
                <a:path w="354329" h="708660">
                  <a:moveTo>
                    <a:pt x="354330" y="708660"/>
                  </a:moveTo>
                  <a:lnTo>
                    <a:pt x="0" y="708660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708660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49450" y="1845563"/>
              <a:ext cx="354330" cy="1594485"/>
            </a:xfrm>
            <a:custGeom>
              <a:avLst/>
              <a:gdLst/>
              <a:ahLst/>
              <a:cxnLst/>
              <a:rect l="l" t="t" r="r" b="b"/>
              <a:pathLst>
                <a:path w="354329" h="1594485">
                  <a:moveTo>
                    <a:pt x="354330" y="1594485"/>
                  </a:moveTo>
                  <a:lnTo>
                    <a:pt x="0" y="1594485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594485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728584" y="3512387"/>
            <a:ext cx="40068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Mon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46702" y="950880"/>
            <a:ext cx="9381490" cy="3771900"/>
            <a:chOff x="1046702" y="950880"/>
            <a:chExt cx="9381490" cy="3771900"/>
          </a:xfrm>
        </p:grpSpPr>
        <p:sp>
          <p:nvSpPr>
            <p:cNvPr id="12" name="object 12" descr=""/>
            <p:cNvSpPr/>
            <p:nvPr/>
          </p:nvSpPr>
          <p:spPr>
            <a:xfrm>
              <a:off x="5635275" y="1004029"/>
              <a:ext cx="354330" cy="753110"/>
            </a:xfrm>
            <a:custGeom>
              <a:avLst/>
              <a:gdLst/>
              <a:ahLst/>
              <a:cxnLst/>
              <a:rect l="l" t="t" r="r" b="b"/>
              <a:pathLst>
                <a:path w="354329" h="753110">
                  <a:moveTo>
                    <a:pt x="354330" y="752951"/>
                  </a:moveTo>
                  <a:lnTo>
                    <a:pt x="0" y="752951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752951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635275" y="1756981"/>
              <a:ext cx="354330" cy="1683385"/>
            </a:xfrm>
            <a:custGeom>
              <a:avLst/>
              <a:gdLst/>
              <a:ahLst/>
              <a:cxnLst/>
              <a:rect l="l" t="t" r="r" b="b"/>
              <a:pathLst>
                <a:path w="354329" h="1683385">
                  <a:moveTo>
                    <a:pt x="354330" y="1683067"/>
                  </a:moveTo>
                  <a:lnTo>
                    <a:pt x="0" y="1683067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683067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21100" y="950880"/>
              <a:ext cx="354330" cy="762000"/>
            </a:xfrm>
            <a:custGeom>
              <a:avLst/>
              <a:gdLst/>
              <a:ahLst/>
              <a:cxnLst/>
              <a:rect l="l" t="t" r="r" b="b"/>
              <a:pathLst>
                <a:path w="354329" h="762000">
                  <a:moveTo>
                    <a:pt x="354330" y="761809"/>
                  </a:moveTo>
                  <a:lnTo>
                    <a:pt x="0" y="761809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761809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521100" y="1712689"/>
              <a:ext cx="354330" cy="1727835"/>
            </a:xfrm>
            <a:custGeom>
              <a:avLst/>
              <a:gdLst/>
              <a:ahLst/>
              <a:cxnLst/>
              <a:rect l="l" t="t" r="r" b="b"/>
              <a:pathLst>
                <a:path w="354329" h="1727835">
                  <a:moveTo>
                    <a:pt x="354330" y="1727358"/>
                  </a:moveTo>
                  <a:lnTo>
                    <a:pt x="0" y="1727358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727358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406925" y="959738"/>
              <a:ext cx="354330" cy="842010"/>
            </a:xfrm>
            <a:custGeom>
              <a:avLst/>
              <a:gdLst/>
              <a:ahLst/>
              <a:cxnLst/>
              <a:rect l="l" t="t" r="r" b="b"/>
              <a:pathLst>
                <a:path w="354329" h="842010">
                  <a:moveTo>
                    <a:pt x="354330" y="841533"/>
                  </a:moveTo>
                  <a:lnTo>
                    <a:pt x="0" y="841533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841533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06925" y="1801272"/>
              <a:ext cx="354330" cy="1638935"/>
            </a:xfrm>
            <a:custGeom>
              <a:avLst/>
              <a:gdLst/>
              <a:ahLst/>
              <a:cxnLst/>
              <a:rect l="l" t="t" r="r" b="b"/>
              <a:pathLst>
                <a:path w="354329" h="1638935">
                  <a:moveTo>
                    <a:pt x="354330" y="1638776"/>
                  </a:moveTo>
                  <a:lnTo>
                    <a:pt x="0" y="1638776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638776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292751" y="950880"/>
              <a:ext cx="354330" cy="939165"/>
            </a:xfrm>
            <a:custGeom>
              <a:avLst/>
              <a:gdLst/>
              <a:ahLst/>
              <a:cxnLst/>
              <a:rect l="l" t="t" r="r" b="b"/>
              <a:pathLst>
                <a:path w="354329" h="939164">
                  <a:moveTo>
                    <a:pt x="354330" y="938974"/>
                  </a:moveTo>
                  <a:lnTo>
                    <a:pt x="0" y="938974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938974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292751" y="1889854"/>
              <a:ext cx="354330" cy="1550670"/>
            </a:xfrm>
            <a:custGeom>
              <a:avLst/>
              <a:gdLst/>
              <a:ahLst/>
              <a:cxnLst/>
              <a:rect l="l" t="t" r="r" b="b"/>
              <a:pathLst>
                <a:path w="354329" h="1550670">
                  <a:moveTo>
                    <a:pt x="354330" y="1550193"/>
                  </a:moveTo>
                  <a:lnTo>
                    <a:pt x="0" y="1550193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550193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78576" y="950880"/>
              <a:ext cx="354330" cy="1160780"/>
            </a:xfrm>
            <a:custGeom>
              <a:avLst/>
              <a:gdLst/>
              <a:ahLst/>
              <a:cxnLst/>
              <a:rect l="l" t="t" r="r" b="b"/>
              <a:pathLst>
                <a:path w="354329" h="1160780">
                  <a:moveTo>
                    <a:pt x="354330" y="1160430"/>
                  </a:moveTo>
                  <a:lnTo>
                    <a:pt x="0" y="1160430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160430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78576" y="2111311"/>
              <a:ext cx="354330" cy="1329055"/>
            </a:xfrm>
            <a:custGeom>
              <a:avLst/>
              <a:gdLst/>
              <a:ahLst/>
              <a:cxnLst/>
              <a:rect l="l" t="t" r="r" b="b"/>
              <a:pathLst>
                <a:path w="354329" h="1329054">
                  <a:moveTo>
                    <a:pt x="354330" y="1328737"/>
                  </a:moveTo>
                  <a:lnTo>
                    <a:pt x="0" y="1328737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328737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073259" y="950880"/>
              <a:ext cx="354330" cy="1249045"/>
            </a:xfrm>
            <a:custGeom>
              <a:avLst/>
              <a:gdLst/>
              <a:ahLst/>
              <a:cxnLst/>
              <a:rect l="l" t="t" r="r" b="b"/>
              <a:pathLst>
                <a:path w="354329" h="1249045">
                  <a:moveTo>
                    <a:pt x="354330" y="1249013"/>
                  </a:moveTo>
                  <a:lnTo>
                    <a:pt x="0" y="1249013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249013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073259" y="2199893"/>
              <a:ext cx="354330" cy="1240155"/>
            </a:xfrm>
            <a:custGeom>
              <a:avLst/>
              <a:gdLst/>
              <a:ahLst/>
              <a:cxnLst/>
              <a:rect l="l" t="t" r="r" b="b"/>
              <a:pathLst>
                <a:path w="354329" h="1240154">
                  <a:moveTo>
                    <a:pt x="354330" y="1240155"/>
                  </a:moveTo>
                  <a:lnTo>
                    <a:pt x="0" y="1240155"/>
                  </a:lnTo>
                  <a:lnTo>
                    <a:pt x="0" y="0"/>
                  </a:lnTo>
                  <a:lnTo>
                    <a:pt x="354330" y="0"/>
                  </a:lnTo>
                  <a:lnTo>
                    <a:pt x="354330" y="1240155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260918"/>
              <a:ext cx="70866" cy="708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179464"/>
              <a:ext cx="194881" cy="19488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377058"/>
              <a:ext cx="70866" cy="7086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2295604"/>
              <a:ext cx="194881" cy="19488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3493198"/>
              <a:ext cx="70866" cy="7086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3411743"/>
              <a:ext cx="194881" cy="19488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702" y="4609337"/>
              <a:ext cx="70866" cy="70865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4527883"/>
              <a:ext cx="194881" cy="194881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651503" y="3512387"/>
            <a:ext cx="32702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Tue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09230" y="3512387"/>
            <a:ext cx="38417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Wed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220409" y="3512387"/>
            <a:ext cx="2794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Sat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079105" y="3512387"/>
            <a:ext cx="33464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Sun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397085" y="402469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2F6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6557951" y="3946442"/>
            <a:ext cx="77470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7495508" y="402469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119D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7414986" y="3512387"/>
            <a:ext cx="1379220" cy="6978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942340" algn="l"/>
              </a:tabLst>
            </a:pP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Thu</a:t>
            </a:r>
            <a:r>
              <a:rPr dirty="0" sz="155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550" spc="-25">
                <a:solidFill>
                  <a:srgbClr val="333333"/>
                </a:solidFill>
                <a:latin typeface="Times New Roman"/>
                <a:cs typeface="Times New Roman"/>
              </a:rPr>
              <a:t>Fri</a:t>
            </a:r>
            <a:endParaRPr sz="15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  <a:spcBef>
                <a:spcPts val="1560"/>
              </a:spcBef>
            </a:pPr>
            <a:r>
              <a:rPr dirty="0" sz="1550">
                <a:solidFill>
                  <a:srgbClr val="333333"/>
                </a:solidFill>
                <a:latin typeface="Times New Roman"/>
                <a:cs typeface="Times New Roman"/>
              </a:rPr>
              <a:t>Casual</a:t>
            </a:r>
            <a:r>
              <a:rPr dirty="0" sz="155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609788" y="1076369"/>
            <a:ext cx="2133600" cy="4667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73660">
              <a:lnSpc>
                <a:spcPct val="108800"/>
              </a:lnSpc>
              <a:spcBef>
                <a:spcPts val="13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Members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ride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consistently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throughout the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week</a:t>
            </a:r>
            <a:endParaRPr sz="1950">
              <a:latin typeface="Times New Roman"/>
              <a:cs typeface="Times New Roman"/>
            </a:endParaRPr>
          </a:p>
          <a:p>
            <a:pPr marL="12700" marR="225425">
              <a:lnSpc>
                <a:spcPct val="110300"/>
              </a:lnSpc>
              <a:spcBef>
                <a:spcPts val="111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riders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show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strong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weekend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preference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115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Saturday and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Sunday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are peak days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Weekday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usage</a:t>
            </a:r>
            <a:endParaRPr sz="1950">
              <a:latin typeface="Times New Roman"/>
              <a:cs typeface="Times New Roman"/>
            </a:endParaRPr>
          </a:p>
          <a:p>
            <a:pPr marL="12700" marR="300990">
              <a:lnSpc>
                <a:spcPct val="107300"/>
              </a:lnSpc>
              <a:spcBef>
                <a:spcPts val="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suggests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use bikes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commuting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 Finding</a:t>
            </a:r>
            <a:r>
              <a:rPr dirty="0" spc="5"/>
              <a:t> </a:t>
            </a:r>
            <a:r>
              <a:rPr dirty="0"/>
              <a:t>3:</a:t>
            </a:r>
            <a:r>
              <a:rPr dirty="0" spc="5"/>
              <a:t> </a:t>
            </a:r>
            <a:r>
              <a:rPr dirty="0"/>
              <a:t>Daily </a:t>
            </a:r>
            <a:r>
              <a:rPr dirty="0" spc="-10"/>
              <a:t>Patterns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110329"/>
            <a:ext cx="10554970" cy="4907915"/>
            <a:chOff x="475487" y="1110329"/>
            <a:chExt cx="10554970" cy="4907915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110329"/>
              <a:ext cx="3594100" cy="4907915"/>
            </a:xfrm>
            <a:custGeom>
              <a:avLst/>
              <a:gdLst/>
              <a:ahLst/>
              <a:cxnLst/>
              <a:rect l="l" t="t" r="r" b="b"/>
              <a:pathLst>
                <a:path w="3594100" h="4907915">
                  <a:moveTo>
                    <a:pt x="147830" y="4907470"/>
                  </a:moveTo>
                  <a:lnTo>
                    <a:pt x="0" y="4907470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4861368"/>
                  </a:lnTo>
                  <a:lnTo>
                    <a:pt x="122277" y="4896886"/>
                  </a:lnTo>
                  <a:lnTo>
                    <a:pt x="141048" y="4906120"/>
                  </a:lnTo>
                  <a:lnTo>
                    <a:pt x="147830" y="4907470"/>
                  </a:lnTo>
                  <a:close/>
                </a:path>
                <a:path w="3594100" h="4907915">
                  <a:moveTo>
                    <a:pt x="3593591" y="4907470"/>
                  </a:moveTo>
                  <a:lnTo>
                    <a:pt x="3448331" y="4907470"/>
                  </a:lnTo>
                  <a:lnTo>
                    <a:pt x="3455114" y="4906120"/>
                  </a:lnTo>
                  <a:lnTo>
                    <a:pt x="3468137" y="4900726"/>
                  </a:lnTo>
                  <a:lnTo>
                    <a:pt x="3493087" y="4868147"/>
                  </a:lnTo>
                  <a:lnTo>
                    <a:pt x="3494436" y="4861368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490747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110329"/>
              <a:ext cx="3392804" cy="4907915"/>
            </a:xfrm>
            <a:custGeom>
              <a:avLst/>
              <a:gdLst/>
              <a:ahLst/>
              <a:cxnLst/>
              <a:rect l="l" t="t" r="r" b="b"/>
              <a:pathLst>
                <a:path w="3392804" h="4907915">
                  <a:moveTo>
                    <a:pt x="3343049" y="4907469"/>
                  </a:moveTo>
                  <a:lnTo>
                    <a:pt x="49659" y="4907469"/>
                  </a:lnTo>
                  <a:lnTo>
                    <a:pt x="46203" y="4907129"/>
                  </a:lnTo>
                  <a:lnTo>
                    <a:pt x="10896" y="4886750"/>
                  </a:lnTo>
                  <a:lnTo>
                    <a:pt x="0" y="4857810"/>
                  </a:lnTo>
                  <a:lnTo>
                    <a:pt x="0" y="485432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4857810"/>
                  </a:lnTo>
                  <a:lnTo>
                    <a:pt x="3374674" y="4894370"/>
                  </a:lnTo>
                  <a:lnTo>
                    <a:pt x="3346506" y="4907129"/>
                  </a:lnTo>
                  <a:lnTo>
                    <a:pt x="3343049" y="490746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1110329"/>
              <a:ext cx="6982459" cy="4907915"/>
            </a:xfrm>
            <a:custGeom>
              <a:avLst/>
              <a:gdLst/>
              <a:ahLst/>
              <a:cxnLst/>
              <a:rect l="l" t="t" r="r" b="b"/>
              <a:pathLst>
                <a:path w="6982459" h="4907915">
                  <a:moveTo>
                    <a:pt x="145449" y="4907470"/>
                  </a:moveTo>
                  <a:lnTo>
                    <a:pt x="0" y="4907470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4861368"/>
                  </a:lnTo>
                  <a:lnTo>
                    <a:pt x="119895" y="4896886"/>
                  </a:lnTo>
                  <a:lnTo>
                    <a:pt x="138666" y="4906120"/>
                  </a:lnTo>
                  <a:lnTo>
                    <a:pt x="145449" y="4907470"/>
                  </a:lnTo>
                  <a:close/>
                </a:path>
                <a:path w="6982459" h="4907915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4907915">
                  <a:moveTo>
                    <a:pt x="6982205" y="4907470"/>
                  </a:moveTo>
                  <a:lnTo>
                    <a:pt x="6936100" y="4907470"/>
                  </a:lnTo>
                  <a:lnTo>
                    <a:pt x="6942882" y="4906120"/>
                  </a:lnTo>
                  <a:lnTo>
                    <a:pt x="6955905" y="4900726"/>
                  </a:lnTo>
                  <a:lnTo>
                    <a:pt x="6980856" y="4868147"/>
                  </a:lnTo>
                  <a:lnTo>
                    <a:pt x="6982205" y="4861368"/>
                  </a:lnTo>
                  <a:lnTo>
                    <a:pt x="6982205" y="490747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1110329"/>
              <a:ext cx="6883400" cy="4907915"/>
            </a:xfrm>
            <a:custGeom>
              <a:avLst/>
              <a:gdLst/>
              <a:ahLst/>
              <a:cxnLst/>
              <a:rect l="l" t="t" r="r" b="b"/>
              <a:pathLst>
                <a:path w="6883400" h="4907915">
                  <a:moveTo>
                    <a:pt x="6833200" y="4907469"/>
                  </a:moveTo>
                  <a:lnTo>
                    <a:pt x="49659" y="4907469"/>
                  </a:lnTo>
                  <a:lnTo>
                    <a:pt x="46203" y="4907129"/>
                  </a:lnTo>
                  <a:lnTo>
                    <a:pt x="10896" y="4886750"/>
                  </a:lnTo>
                  <a:lnTo>
                    <a:pt x="0" y="4857810"/>
                  </a:lnTo>
                  <a:lnTo>
                    <a:pt x="0" y="485432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4857810"/>
                  </a:lnTo>
                  <a:lnTo>
                    <a:pt x="6864823" y="4894370"/>
                  </a:lnTo>
                  <a:lnTo>
                    <a:pt x="6836656" y="4907129"/>
                  </a:lnTo>
                  <a:lnTo>
                    <a:pt x="6833200" y="490746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09259" y="1730095"/>
              <a:ext cx="3815715" cy="1336675"/>
            </a:xfrm>
            <a:custGeom>
              <a:avLst/>
              <a:gdLst/>
              <a:ahLst/>
              <a:cxnLst/>
              <a:rect l="l" t="t" r="r" b="b"/>
              <a:pathLst>
                <a:path w="3815715" h="1336675">
                  <a:moveTo>
                    <a:pt x="3815207" y="1318945"/>
                  </a:moveTo>
                  <a:lnTo>
                    <a:pt x="17703" y="1318945"/>
                  </a:lnTo>
                  <a:lnTo>
                    <a:pt x="17703" y="0"/>
                  </a:lnTo>
                  <a:lnTo>
                    <a:pt x="0" y="0"/>
                  </a:lnTo>
                  <a:lnTo>
                    <a:pt x="0" y="1327797"/>
                  </a:lnTo>
                  <a:lnTo>
                    <a:pt x="8851" y="1327797"/>
                  </a:lnTo>
                  <a:lnTo>
                    <a:pt x="8851" y="1336649"/>
                  </a:lnTo>
                  <a:lnTo>
                    <a:pt x="3815207" y="1336649"/>
                  </a:lnTo>
                  <a:lnTo>
                    <a:pt x="3815207" y="13189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18121" y="2172692"/>
              <a:ext cx="3717925" cy="619760"/>
            </a:xfrm>
            <a:custGeom>
              <a:avLst/>
              <a:gdLst/>
              <a:ahLst/>
              <a:cxnLst/>
              <a:rect l="l" t="t" r="r" b="b"/>
              <a:pathLst>
                <a:path w="3717925" h="619760">
                  <a:moveTo>
                    <a:pt x="0" y="619639"/>
                  </a:moveTo>
                  <a:lnTo>
                    <a:pt x="265559" y="531119"/>
                  </a:lnTo>
                  <a:lnTo>
                    <a:pt x="531119" y="177039"/>
                  </a:lnTo>
                  <a:lnTo>
                    <a:pt x="796679" y="354079"/>
                  </a:lnTo>
                  <a:lnTo>
                    <a:pt x="1062238" y="442599"/>
                  </a:lnTo>
                  <a:lnTo>
                    <a:pt x="1327798" y="531119"/>
                  </a:lnTo>
                  <a:lnTo>
                    <a:pt x="1593358" y="619639"/>
                  </a:lnTo>
                  <a:lnTo>
                    <a:pt x="1858918" y="619639"/>
                  </a:lnTo>
                  <a:lnTo>
                    <a:pt x="2124477" y="531119"/>
                  </a:lnTo>
                  <a:lnTo>
                    <a:pt x="2390037" y="354079"/>
                  </a:lnTo>
                  <a:lnTo>
                    <a:pt x="2655597" y="0"/>
                  </a:lnTo>
                  <a:lnTo>
                    <a:pt x="2921157" y="265559"/>
                  </a:lnTo>
                  <a:lnTo>
                    <a:pt x="3186716" y="442599"/>
                  </a:lnTo>
                  <a:lnTo>
                    <a:pt x="3452276" y="531119"/>
                  </a:lnTo>
                  <a:lnTo>
                    <a:pt x="3717836" y="619639"/>
                  </a:lnTo>
                </a:path>
              </a:pathLst>
            </a:custGeom>
            <a:ln w="26555">
              <a:solidFill>
                <a:srgbClr val="2F66B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18121" y="1995653"/>
              <a:ext cx="3717925" cy="974090"/>
            </a:xfrm>
            <a:custGeom>
              <a:avLst/>
              <a:gdLst/>
              <a:ahLst/>
              <a:cxnLst/>
              <a:rect l="l" t="t" r="r" b="b"/>
              <a:pathLst>
                <a:path w="3717925" h="974089">
                  <a:moveTo>
                    <a:pt x="0" y="973719"/>
                  </a:moveTo>
                  <a:lnTo>
                    <a:pt x="265559" y="885199"/>
                  </a:lnTo>
                  <a:lnTo>
                    <a:pt x="531119" y="796679"/>
                  </a:lnTo>
                  <a:lnTo>
                    <a:pt x="796679" y="619639"/>
                  </a:lnTo>
                  <a:lnTo>
                    <a:pt x="1062238" y="354079"/>
                  </a:lnTo>
                  <a:lnTo>
                    <a:pt x="1327798" y="88519"/>
                  </a:lnTo>
                  <a:lnTo>
                    <a:pt x="1593358" y="0"/>
                  </a:lnTo>
                  <a:lnTo>
                    <a:pt x="1858918" y="88519"/>
                  </a:lnTo>
                  <a:lnTo>
                    <a:pt x="2124477" y="265559"/>
                  </a:lnTo>
                  <a:lnTo>
                    <a:pt x="2390037" y="442599"/>
                  </a:lnTo>
                  <a:lnTo>
                    <a:pt x="2655597" y="619639"/>
                  </a:lnTo>
                  <a:lnTo>
                    <a:pt x="2921157" y="796679"/>
                  </a:lnTo>
                  <a:lnTo>
                    <a:pt x="3186716" y="885199"/>
                  </a:lnTo>
                  <a:lnTo>
                    <a:pt x="3452276" y="973719"/>
                  </a:lnTo>
                  <a:lnTo>
                    <a:pt x="3717836" y="973719"/>
                  </a:lnTo>
                </a:path>
              </a:pathLst>
            </a:custGeom>
            <a:ln w="26555">
              <a:solidFill>
                <a:srgbClr val="119D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711874" y="3133652"/>
            <a:ext cx="2127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Times New Roman"/>
                <a:cs typeface="Times New Roman"/>
              </a:rPr>
              <a:t>6AM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08583" y="3133652"/>
            <a:ext cx="21272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Times New Roman"/>
                <a:cs typeface="Times New Roman"/>
              </a:rPr>
              <a:t>9AM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290568" y="3133652"/>
            <a:ext cx="24193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latin typeface="Times New Roman"/>
                <a:cs typeface="Times New Roman"/>
              </a:rPr>
              <a:t>12PM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09288" y="3133652"/>
            <a:ext cx="1981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Times New Roman"/>
                <a:cs typeface="Times New Roman"/>
              </a:rPr>
              <a:t>3PM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905997" y="3133652"/>
            <a:ext cx="1981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Times New Roman"/>
                <a:cs typeface="Times New Roman"/>
              </a:rPr>
              <a:t>6PM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37087" y="3133652"/>
            <a:ext cx="19812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latin typeface="Times New Roman"/>
                <a:cs typeface="Times New Roman"/>
              </a:rPr>
              <a:t>9PM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397085" y="3794378"/>
            <a:ext cx="1231900" cy="26670"/>
            <a:chOff x="6397085" y="3794378"/>
            <a:chExt cx="1231900" cy="26670"/>
          </a:xfrm>
        </p:grpSpPr>
        <p:sp>
          <p:nvSpPr>
            <p:cNvPr id="18" name="object 18" descr=""/>
            <p:cNvSpPr/>
            <p:nvPr/>
          </p:nvSpPr>
          <p:spPr>
            <a:xfrm>
              <a:off x="6397085" y="3794378"/>
              <a:ext cx="133350" cy="26670"/>
            </a:xfrm>
            <a:custGeom>
              <a:avLst/>
              <a:gdLst/>
              <a:ahLst/>
              <a:cxnLst/>
              <a:rect l="l" t="t" r="r" b="b"/>
              <a:pathLst>
                <a:path w="133350" h="26670">
                  <a:moveTo>
                    <a:pt x="132873" y="26574"/>
                  </a:moveTo>
                  <a:lnTo>
                    <a:pt x="0" y="26574"/>
                  </a:lnTo>
                  <a:lnTo>
                    <a:pt x="0" y="0"/>
                  </a:lnTo>
                  <a:lnTo>
                    <a:pt x="132873" y="0"/>
                  </a:lnTo>
                  <a:lnTo>
                    <a:pt x="132873" y="26574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95508" y="3794378"/>
              <a:ext cx="133350" cy="26670"/>
            </a:xfrm>
            <a:custGeom>
              <a:avLst/>
              <a:gdLst/>
              <a:ahLst/>
              <a:cxnLst/>
              <a:rect l="l" t="t" r="r" b="b"/>
              <a:pathLst>
                <a:path w="133350" h="26670">
                  <a:moveTo>
                    <a:pt x="132873" y="26574"/>
                  </a:moveTo>
                  <a:lnTo>
                    <a:pt x="0" y="26574"/>
                  </a:lnTo>
                  <a:lnTo>
                    <a:pt x="0" y="0"/>
                  </a:lnTo>
                  <a:lnTo>
                    <a:pt x="132873" y="0"/>
                  </a:lnTo>
                  <a:lnTo>
                    <a:pt x="132873" y="26574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263691" y="3555616"/>
            <a:ext cx="2647950" cy="716915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955"/>
              </a:spcBef>
              <a:tabLst>
                <a:tab pos="1410335" algn="l"/>
              </a:tabLst>
            </a:pP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r>
              <a:rPr dirty="0" sz="1550">
                <a:solidFill>
                  <a:srgbClr val="333333"/>
                </a:solidFill>
                <a:latin typeface="Times New Roman"/>
                <a:cs typeface="Times New Roman"/>
              </a:rPr>
              <a:t>	Casual</a:t>
            </a:r>
            <a:r>
              <a:rPr dirty="0" sz="155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Number</a:t>
            </a:r>
            <a:r>
              <a:rPr dirty="0" sz="1550" spc="-10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of</a:t>
            </a:r>
            <a:r>
              <a:rPr dirty="0" sz="1550" spc="-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Rides</a:t>
            </a:r>
            <a:r>
              <a:rPr dirty="0" sz="1550" spc="-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by</a:t>
            </a:r>
            <a:r>
              <a:rPr dirty="0" sz="1550" spc="-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Hour</a:t>
            </a:r>
            <a:r>
              <a:rPr dirty="0" sz="1550" spc="-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i="1">
                <a:solidFill>
                  <a:srgbClr val="777777"/>
                </a:solidFill>
                <a:latin typeface="Times New Roman"/>
                <a:cs typeface="Times New Roman"/>
              </a:rPr>
              <a:t>of</a:t>
            </a:r>
            <a:r>
              <a:rPr dirty="0" sz="1550" spc="-5" i="1">
                <a:solidFill>
                  <a:srgbClr val="777777"/>
                </a:solidFill>
                <a:latin typeface="Times New Roman"/>
                <a:cs typeface="Times New Roman"/>
              </a:rPr>
              <a:t> </a:t>
            </a:r>
            <a:r>
              <a:rPr dirty="0" sz="1550" spc="-25" i="1">
                <a:solidFill>
                  <a:srgbClr val="777777"/>
                </a:solidFill>
                <a:latin typeface="Times New Roman"/>
                <a:cs typeface="Times New Roman"/>
              </a:rPr>
              <a:t>Day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046702" y="1338913"/>
            <a:ext cx="398780" cy="2755265"/>
            <a:chOff x="1046702" y="1338913"/>
            <a:chExt cx="398780" cy="2755265"/>
          </a:xfrm>
        </p:grpSpPr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420367"/>
              <a:ext cx="70866" cy="7086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338913"/>
              <a:ext cx="194881" cy="19488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855404"/>
              <a:ext cx="70866" cy="708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2773949"/>
              <a:ext cx="194881" cy="20373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6702" y="3971543"/>
              <a:ext cx="70866" cy="7086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3890089"/>
              <a:ext cx="194881" cy="20373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1609788" y="1244676"/>
            <a:ext cx="2078355" cy="418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show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 peak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during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commute hours (8-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9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AM,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5-6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PM)</a:t>
            </a:r>
            <a:endParaRPr sz="1950">
              <a:latin typeface="Times New Roman"/>
              <a:cs typeface="Times New Roman"/>
            </a:endParaRPr>
          </a:p>
          <a:p>
            <a:pPr algn="just" marL="12700" marR="183515">
              <a:lnSpc>
                <a:spcPct val="108800"/>
              </a:lnSpc>
              <a:spcBef>
                <a:spcPts val="115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riders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peak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during midday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afternoon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hours</a:t>
            </a:r>
            <a:endParaRPr sz="1950">
              <a:latin typeface="Times New Roman"/>
              <a:cs typeface="Times New Roman"/>
            </a:endParaRPr>
          </a:p>
          <a:p>
            <a:pPr marL="12700" marR="466090">
              <a:lnSpc>
                <a:spcPct val="110300"/>
              </a:lnSpc>
              <a:spcBef>
                <a:spcPts val="111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dirty="0" sz="19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usage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patterns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suggest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purposes</a:t>
            </a:r>
            <a:endParaRPr sz="1950">
              <a:latin typeface="Times New Roman"/>
              <a:cs typeface="Times New Roman"/>
            </a:endParaRPr>
          </a:p>
          <a:p>
            <a:pPr marL="12700" marR="500380">
              <a:lnSpc>
                <a:spcPct val="107300"/>
              </a:lnSpc>
              <a:spcBef>
                <a:spcPts val="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(commuting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vs.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leisure)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 Finding 4: Seasonal</a:t>
            </a:r>
            <a:r>
              <a:rPr dirty="0" spc="-50"/>
              <a:t> </a:t>
            </a:r>
            <a:r>
              <a:rPr dirty="0" spc="-10"/>
              <a:t>Trends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950880"/>
            <a:ext cx="10554970" cy="5226685"/>
            <a:chOff x="475487" y="950880"/>
            <a:chExt cx="10554970" cy="5226685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950880"/>
              <a:ext cx="3594100" cy="5226685"/>
            </a:xfrm>
            <a:custGeom>
              <a:avLst/>
              <a:gdLst/>
              <a:ahLst/>
              <a:cxnLst/>
              <a:rect l="l" t="t" r="r" b="b"/>
              <a:pathLst>
                <a:path w="3594100" h="5226685">
                  <a:moveTo>
                    <a:pt x="147830" y="5226367"/>
                  </a:moveTo>
                  <a:lnTo>
                    <a:pt x="0" y="5226367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5180265"/>
                  </a:lnTo>
                  <a:lnTo>
                    <a:pt x="122277" y="5215783"/>
                  </a:lnTo>
                  <a:lnTo>
                    <a:pt x="141048" y="5225018"/>
                  </a:lnTo>
                  <a:lnTo>
                    <a:pt x="147830" y="5226367"/>
                  </a:lnTo>
                  <a:close/>
                </a:path>
                <a:path w="3594100" h="5226685">
                  <a:moveTo>
                    <a:pt x="3593591" y="5226367"/>
                  </a:moveTo>
                  <a:lnTo>
                    <a:pt x="3448331" y="5226367"/>
                  </a:lnTo>
                  <a:lnTo>
                    <a:pt x="3455114" y="5225018"/>
                  </a:lnTo>
                  <a:lnTo>
                    <a:pt x="3468137" y="5219623"/>
                  </a:lnTo>
                  <a:lnTo>
                    <a:pt x="3493087" y="5187044"/>
                  </a:lnTo>
                  <a:lnTo>
                    <a:pt x="3494436" y="5180265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52263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950880"/>
              <a:ext cx="3392804" cy="5226685"/>
            </a:xfrm>
            <a:custGeom>
              <a:avLst/>
              <a:gdLst/>
              <a:ahLst/>
              <a:cxnLst/>
              <a:rect l="l" t="t" r="r" b="b"/>
              <a:pathLst>
                <a:path w="3392804" h="5226685">
                  <a:moveTo>
                    <a:pt x="3343049" y="5226366"/>
                  </a:moveTo>
                  <a:lnTo>
                    <a:pt x="49659" y="5226366"/>
                  </a:lnTo>
                  <a:lnTo>
                    <a:pt x="46203" y="5226026"/>
                  </a:lnTo>
                  <a:lnTo>
                    <a:pt x="10896" y="5205647"/>
                  </a:lnTo>
                  <a:lnTo>
                    <a:pt x="0" y="5176707"/>
                  </a:lnTo>
                  <a:lnTo>
                    <a:pt x="0" y="517321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5176707"/>
                  </a:lnTo>
                  <a:lnTo>
                    <a:pt x="3374674" y="5213267"/>
                  </a:lnTo>
                  <a:lnTo>
                    <a:pt x="3346506" y="5226026"/>
                  </a:lnTo>
                  <a:lnTo>
                    <a:pt x="3343049" y="5226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950880"/>
              <a:ext cx="6982459" cy="5226685"/>
            </a:xfrm>
            <a:custGeom>
              <a:avLst/>
              <a:gdLst/>
              <a:ahLst/>
              <a:cxnLst/>
              <a:rect l="l" t="t" r="r" b="b"/>
              <a:pathLst>
                <a:path w="6982459" h="5226685">
                  <a:moveTo>
                    <a:pt x="145449" y="5226367"/>
                  </a:moveTo>
                  <a:lnTo>
                    <a:pt x="0" y="5226367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5180265"/>
                  </a:lnTo>
                  <a:lnTo>
                    <a:pt x="119895" y="5215783"/>
                  </a:lnTo>
                  <a:lnTo>
                    <a:pt x="138666" y="5225018"/>
                  </a:lnTo>
                  <a:lnTo>
                    <a:pt x="145449" y="5226367"/>
                  </a:lnTo>
                  <a:close/>
                </a:path>
                <a:path w="6982459" h="5226685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5226685">
                  <a:moveTo>
                    <a:pt x="6982205" y="5226367"/>
                  </a:moveTo>
                  <a:lnTo>
                    <a:pt x="6936100" y="5226367"/>
                  </a:lnTo>
                  <a:lnTo>
                    <a:pt x="6942882" y="5225018"/>
                  </a:lnTo>
                  <a:lnTo>
                    <a:pt x="6955905" y="5219623"/>
                  </a:lnTo>
                  <a:lnTo>
                    <a:pt x="6980856" y="5187044"/>
                  </a:lnTo>
                  <a:lnTo>
                    <a:pt x="6982205" y="5180265"/>
                  </a:lnTo>
                  <a:lnTo>
                    <a:pt x="6982205" y="52263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950880"/>
              <a:ext cx="6883400" cy="5226685"/>
            </a:xfrm>
            <a:custGeom>
              <a:avLst/>
              <a:gdLst/>
              <a:ahLst/>
              <a:cxnLst/>
              <a:rect l="l" t="t" r="r" b="b"/>
              <a:pathLst>
                <a:path w="6883400" h="5226685">
                  <a:moveTo>
                    <a:pt x="6833200" y="5226366"/>
                  </a:moveTo>
                  <a:lnTo>
                    <a:pt x="49659" y="5226366"/>
                  </a:lnTo>
                  <a:lnTo>
                    <a:pt x="46203" y="5226026"/>
                  </a:lnTo>
                  <a:lnTo>
                    <a:pt x="10896" y="5205647"/>
                  </a:lnTo>
                  <a:lnTo>
                    <a:pt x="0" y="5176707"/>
                  </a:lnTo>
                  <a:lnTo>
                    <a:pt x="0" y="517321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5176707"/>
                  </a:lnTo>
                  <a:lnTo>
                    <a:pt x="6864823" y="5213267"/>
                  </a:lnTo>
                  <a:lnTo>
                    <a:pt x="6836656" y="5226026"/>
                  </a:lnTo>
                  <a:lnTo>
                    <a:pt x="6833200" y="5226366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032914" y="1340643"/>
              <a:ext cx="708660" cy="443230"/>
            </a:xfrm>
            <a:custGeom>
              <a:avLst/>
              <a:gdLst/>
              <a:ahLst/>
              <a:cxnLst/>
              <a:rect l="l" t="t" r="r" b="b"/>
              <a:pathLst>
                <a:path w="708660" h="443230">
                  <a:moveTo>
                    <a:pt x="708660" y="442912"/>
                  </a:moveTo>
                  <a:lnTo>
                    <a:pt x="0" y="442912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442912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32914" y="1783555"/>
              <a:ext cx="708660" cy="1594485"/>
            </a:xfrm>
            <a:custGeom>
              <a:avLst/>
              <a:gdLst/>
              <a:ahLst/>
              <a:cxnLst/>
              <a:rect l="l" t="t" r="r" b="b"/>
              <a:pathLst>
                <a:path w="708660" h="1594485">
                  <a:moveTo>
                    <a:pt x="708660" y="1594485"/>
                  </a:moveTo>
                  <a:lnTo>
                    <a:pt x="0" y="1594485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594485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031564" y="3445065"/>
            <a:ext cx="70421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Winter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46702" y="950880"/>
            <a:ext cx="9097645" cy="4100195"/>
            <a:chOff x="1046702" y="950880"/>
            <a:chExt cx="9097645" cy="4100195"/>
          </a:xfrm>
        </p:grpSpPr>
        <p:sp>
          <p:nvSpPr>
            <p:cNvPr id="12" name="object 12" descr=""/>
            <p:cNvSpPr/>
            <p:nvPr/>
          </p:nvSpPr>
          <p:spPr>
            <a:xfrm>
              <a:off x="6494526" y="950880"/>
              <a:ext cx="708660" cy="655955"/>
            </a:xfrm>
            <a:custGeom>
              <a:avLst/>
              <a:gdLst/>
              <a:ahLst/>
              <a:cxnLst/>
              <a:rect l="l" t="t" r="r" b="b"/>
              <a:pathLst>
                <a:path w="708659" h="655955">
                  <a:moveTo>
                    <a:pt x="708660" y="655510"/>
                  </a:moveTo>
                  <a:lnTo>
                    <a:pt x="0" y="655510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655510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94526" y="1606390"/>
              <a:ext cx="708660" cy="1771650"/>
            </a:xfrm>
            <a:custGeom>
              <a:avLst/>
              <a:gdLst/>
              <a:ahLst/>
              <a:cxnLst/>
              <a:rect l="l" t="t" r="r" b="b"/>
              <a:pathLst>
                <a:path w="708659" h="1771650">
                  <a:moveTo>
                    <a:pt x="708660" y="1771650"/>
                  </a:moveTo>
                  <a:lnTo>
                    <a:pt x="0" y="1771650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771650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964996" y="950880"/>
              <a:ext cx="708660" cy="478790"/>
            </a:xfrm>
            <a:custGeom>
              <a:avLst/>
              <a:gdLst/>
              <a:ahLst/>
              <a:cxnLst/>
              <a:rect l="l" t="t" r="r" b="b"/>
              <a:pathLst>
                <a:path w="708659" h="478790">
                  <a:moveTo>
                    <a:pt x="708660" y="478345"/>
                  </a:moveTo>
                  <a:lnTo>
                    <a:pt x="0" y="478345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478345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964996" y="1429225"/>
              <a:ext cx="708660" cy="1948814"/>
            </a:xfrm>
            <a:custGeom>
              <a:avLst/>
              <a:gdLst/>
              <a:ahLst/>
              <a:cxnLst/>
              <a:rect l="l" t="t" r="r" b="b"/>
              <a:pathLst>
                <a:path w="708659" h="1948814">
                  <a:moveTo>
                    <a:pt x="708660" y="1948815"/>
                  </a:moveTo>
                  <a:lnTo>
                    <a:pt x="0" y="1948815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948815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435465" y="950880"/>
              <a:ext cx="708660" cy="744220"/>
            </a:xfrm>
            <a:custGeom>
              <a:avLst/>
              <a:gdLst/>
              <a:ahLst/>
              <a:cxnLst/>
              <a:rect l="l" t="t" r="r" b="b"/>
              <a:pathLst>
                <a:path w="708659" h="744219">
                  <a:moveTo>
                    <a:pt x="708660" y="744093"/>
                  </a:moveTo>
                  <a:lnTo>
                    <a:pt x="0" y="744093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744093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435465" y="1694973"/>
              <a:ext cx="708660" cy="1683385"/>
            </a:xfrm>
            <a:custGeom>
              <a:avLst/>
              <a:gdLst/>
              <a:ahLst/>
              <a:cxnLst/>
              <a:rect l="l" t="t" r="r" b="b"/>
              <a:pathLst>
                <a:path w="708659" h="1683385">
                  <a:moveTo>
                    <a:pt x="708660" y="1683067"/>
                  </a:moveTo>
                  <a:lnTo>
                    <a:pt x="0" y="1683067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683067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260918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377058"/>
              <a:ext cx="70866" cy="7086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179464"/>
              <a:ext cx="194881" cy="19488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2295604"/>
              <a:ext cx="194881" cy="19488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3493198"/>
              <a:ext cx="70866" cy="7086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3411743"/>
              <a:ext cx="194881" cy="19488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4937092"/>
              <a:ext cx="70866" cy="70865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4846780"/>
              <a:ext cx="194881" cy="20373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586088" y="3445065"/>
            <a:ext cx="411480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Fall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397085" y="402469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2F6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509508" y="3445065"/>
            <a:ext cx="823594" cy="76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Spring</a:t>
            </a:r>
            <a:endParaRPr sz="195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  <a:spcBef>
                <a:spcPts val="1620"/>
              </a:spcBef>
            </a:pP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495508" y="4024693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119D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661495" y="3445065"/>
            <a:ext cx="1132840" cy="76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Summer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dirty="0" sz="1550">
                <a:solidFill>
                  <a:srgbClr val="333333"/>
                </a:solidFill>
                <a:latin typeface="Times New Roman"/>
                <a:cs typeface="Times New Roman"/>
              </a:rPr>
              <a:t>Casual</a:t>
            </a:r>
            <a:r>
              <a:rPr dirty="0" sz="155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609788" y="1076369"/>
            <a:ext cx="2050414" cy="4667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35">
              <a:lnSpc>
                <a:spcPct val="110300"/>
              </a:lnSpc>
              <a:spcBef>
                <a:spcPts val="10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Both user types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ride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more in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summer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months</a:t>
            </a:r>
            <a:endParaRPr sz="1950">
              <a:latin typeface="Times New Roman"/>
              <a:cs typeface="Times New Roman"/>
            </a:endParaRPr>
          </a:p>
          <a:p>
            <a:pPr marL="12700" marR="410845">
              <a:lnSpc>
                <a:spcPct val="110300"/>
              </a:lnSpc>
              <a:spcBef>
                <a:spcPts val="111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ridership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shows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stronger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seasonal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variation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8300"/>
              </a:lnSpc>
              <a:spcBef>
                <a:spcPts val="116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Winter</a:t>
            </a:r>
            <a:r>
              <a:rPr dirty="0" sz="19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sees</a:t>
            </a:r>
            <a:r>
              <a:rPr dirty="0" sz="19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biggest gap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between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member and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casual usage</a:t>
            </a:r>
            <a:endParaRPr sz="1950">
              <a:latin typeface="Times New Roman"/>
              <a:cs typeface="Times New Roman"/>
            </a:endParaRPr>
          </a:p>
          <a:p>
            <a:pPr marL="12700" marR="73660">
              <a:lnSpc>
                <a:spcPct val="107300"/>
              </a:lnSpc>
              <a:spcBef>
                <a:spcPts val="125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Members ride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more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consistently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year- round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Key</a:t>
            </a:r>
            <a:r>
              <a:rPr dirty="0" spc="-30"/>
              <a:t> </a:t>
            </a:r>
            <a:r>
              <a:rPr dirty="0"/>
              <a:t>Finding</a:t>
            </a:r>
            <a:r>
              <a:rPr dirty="0" spc="-30"/>
              <a:t> </a:t>
            </a:r>
            <a:r>
              <a:rPr dirty="0"/>
              <a:t>5:</a:t>
            </a:r>
            <a:r>
              <a:rPr dirty="0" spc="-30"/>
              <a:t> </a:t>
            </a:r>
            <a:r>
              <a:rPr dirty="0"/>
              <a:t>Bike</a:t>
            </a:r>
            <a:r>
              <a:rPr dirty="0" spc="-80"/>
              <a:t> </a:t>
            </a:r>
            <a:r>
              <a:rPr dirty="0" spc="-20"/>
              <a:t>Type</a:t>
            </a:r>
            <a:r>
              <a:rPr dirty="0" spc="-30"/>
              <a:t> </a:t>
            </a:r>
            <a:r>
              <a:rPr dirty="0" spc="-10"/>
              <a:t>Preferences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057179"/>
            <a:ext cx="10554970" cy="5013960"/>
            <a:chOff x="475487" y="1057179"/>
            <a:chExt cx="10554970" cy="5013960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057179"/>
              <a:ext cx="3594100" cy="5013960"/>
            </a:xfrm>
            <a:custGeom>
              <a:avLst/>
              <a:gdLst/>
              <a:ahLst/>
              <a:cxnLst/>
              <a:rect l="l" t="t" r="r" b="b"/>
              <a:pathLst>
                <a:path w="3594100" h="5013960">
                  <a:moveTo>
                    <a:pt x="147830" y="5013769"/>
                  </a:moveTo>
                  <a:lnTo>
                    <a:pt x="0" y="5013769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4967667"/>
                  </a:lnTo>
                  <a:lnTo>
                    <a:pt x="122277" y="5003184"/>
                  </a:lnTo>
                  <a:lnTo>
                    <a:pt x="141048" y="5012419"/>
                  </a:lnTo>
                  <a:lnTo>
                    <a:pt x="147830" y="5013769"/>
                  </a:lnTo>
                  <a:close/>
                </a:path>
                <a:path w="3594100" h="5013960">
                  <a:moveTo>
                    <a:pt x="3593591" y="5013769"/>
                  </a:moveTo>
                  <a:lnTo>
                    <a:pt x="3448331" y="5013769"/>
                  </a:lnTo>
                  <a:lnTo>
                    <a:pt x="3455114" y="5012419"/>
                  </a:lnTo>
                  <a:lnTo>
                    <a:pt x="3468137" y="5007025"/>
                  </a:lnTo>
                  <a:lnTo>
                    <a:pt x="3493087" y="4974446"/>
                  </a:lnTo>
                  <a:lnTo>
                    <a:pt x="3494436" y="4967667"/>
                  </a:lnTo>
                  <a:lnTo>
                    <a:pt x="3494436" y="46101"/>
                  </a:lnTo>
                  <a:lnTo>
                    <a:pt x="3473885" y="10583"/>
                  </a:lnTo>
                  <a:lnTo>
                    <a:pt x="3448334" y="0"/>
                  </a:lnTo>
                  <a:lnTo>
                    <a:pt x="3593591" y="0"/>
                  </a:lnTo>
                  <a:lnTo>
                    <a:pt x="3593591" y="5013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57179"/>
              <a:ext cx="3392804" cy="5013960"/>
            </a:xfrm>
            <a:custGeom>
              <a:avLst/>
              <a:gdLst/>
              <a:ahLst/>
              <a:cxnLst/>
              <a:rect l="l" t="t" r="r" b="b"/>
              <a:pathLst>
                <a:path w="3392804" h="5013960">
                  <a:moveTo>
                    <a:pt x="3343049" y="5013769"/>
                  </a:moveTo>
                  <a:lnTo>
                    <a:pt x="49659" y="5013769"/>
                  </a:lnTo>
                  <a:lnTo>
                    <a:pt x="46203" y="5013428"/>
                  </a:lnTo>
                  <a:lnTo>
                    <a:pt x="10896" y="4993049"/>
                  </a:lnTo>
                  <a:lnTo>
                    <a:pt x="0" y="4964109"/>
                  </a:lnTo>
                  <a:lnTo>
                    <a:pt x="0" y="496061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3343049" y="0"/>
                  </a:lnTo>
                  <a:lnTo>
                    <a:pt x="3379609" y="18034"/>
                  </a:lnTo>
                  <a:lnTo>
                    <a:pt x="3392709" y="49659"/>
                  </a:lnTo>
                  <a:lnTo>
                    <a:pt x="3392709" y="4964109"/>
                  </a:lnTo>
                  <a:lnTo>
                    <a:pt x="3374674" y="5000669"/>
                  </a:lnTo>
                  <a:lnTo>
                    <a:pt x="3346506" y="5013428"/>
                  </a:lnTo>
                  <a:lnTo>
                    <a:pt x="3343049" y="501376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47743" y="1057179"/>
              <a:ext cx="6982459" cy="5013960"/>
            </a:xfrm>
            <a:custGeom>
              <a:avLst/>
              <a:gdLst/>
              <a:ahLst/>
              <a:cxnLst/>
              <a:rect l="l" t="t" r="r" b="b"/>
              <a:pathLst>
                <a:path w="6982459" h="5013960">
                  <a:moveTo>
                    <a:pt x="145449" y="5013769"/>
                  </a:moveTo>
                  <a:lnTo>
                    <a:pt x="0" y="5013769"/>
                  </a:lnTo>
                  <a:lnTo>
                    <a:pt x="0" y="0"/>
                  </a:lnTo>
                  <a:lnTo>
                    <a:pt x="145446" y="0"/>
                  </a:lnTo>
                  <a:lnTo>
                    <a:pt x="138666" y="1348"/>
                  </a:lnTo>
                  <a:lnTo>
                    <a:pt x="125643" y="6742"/>
                  </a:lnTo>
                  <a:lnTo>
                    <a:pt x="100693" y="39321"/>
                  </a:lnTo>
                  <a:lnTo>
                    <a:pt x="99345" y="46101"/>
                  </a:lnTo>
                  <a:lnTo>
                    <a:pt x="99345" y="4967667"/>
                  </a:lnTo>
                  <a:lnTo>
                    <a:pt x="119895" y="5003184"/>
                  </a:lnTo>
                  <a:lnTo>
                    <a:pt x="138666" y="5012419"/>
                  </a:lnTo>
                  <a:lnTo>
                    <a:pt x="145449" y="5013769"/>
                  </a:lnTo>
                  <a:close/>
                </a:path>
                <a:path w="6982459" h="5013960">
                  <a:moveTo>
                    <a:pt x="6982205" y="46104"/>
                  </a:moveTo>
                  <a:lnTo>
                    <a:pt x="6961653" y="10583"/>
                  </a:lnTo>
                  <a:lnTo>
                    <a:pt x="6936103" y="0"/>
                  </a:lnTo>
                  <a:lnTo>
                    <a:pt x="6982205" y="0"/>
                  </a:lnTo>
                  <a:lnTo>
                    <a:pt x="6982205" y="46104"/>
                  </a:lnTo>
                  <a:close/>
                </a:path>
                <a:path w="6982459" h="5013960">
                  <a:moveTo>
                    <a:pt x="6982205" y="5013769"/>
                  </a:moveTo>
                  <a:lnTo>
                    <a:pt x="6936100" y="5013769"/>
                  </a:lnTo>
                  <a:lnTo>
                    <a:pt x="6942882" y="5012419"/>
                  </a:lnTo>
                  <a:lnTo>
                    <a:pt x="6955905" y="5007025"/>
                  </a:lnTo>
                  <a:lnTo>
                    <a:pt x="6980856" y="4974446"/>
                  </a:lnTo>
                  <a:lnTo>
                    <a:pt x="6982205" y="4967667"/>
                  </a:lnTo>
                  <a:lnTo>
                    <a:pt x="6982205" y="5013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147089" y="1057179"/>
              <a:ext cx="6883400" cy="5013960"/>
            </a:xfrm>
            <a:custGeom>
              <a:avLst/>
              <a:gdLst/>
              <a:ahLst/>
              <a:cxnLst/>
              <a:rect l="l" t="t" r="r" b="b"/>
              <a:pathLst>
                <a:path w="6883400" h="5013960">
                  <a:moveTo>
                    <a:pt x="6833200" y="5013769"/>
                  </a:moveTo>
                  <a:lnTo>
                    <a:pt x="49659" y="5013769"/>
                  </a:lnTo>
                  <a:lnTo>
                    <a:pt x="46203" y="5013428"/>
                  </a:lnTo>
                  <a:lnTo>
                    <a:pt x="10896" y="4993049"/>
                  </a:lnTo>
                  <a:lnTo>
                    <a:pt x="0" y="4964109"/>
                  </a:lnTo>
                  <a:lnTo>
                    <a:pt x="0" y="496061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6833200" y="0"/>
                  </a:lnTo>
                  <a:lnTo>
                    <a:pt x="6869760" y="18034"/>
                  </a:lnTo>
                  <a:lnTo>
                    <a:pt x="6882859" y="49659"/>
                  </a:lnTo>
                  <a:lnTo>
                    <a:pt x="6882859" y="4964109"/>
                  </a:lnTo>
                  <a:lnTo>
                    <a:pt x="6864823" y="5000669"/>
                  </a:lnTo>
                  <a:lnTo>
                    <a:pt x="6836656" y="5013428"/>
                  </a:lnTo>
                  <a:lnTo>
                    <a:pt x="6833200" y="501376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72087" y="1057179"/>
              <a:ext cx="708660" cy="212725"/>
            </a:xfrm>
            <a:custGeom>
              <a:avLst/>
              <a:gdLst/>
              <a:ahLst/>
              <a:cxnLst/>
              <a:rect l="l" t="t" r="r" b="b"/>
              <a:pathLst>
                <a:path w="708660" h="212725">
                  <a:moveTo>
                    <a:pt x="708660" y="212598"/>
                  </a:moveTo>
                  <a:lnTo>
                    <a:pt x="0" y="212598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212598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72087" y="1269777"/>
              <a:ext cx="708660" cy="2214880"/>
            </a:xfrm>
            <a:custGeom>
              <a:avLst/>
              <a:gdLst/>
              <a:ahLst/>
              <a:cxnLst/>
              <a:rect l="l" t="t" r="r" b="b"/>
              <a:pathLst>
                <a:path w="708660" h="2214879">
                  <a:moveTo>
                    <a:pt x="708660" y="2214562"/>
                  </a:moveTo>
                  <a:lnTo>
                    <a:pt x="0" y="2214562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2214562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257449" y="3551364"/>
            <a:ext cx="74231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Classic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046702" y="1057179"/>
            <a:ext cx="8858250" cy="3780790"/>
            <a:chOff x="1046702" y="1057179"/>
            <a:chExt cx="8858250" cy="3780790"/>
          </a:xfrm>
        </p:grpSpPr>
        <p:sp>
          <p:nvSpPr>
            <p:cNvPr id="12" name="object 12" descr=""/>
            <p:cNvSpPr/>
            <p:nvPr/>
          </p:nvSpPr>
          <p:spPr>
            <a:xfrm>
              <a:off x="7229761" y="1057179"/>
              <a:ext cx="708660" cy="1364615"/>
            </a:xfrm>
            <a:custGeom>
              <a:avLst/>
              <a:gdLst/>
              <a:ahLst/>
              <a:cxnLst/>
              <a:rect l="l" t="t" r="r" b="b"/>
              <a:pathLst>
                <a:path w="708659" h="1364614">
                  <a:moveTo>
                    <a:pt x="708660" y="1364170"/>
                  </a:moveTo>
                  <a:lnTo>
                    <a:pt x="0" y="1364170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364170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29761" y="2421349"/>
              <a:ext cx="708660" cy="1062990"/>
            </a:xfrm>
            <a:custGeom>
              <a:avLst/>
              <a:gdLst/>
              <a:ahLst/>
              <a:cxnLst/>
              <a:rect l="l" t="t" r="r" b="b"/>
              <a:pathLst>
                <a:path w="708659" h="1062989">
                  <a:moveTo>
                    <a:pt x="708660" y="1062990"/>
                  </a:moveTo>
                  <a:lnTo>
                    <a:pt x="0" y="1062990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1062990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96292" y="2952844"/>
              <a:ext cx="708660" cy="266065"/>
            </a:xfrm>
            <a:custGeom>
              <a:avLst/>
              <a:gdLst/>
              <a:ahLst/>
              <a:cxnLst/>
              <a:rect l="l" t="t" r="r" b="b"/>
              <a:pathLst>
                <a:path w="708659" h="266064">
                  <a:moveTo>
                    <a:pt x="708660" y="265747"/>
                  </a:moveTo>
                  <a:lnTo>
                    <a:pt x="0" y="265747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265747"/>
                  </a:lnTo>
                  <a:close/>
                </a:path>
              </a:pathLst>
            </a:custGeom>
            <a:solidFill>
              <a:srgbClr val="119D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96292" y="3218592"/>
              <a:ext cx="708660" cy="266065"/>
            </a:xfrm>
            <a:custGeom>
              <a:avLst/>
              <a:gdLst/>
              <a:ahLst/>
              <a:cxnLst/>
              <a:rect l="l" t="t" r="r" b="b"/>
              <a:pathLst>
                <a:path w="708659" h="266064">
                  <a:moveTo>
                    <a:pt x="708660" y="265747"/>
                  </a:moveTo>
                  <a:lnTo>
                    <a:pt x="0" y="265747"/>
                  </a:lnTo>
                  <a:lnTo>
                    <a:pt x="0" y="0"/>
                  </a:lnTo>
                  <a:lnTo>
                    <a:pt x="708660" y="0"/>
                  </a:lnTo>
                  <a:lnTo>
                    <a:pt x="708660" y="265747"/>
                  </a:lnTo>
                  <a:close/>
                </a:path>
              </a:pathLst>
            </a:custGeom>
            <a:solidFill>
              <a:srgbClr val="2F66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1367218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0441" y="1285763"/>
              <a:ext cx="194881" cy="20373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2164460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0441" y="2083006"/>
              <a:ext cx="194881" cy="19488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3599497"/>
              <a:ext cx="70866" cy="70865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0441" y="3518042"/>
              <a:ext cx="194881" cy="20373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6702" y="4715636"/>
              <a:ext cx="70866" cy="7086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0441" y="4634182"/>
              <a:ext cx="194881" cy="20373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9148158" y="3551364"/>
            <a:ext cx="796925" cy="32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Docked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6397085" y="413099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2F66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495508" y="4130992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873" y="132873"/>
                </a:moveTo>
                <a:lnTo>
                  <a:pt x="0" y="132873"/>
                </a:lnTo>
                <a:lnTo>
                  <a:pt x="0" y="0"/>
                </a:lnTo>
                <a:lnTo>
                  <a:pt x="132873" y="0"/>
                </a:lnTo>
                <a:lnTo>
                  <a:pt x="132873" y="132873"/>
                </a:lnTo>
                <a:close/>
              </a:path>
            </a:pathLst>
          </a:custGeom>
          <a:solidFill>
            <a:srgbClr val="119D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557951" y="3551364"/>
            <a:ext cx="2236470" cy="765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3890">
              <a:lnSpc>
                <a:spcPct val="100000"/>
              </a:lnSpc>
              <a:spcBef>
                <a:spcPts val="10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Electric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1115695" algn="l"/>
              </a:tabLst>
            </a:pP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r>
              <a:rPr dirty="0" sz="1550">
                <a:solidFill>
                  <a:srgbClr val="333333"/>
                </a:solidFill>
                <a:latin typeface="Times New Roman"/>
                <a:cs typeface="Times New Roman"/>
              </a:rPr>
              <a:t>	Casual</a:t>
            </a:r>
            <a:r>
              <a:rPr dirty="0" sz="155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333333"/>
                </a:solidFill>
                <a:latin typeface="Times New Roman"/>
                <a:cs typeface="Times New Roman"/>
              </a:rPr>
              <a:t>Riders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609788" y="1182668"/>
            <a:ext cx="2188210" cy="4348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3370">
              <a:lnSpc>
                <a:spcPct val="110300"/>
              </a:lnSpc>
              <a:spcBef>
                <a:spcPts val="10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Both groups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prefer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classic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bikes</a:t>
            </a:r>
            <a:endParaRPr sz="1950">
              <a:latin typeface="Times New Roman"/>
              <a:cs typeface="Times New Roman"/>
            </a:endParaRPr>
          </a:p>
          <a:p>
            <a:pPr marL="12700" marR="438784">
              <a:lnSpc>
                <a:spcPct val="108300"/>
              </a:lnSpc>
              <a:spcBef>
                <a:spcPts val="1160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Casual riders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use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electric bikes at 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higher rate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than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members</a:t>
            </a:r>
            <a:endParaRPr sz="1950">
              <a:latin typeface="Times New Roman"/>
              <a:cs typeface="Times New Roman"/>
            </a:endParaRPr>
          </a:p>
          <a:p>
            <a:pPr marL="12700" marR="293370">
              <a:lnSpc>
                <a:spcPct val="110300"/>
              </a:lnSpc>
              <a:spcBef>
                <a:spcPts val="111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Docked bikes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used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equally by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both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groups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8800"/>
              </a:lnSpc>
              <a:spcBef>
                <a:spcPts val="1155"/>
              </a:spcBef>
            </a:pP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Bike type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preferences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may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indicate</a:t>
            </a:r>
            <a:r>
              <a:rPr dirty="0" sz="1950" spc="5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different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usage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needs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Recommendations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75487" y="1765839"/>
            <a:ext cx="10479405" cy="3596640"/>
            <a:chOff x="475487" y="1765839"/>
            <a:chExt cx="10479405" cy="3596640"/>
          </a:xfrm>
        </p:grpSpPr>
        <p:sp>
          <p:nvSpPr>
            <p:cNvPr id="4" name="object 4" descr=""/>
            <p:cNvSpPr/>
            <p:nvPr/>
          </p:nvSpPr>
          <p:spPr>
            <a:xfrm>
              <a:off x="475487" y="1765839"/>
              <a:ext cx="10479405" cy="3596640"/>
            </a:xfrm>
            <a:custGeom>
              <a:avLst/>
              <a:gdLst/>
              <a:ahLst/>
              <a:cxnLst/>
              <a:rect l="l" t="t" r="r" b="b"/>
              <a:pathLst>
                <a:path w="10479405" h="3596640">
                  <a:moveTo>
                    <a:pt x="147830" y="3596449"/>
                  </a:moveTo>
                  <a:lnTo>
                    <a:pt x="0" y="3596449"/>
                  </a:lnTo>
                  <a:lnTo>
                    <a:pt x="0" y="0"/>
                  </a:lnTo>
                  <a:lnTo>
                    <a:pt x="147828" y="0"/>
                  </a:lnTo>
                  <a:lnTo>
                    <a:pt x="141048" y="1348"/>
                  </a:lnTo>
                  <a:lnTo>
                    <a:pt x="128025" y="6742"/>
                  </a:lnTo>
                  <a:lnTo>
                    <a:pt x="103075" y="39321"/>
                  </a:lnTo>
                  <a:lnTo>
                    <a:pt x="101726" y="46101"/>
                  </a:lnTo>
                  <a:lnTo>
                    <a:pt x="101726" y="3550347"/>
                  </a:lnTo>
                  <a:lnTo>
                    <a:pt x="122277" y="3585865"/>
                  </a:lnTo>
                  <a:lnTo>
                    <a:pt x="141048" y="3595099"/>
                  </a:lnTo>
                  <a:lnTo>
                    <a:pt x="147830" y="3596449"/>
                  </a:lnTo>
                  <a:close/>
                </a:path>
                <a:path w="10479405" h="3596640">
                  <a:moveTo>
                    <a:pt x="10479023" y="3596449"/>
                  </a:moveTo>
                  <a:lnTo>
                    <a:pt x="10331192" y="3596449"/>
                  </a:lnTo>
                  <a:lnTo>
                    <a:pt x="10337974" y="3595099"/>
                  </a:lnTo>
                  <a:lnTo>
                    <a:pt x="10350997" y="3589705"/>
                  </a:lnTo>
                  <a:lnTo>
                    <a:pt x="10375946" y="3557126"/>
                  </a:lnTo>
                  <a:lnTo>
                    <a:pt x="10377296" y="3550347"/>
                  </a:lnTo>
                  <a:lnTo>
                    <a:pt x="10377296" y="46101"/>
                  </a:lnTo>
                  <a:lnTo>
                    <a:pt x="10356744" y="10583"/>
                  </a:lnTo>
                  <a:lnTo>
                    <a:pt x="10331195" y="0"/>
                  </a:lnTo>
                  <a:lnTo>
                    <a:pt x="10479023" y="0"/>
                  </a:lnTo>
                  <a:lnTo>
                    <a:pt x="10479023" y="35964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765839"/>
              <a:ext cx="10275570" cy="3596640"/>
            </a:xfrm>
            <a:custGeom>
              <a:avLst/>
              <a:gdLst/>
              <a:ahLst/>
              <a:cxnLst/>
              <a:rect l="l" t="t" r="r" b="b"/>
              <a:pathLst>
                <a:path w="10275570" h="3596640">
                  <a:moveTo>
                    <a:pt x="10225909" y="3596448"/>
                  </a:moveTo>
                  <a:lnTo>
                    <a:pt x="49659" y="3596448"/>
                  </a:lnTo>
                  <a:lnTo>
                    <a:pt x="46203" y="3596108"/>
                  </a:lnTo>
                  <a:lnTo>
                    <a:pt x="10896" y="3575729"/>
                  </a:lnTo>
                  <a:lnTo>
                    <a:pt x="0" y="3546789"/>
                  </a:lnTo>
                  <a:lnTo>
                    <a:pt x="0" y="354329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225909" y="0"/>
                  </a:lnTo>
                  <a:lnTo>
                    <a:pt x="10262470" y="18034"/>
                  </a:lnTo>
                  <a:lnTo>
                    <a:pt x="10275569" y="49659"/>
                  </a:lnTo>
                  <a:lnTo>
                    <a:pt x="10275569" y="3546789"/>
                  </a:lnTo>
                  <a:lnTo>
                    <a:pt x="10257535" y="3583350"/>
                  </a:lnTo>
                  <a:lnTo>
                    <a:pt x="10229365" y="3596108"/>
                  </a:lnTo>
                  <a:lnTo>
                    <a:pt x="10225909" y="359644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2565" y="2075878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305" y="1994424"/>
              <a:ext cx="194881" cy="19488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565" y="2545365"/>
              <a:ext cx="70866" cy="7086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305" y="2463911"/>
              <a:ext cx="194881" cy="19488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565" y="301485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305" y="2933398"/>
              <a:ext cx="194881" cy="19488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565" y="3484339"/>
              <a:ext cx="70866" cy="7086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6305" y="3402885"/>
              <a:ext cx="194881" cy="1948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565" y="3953827"/>
              <a:ext cx="70866" cy="7086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400050">
              <a:lnSpc>
                <a:spcPct val="158000"/>
              </a:lnSpc>
              <a:spcBef>
                <a:spcPts val="95"/>
              </a:spcBef>
            </a:pPr>
            <a:r>
              <a:rPr dirty="0" spc="-20"/>
              <a:t>Target</a:t>
            </a:r>
            <a:r>
              <a:rPr dirty="0" spc="-10"/>
              <a:t> </a:t>
            </a:r>
            <a:r>
              <a:rPr dirty="0"/>
              <a:t>casual</a:t>
            </a:r>
            <a:r>
              <a:rPr dirty="0" spc="-10"/>
              <a:t> </a:t>
            </a:r>
            <a:r>
              <a:rPr dirty="0"/>
              <a:t>riders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5"/>
              <a:t> </a:t>
            </a:r>
            <a:r>
              <a:rPr dirty="0"/>
              <a:t>weekends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</a:t>
            </a:r>
            <a:r>
              <a:rPr dirty="0"/>
              <a:t>membership</a:t>
            </a:r>
            <a:r>
              <a:rPr dirty="0" spc="-5"/>
              <a:t> </a:t>
            </a:r>
            <a:r>
              <a:rPr dirty="0" spc="-10"/>
              <a:t>promotions </a:t>
            </a:r>
            <a:r>
              <a:rPr dirty="0"/>
              <a:t>Create weekend-focused membership options for leisure </a:t>
            </a:r>
            <a:r>
              <a:rPr dirty="0" spc="-10"/>
              <a:t>riders</a:t>
            </a:r>
          </a:p>
          <a:p>
            <a:pPr algn="just" marL="12700" marR="5080">
              <a:lnSpc>
                <a:spcPct val="158000"/>
              </a:lnSpc>
            </a:pPr>
            <a:r>
              <a:rPr dirty="0"/>
              <a:t>Highlight cost savings for frequent riders who convert to </a:t>
            </a:r>
            <a:r>
              <a:rPr dirty="0" spc="-10"/>
              <a:t>members </a:t>
            </a:r>
            <a:r>
              <a:rPr dirty="0"/>
              <a:t>Develop</a:t>
            </a:r>
            <a:r>
              <a:rPr dirty="0" spc="-5"/>
              <a:t> </a:t>
            </a:r>
            <a:r>
              <a:rPr dirty="0"/>
              <a:t>targeted</a:t>
            </a:r>
            <a:r>
              <a:rPr dirty="0" spc="-5"/>
              <a:t> </a:t>
            </a:r>
            <a:r>
              <a:rPr dirty="0"/>
              <a:t>marketing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/>
              <a:t>midday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afternoon</a:t>
            </a:r>
            <a:r>
              <a:rPr dirty="0" spc="-5"/>
              <a:t> </a:t>
            </a:r>
            <a:r>
              <a:rPr dirty="0"/>
              <a:t>casual</a:t>
            </a:r>
            <a:r>
              <a:rPr dirty="0" spc="-5"/>
              <a:t> </a:t>
            </a:r>
            <a:r>
              <a:rPr dirty="0" spc="-10"/>
              <a:t>riders </a:t>
            </a:r>
            <a:r>
              <a:rPr dirty="0"/>
              <a:t>Promote electric bike benefits in membership </a:t>
            </a:r>
            <a:r>
              <a:rPr dirty="0" spc="-10"/>
              <a:t>packages</a:t>
            </a: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46305" y="3872372"/>
            <a:ext cx="194881" cy="203739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dirty="0" spc="225"/>
              <a:t> </a:t>
            </a:r>
            <a:r>
              <a:rPr dirty="0"/>
              <a:t>/</a:t>
            </a:r>
            <a:r>
              <a:rPr dirty="0" spc="225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2025-04-18T13:39:51Z</dcterms:created>
  <dcterms:modified xsi:type="dcterms:W3CDTF">2025-04-18T13:39:51Z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2025-04-18T00:00:00Z</vt:filetime>
  </property>
  <property fmtid="{D5CDD505-2E9C-101B-9397-08002B2CF9AE}" pid="5" name="Producer">
    <vt:lpwstr>pdf-lib (https://github.com/Hopding/pdf-lib)</vt:lpwstr>
  </property>
</Properties>
</file>