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6" r:id="rId3"/>
    <p:sldId id="277" r:id="rId4"/>
    <p:sldId id="280" r:id="rId5"/>
    <p:sldId id="257" r:id="rId6"/>
    <p:sldId id="378" r:id="rId7"/>
    <p:sldId id="379" r:id="rId8"/>
    <p:sldId id="380" r:id="rId9"/>
    <p:sldId id="381" r:id="rId10"/>
    <p:sldId id="351" r:id="rId11"/>
    <p:sldId id="281" r:id="rId12"/>
    <p:sldId id="282" r:id="rId13"/>
    <p:sldId id="283" r:id="rId14"/>
    <p:sldId id="285" r:id="rId15"/>
    <p:sldId id="286" r:id="rId16"/>
    <p:sldId id="287" r:id="rId17"/>
    <p:sldId id="259" r:id="rId18"/>
    <p:sldId id="310" r:id="rId19"/>
    <p:sldId id="288" r:id="rId20"/>
    <p:sldId id="260" r:id="rId21"/>
    <p:sldId id="289" r:id="rId22"/>
    <p:sldId id="311" r:id="rId23"/>
    <p:sldId id="261" r:id="rId24"/>
    <p:sldId id="38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ar-EG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-128"/>
                <a:cs typeface="ＭＳ Ｐゴシック" charset="-128"/>
              </a:rPr>
              <a:t>إذا لم يتم الوفاء بها ، فقد يكون النظام عديم الفائدة.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9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DBBD1-181E-744E-89E7-45F0EE4D91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5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130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8454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90706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47960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582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5638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88434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3678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3152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0954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352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753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95309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577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11641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9131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6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ransition spd="med">
    <p:wipe dir="r"/>
  </p:transition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cap="none" dirty="0"/>
              <a:t>Chapter 4 – Requirements Engineering</a:t>
            </a:r>
            <a:br>
              <a:rPr lang="en-US" sz="3600" cap="none" dirty="0"/>
            </a:br>
            <a:br>
              <a:rPr lang="en-US" sz="3600" cap="none" dirty="0"/>
            </a:br>
            <a:r>
              <a:rPr lang="en-US" sz="2000" b="0" cap="none" dirty="0">
                <a:effectLst/>
              </a:rPr>
              <a:t>Lecture 5</a:t>
            </a:r>
            <a:endParaRPr lang="en-US" sz="3600" b="0" cap="none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4079875"/>
            <a:ext cx="7773308" cy="165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Dr. Noha Mohamed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Computer Science Department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Functional and non-functional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557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382000" cy="1104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Functional and non-functional requirements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Functional requirements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rgbClr val="FFFF00"/>
                </a:solidFill>
              </a:rPr>
              <a:t>Statements of services the system should provide</a:t>
            </a:r>
            <a:r>
              <a:rPr lang="en-GB" sz="2000" dirty="0"/>
              <a:t>, how the system should </a:t>
            </a:r>
            <a:r>
              <a:rPr lang="en-GB" sz="2000" dirty="0">
                <a:solidFill>
                  <a:srgbClr val="FF0000"/>
                </a:solidFill>
              </a:rPr>
              <a:t>react to particular inputs</a:t>
            </a:r>
            <a:r>
              <a:rPr lang="en-GB" sz="2000" dirty="0"/>
              <a:t> and how the system should </a:t>
            </a:r>
            <a:r>
              <a:rPr lang="en-GB" sz="2000" dirty="0">
                <a:solidFill>
                  <a:srgbClr val="FF0000"/>
                </a:solidFill>
              </a:rPr>
              <a:t>behave in particular situations</a:t>
            </a:r>
            <a:r>
              <a:rPr lang="en-GB" sz="20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May state what the system should not do.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400" dirty="0"/>
              <a:t>Non-functional requirements</a:t>
            </a:r>
          </a:p>
          <a:p>
            <a:pPr lvl="1">
              <a:lnSpc>
                <a:spcPct val="90000"/>
              </a:lnSpc>
            </a:pPr>
            <a:r>
              <a:rPr lang="en-GB" dirty="0">
                <a:solidFill>
                  <a:srgbClr val="FFFF00"/>
                </a:solidFill>
              </a:rPr>
              <a:t>C</a:t>
            </a:r>
            <a:r>
              <a:rPr lang="en-GB" sz="2000" dirty="0">
                <a:solidFill>
                  <a:srgbClr val="FFFF00"/>
                </a:solidFill>
              </a:rPr>
              <a:t>onstraints </a:t>
            </a:r>
            <a:r>
              <a:rPr lang="en-GB" sz="2000" dirty="0"/>
              <a:t>on the services or functions offered by the system such as timing constraints, constraints on the development process, standards, etc.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Often </a:t>
            </a:r>
            <a:r>
              <a:rPr lang="en-GB" dirty="0">
                <a:solidFill>
                  <a:srgbClr val="FFFF00"/>
                </a:solidFill>
              </a:rPr>
              <a:t>apply to the system as a whole</a:t>
            </a:r>
            <a:r>
              <a:rPr lang="en-GB" dirty="0"/>
              <a:t> rather than individual features or services.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9512" y="6408737"/>
            <a:ext cx="5004649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9329" y="6408736"/>
            <a:ext cx="565159" cy="365125"/>
          </a:xfrm>
        </p:spPr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Functional requirements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functionality or system services.</a:t>
            </a:r>
          </a:p>
          <a:p>
            <a:r>
              <a:rPr lang="en-GB" dirty="0">
                <a:solidFill>
                  <a:srgbClr val="FFFF00"/>
                </a:solidFill>
              </a:rPr>
              <a:t>Depend on the type of software</a:t>
            </a:r>
            <a:r>
              <a:rPr lang="en-GB" dirty="0"/>
              <a:t>, expected users and the type of system </a:t>
            </a:r>
            <a:r>
              <a:rPr lang="en-GB" dirty="0">
                <a:solidFill>
                  <a:srgbClr val="FFFF00"/>
                </a:solidFill>
              </a:rPr>
              <a:t>where</a:t>
            </a:r>
            <a:r>
              <a:rPr lang="en-GB" dirty="0"/>
              <a:t> the software </a:t>
            </a:r>
            <a:r>
              <a:rPr lang="en-GB" dirty="0">
                <a:solidFill>
                  <a:srgbClr val="FFFF00"/>
                </a:solidFill>
              </a:rPr>
              <a:t>is used</a:t>
            </a:r>
            <a:r>
              <a:rPr lang="en-GB" dirty="0"/>
              <a:t>.</a:t>
            </a:r>
          </a:p>
          <a:p>
            <a:r>
              <a:rPr lang="en-GB" dirty="0"/>
              <a:t>Functional user requirements </a:t>
            </a:r>
            <a:r>
              <a:rPr lang="en-GB" dirty="0">
                <a:solidFill>
                  <a:srgbClr val="FFFF00"/>
                </a:solidFill>
              </a:rPr>
              <a:t>may be high-level statements</a:t>
            </a:r>
            <a:r>
              <a:rPr lang="en-GB" dirty="0"/>
              <a:t> </a:t>
            </a:r>
            <a:r>
              <a:rPr lang="en-GB" u="sng" dirty="0"/>
              <a:t>of what the system should do.</a:t>
            </a:r>
          </a:p>
          <a:p>
            <a:r>
              <a:rPr lang="en-GB" dirty="0"/>
              <a:t>Functional system requirements </a:t>
            </a:r>
            <a:r>
              <a:rPr lang="en-GB" dirty="0">
                <a:solidFill>
                  <a:srgbClr val="FFFF00"/>
                </a:solidFill>
              </a:rPr>
              <a:t>should describe the system services in detail</a:t>
            </a:r>
            <a:r>
              <a:rPr lang="en-GB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5008" y="332656"/>
            <a:ext cx="8928992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Mentcare system: functional requirements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shall be able to </a:t>
            </a:r>
            <a:r>
              <a:rPr lang="en-US" dirty="0">
                <a:solidFill>
                  <a:srgbClr val="FFFF00"/>
                </a:solidFill>
              </a:rPr>
              <a:t>search </a:t>
            </a:r>
            <a:r>
              <a:rPr lang="en-US" dirty="0"/>
              <a:t>the appointments lists for all clinics.</a:t>
            </a:r>
            <a:endParaRPr lang="en-GB" dirty="0"/>
          </a:p>
          <a:p>
            <a:r>
              <a:rPr lang="en-US" dirty="0"/>
              <a:t>The system shall </a:t>
            </a:r>
            <a:r>
              <a:rPr lang="en-US" dirty="0">
                <a:solidFill>
                  <a:srgbClr val="FFFF00"/>
                </a:solidFill>
              </a:rPr>
              <a:t>generate</a:t>
            </a:r>
            <a:r>
              <a:rPr lang="en-US" dirty="0"/>
              <a:t> each day, for each clinic, a list of patients who are expected to attend appointments that day. </a:t>
            </a:r>
            <a:endParaRPr lang="en-GB" dirty="0"/>
          </a:p>
          <a:p>
            <a:r>
              <a:rPr lang="en-US" dirty="0">
                <a:solidFill>
                  <a:srgbClr val="FFFF00"/>
                </a:solidFill>
              </a:rPr>
              <a:t>Each staff member </a:t>
            </a:r>
            <a:r>
              <a:rPr lang="en-US" dirty="0"/>
              <a:t>using the system shall be </a:t>
            </a:r>
            <a:r>
              <a:rPr lang="en-US" dirty="0">
                <a:solidFill>
                  <a:srgbClr val="FFFF00"/>
                </a:solidFill>
              </a:rPr>
              <a:t>uniquely identified</a:t>
            </a:r>
            <a:r>
              <a:rPr lang="en-US" dirty="0"/>
              <a:t> by his or her 8-digit employee number.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75784"/>
            <a:ext cx="776532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Requirements inaccuracy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81432"/>
            <a:ext cx="7765322" cy="3695136"/>
          </a:xfrm>
        </p:spPr>
        <p:txBody>
          <a:bodyPr/>
          <a:lstStyle/>
          <a:p>
            <a:r>
              <a:rPr lang="en-GB" dirty="0"/>
              <a:t>Problems arise when functional requirements are not precisely stated.</a:t>
            </a:r>
          </a:p>
          <a:p>
            <a:r>
              <a:rPr lang="en-GB" dirty="0">
                <a:solidFill>
                  <a:srgbClr val="FFFF00"/>
                </a:solidFill>
              </a:rPr>
              <a:t>Ambiguous</a:t>
            </a:r>
            <a:r>
              <a:rPr lang="en-GB" dirty="0"/>
              <a:t> requirements may be interpreted in different ways by developers and users.</a:t>
            </a:r>
          </a:p>
          <a:p>
            <a:r>
              <a:rPr lang="en-GB" dirty="0">
                <a:solidFill>
                  <a:srgbClr val="FFFF00"/>
                </a:solidFill>
              </a:rPr>
              <a:t>Consider the term ‘search’ in requirement 1</a:t>
            </a:r>
          </a:p>
          <a:p>
            <a:pPr lvl="1"/>
            <a:r>
              <a:rPr lang="en-GB" dirty="0"/>
              <a:t>User intention – search for a patient name across all appointments in all clinics;</a:t>
            </a:r>
          </a:p>
          <a:p>
            <a:pPr lvl="1"/>
            <a:r>
              <a:rPr lang="en-GB" dirty="0"/>
              <a:t>Developer interpretation – search for a patient name in an individual clinic. User chooses clinic then search.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Requirements completeness and consistency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principle, requirements should be both complete and consistent.</a:t>
            </a:r>
          </a:p>
          <a:p>
            <a:r>
              <a:rPr lang="en-GB" sz="2400" dirty="0"/>
              <a:t>Complete</a:t>
            </a:r>
          </a:p>
          <a:p>
            <a:pPr lvl="1"/>
            <a:r>
              <a:rPr lang="en-GB" dirty="0"/>
              <a:t>They should </a:t>
            </a:r>
            <a:r>
              <a:rPr lang="en-GB" dirty="0">
                <a:solidFill>
                  <a:srgbClr val="FFFF00"/>
                </a:solidFill>
              </a:rPr>
              <a:t>include descriptions of all facilities </a:t>
            </a:r>
            <a:r>
              <a:rPr lang="en-GB" dirty="0"/>
              <a:t>required.</a:t>
            </a:r>
          </a:p>
          <a:p>
            <a:r>
              <a:rPr lang="en-GB" sz="2400" dirty="0"/>
              <a:t>Consistent</a:t>
            </a:r>
          </a:p>
          <a:p>
            <a:pPr lvl="1"/>
            <a:r>
              <a:rPr lang="en-GB" dirty="0"/>
              <a:t>There </a:t>
            </a:r>
            <a:r>
              <a:rPr lang="en-GB" dirty="0">
                <a:solidFill>
                  <a:srgbClr val="FFFF00"/>
                </a:solidFill>
              </a:rPr>
              <a:t>should be no conflicts </a:t>
            </a:r>
            <a:r>
              <a:rPr lang="en-GB" dirty="0"/>
              <a:t>or contradictions in the descriptions of the system facilities.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Non-functional requirements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These define system properties and constraints e.g. reliability, response time and storage requirements. Constraints are I/O device capability, system representations, etc.</a:t>
            </a:r>
          </a:p>
          <a:p>
            <a:pPr>
              <a:lnSpc>
                <a:spcPct val="90000"/>
              </a:lnSpc>
            </a:pPr>
            <a:r>
              <a:rPr lang="en-GB" dirty="0"/>
              <a:t>Process requirements may also be specified mandating a particular IDE, programming language or development method.</a:t>
            </a:r>
          </a:p>
          <a:p>
            <a:pPr>
              <a:lnSpc>
                <a:spcPct val="90000"/>
              </a:lnSpc>
            </a:pPr>
            <a:r>
              <a:rPr lang="en-GB" dirty="0"/>
              <a:t>Non-functional requirements </a:t>
            </a:r>
            <a:r>
              <a:rPr lang="en-GB" dirty="0">
                <a:solidFill>
                  <a:srgbClr val="FFFF00"/>
                </a:solidFill>
              </a:rPr>
              <a:t>may be more critical </a:t>
            </a:r>
            <a:r>
              <a:rPr lang="en-GB" dirty="0"/>
              <a:t>than functional requirements. If these are not met, the system may be useless.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Types of nonfunctional requirement</a:t>
            </a:r>
            <a:r>
              <a:rPr lang="en-GB" b="0" cap="none" dirty="0">
                <a:effectLst/>
              </a:rPr>
              <a:t> </a:t>
            </a:r>
            <a:endParaRPr lang="en-US" b="0" cap="none" dirty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4" name="Picture 3" descr="4.3 Non-functionalReq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11350"/>
            <a:ext cx="6915549" cy="38798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Non-functional requirements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Non-functional requirements may affect the overall architecture of a system rather than the individual components. </a:t>
            </a:r>
          </a:p>
          <a:p>
            <a:pPr lvl="1"/>
            <a:r>
              <a:rPr lang="en-US" dirty="0"/>
              <a:t>For example, to ensure that performance requirements are met, you may have to organize the system to </a:t>
            </a:r>
            <a:r>
              <a:rPr lang="en-US" dirty="0">
                <a:solidFill>
                  <a:srgbClr val="FFFF00"/>
                </a:solidFill>
              </a:rPr>
              <a:t>minimize communications between components.</a:t>
            </a:r>
            <a:endParaRPr lang="en-GB" dirty="0">
              <a:solidFill>
                <a:srgbClr val="FFFF00"/>
              </a:solidFill>
            </a:endParaRPr>
          </a:p>
          <a:p>
            <a:r>
              <a:rPr lang="en-US" dirty="0"/>
              <a:t>A single non-functional requirement, such as a </a:t>
            </a:r>
            <a:r>
              <a:rPr lang="en-US" dirty="0">
                <a:solidFill>
                  <a:srgbClr val="FFFF00"/>
                </a:solidFill>
              </a:rPr>
              <a:t>security requirement</a:t>
            </a:r>
            <a:r>
              <a:rPr lang="en-US" dirty="0"/>
              <a:t>, may generate a </a:t>
            </a:r>
            <a:r>
              <a:rPr lang="en-US" dirty="0">
                <a:solidFill>
                  <a:srgbClr val="FFFF00"/>
                </a:solidFill>
              </a:rPr>
              <a:t>number of related functional requirements</a:t>
            </a:r>
            <a:r>
              <a:rPr lang="en-US" dirty="0"/>
              <a:t> that define system services that are required. </a:t>
            </a:r>
          </a:p>
          <a:p>
            <a:pPr lvl="1"/>
            <a:r>
              <a:rPr lang="en-US" dirty="0"/>
              <a:t>It may also generate requirements that restrict existing requirements.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Non-functional classifications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 fontScale="85000" lnSpcReduction="20000"/>
          </a:bodyPr>
          <a:lstStyle/>
          <a:p>
            <a:r>
              <a:rPr lang="en-GB" sz="2400" dirty="0"/>
              <a:t>Product requirements</a:t>
            </a:r>
          </a:p>
          <a:p>
            <a:pPr lvl="1"/>
            <a:r>
              <a:rPr lang="en-GB" sz="2000" dirty="0"/>
              <a:t>Requirements which specify that the delivered product must behave in a particular way e.g</a:t>
            </a:r>
            <a:r>
              <a:rPr lang="en-GB" sz="2000" dirty="0">
                <a:solidFill>
                  <a:srgbClr val="FFFF00"/>
                </a:solidFill>
              </a:rPr>
              <a:t>. execution speed</a:t>
            </a:r>
            <a:r>
              <a:rPr lang="en-GB" sz="2000" dirty="0"/>
              <a:t>, </a:t>
            </a:r>
            <a:r>
              <a:rPr lang="en-GB" sz="2000" dirty="0">
                <a:solidFill>
                  <a:srgbClr val="FFFF00"/>
                </a:solidFill>
              </a:rPr>
              <a:t>reliability</a:t>
            </a:r>
            <a:r>
              <a:rPr lang="en-GB" sz="2000" dirty="0"/>
              <a:t>, etc.</a:t>
            </a:r>
          </a:p>
          <a:p>
            <a:r>
              <a:rPr lang="en-GB" sz="2400" dirty="0"/>
              <a:t>Organisational requirements</a:t>
            </a:r>
          </a:p>
          <a:p>
            <a:pPr lvl="1"/>
            <a:r>
              <a:rPr lang="en-GB" sz="2000" dirty="0"/>
              <a:t>Requirements which are a consequence of organisational policies and procedures e.g. process </a:t>
            </a:r>
            <a:r>
              <a:rPr lang="en-GB" sz="2000" dirty="0">
                <a:solidFill>
                  <a:srgbClr val="FFFF00"/>
                </a:solidFill>
              </a:rPr>
              <a:t>standards</a:t>
            </a:r>
            <a:r>
              <a:rPr lang="en-GB" sz="2000" dirty="0"/>
              <a:t> used, </a:t>
            </a:r>
            <a:r>
              <a:rPr lang="en-GB" sz="2000" dirty="0">
                <a:solidFill>
                  <a:srgbClr val="FFFF00"/>
                </a:solidFill>
              </a:rPr>
              <a:t>implementation requirements</a:t>
            </a:r>
            <a:r>
              <a:rPr lang="en-GB" sz="2000" dirty="0"/>
              <a:t>, etc.</a:t>
            </a:r>
          </a:p>
          <a:p>
            <a:r>
              <a:rPr lang="en-GB" sz="2400" dirty="0"/>
              <a:t>External requirements</a:t>
            </a:r>
          </a:p>
          <a:p>
            <a:pPr lvl="1"/>
            <a:r>
              <a:rPr lang="en-GB" sz="2000" dirty="0"/>
              <a:t>Requirements which arise from </a:t>
            </a:r>
            <a:r>
              <a:rPr lang="en-GB" sz="2000" dirty="0">
                <a:solidFill>
                  <a:srgbClr val="FFFF00"/>
                </a:solidFill>
              </a:rPr>
              <a:t>factors which are external </a:t>
            </a:r>
            <a:r>
              <a:rPr lang="en-GB" sz="2000" dirty="0"/>
              <a:t>to the system and its development process e.g. </a:t>
            </a:r>
            <a:r>
              <a:rPr lang="en-GB" sz="2000" dirty="0">
                <a:solidFill>
                  <a:srgbClr val="FFFF00"/>
                </a:solidFill>
              </a:rPr>
              <a:t>interoperability requirements</a:t>
            </a:r>
            <a:r>
              <a:rPr lang="en-GB" sz="2000" dirty="0"/>
              <a:t>, etc.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cap="none" dirty="0">
                <a:effectLst/>
              </a:rPr>
              <a:t>Topics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engineering</a:t>
            </a:r>
          </a:p>
          <a:p>
            <a:r>
              <a:rPr lang="en-US" dirty="0">
                <a:solidFill>
                  <a:schemeClr val="tx1"/>
                </a:solidFill>
              </a:rPr>
              <a:t>Functional and non-functional requirements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Requirements engineering processes</a:t>
            </a:r>
          </a:p>
          <a:p>
            <a:pPr marL="858838" indent="-282575"/>
            <a:r>
              <a:rPr lang="en-US" dirty="0">
                <a:solidFill>
                  <a:schemeClr val="tx1"/>
                </a:solidFill>
              </a:rPr>
              <a:t>Requirements elicitation</a:t>
            </a:r>
            <a:endParaRPr lang="en-GB" dirty="0">
              <a:solidFill>
                <a:schemeClr val="tx1"/>
              </a:solidFill>
            </a:endParaRPr>
          </a:p>
          <a:p>
            <a:pPr marL="858838" indent="-282575"/>
            <a:r>
              <a:rPr lang="en-US" dirty="0">
                <a:solidFill>
                  <a:schemeClr val="tx1"/>
                </a:solidFill>
              </a:rPr>
              <a:t>Requirements </a:t>
            </a:r>
            <a:r>
              <a:rPr lang="en-GB" dirty="0">
                <a:solidFill>
                  <a:schemeClr val="tx1"/>
                </a:solidFill>
              </a:rPr>
              <a:t>specification</a:t>
            </a:r>
          </a:p>
          <a:p>
            <a:pPr marL="858838" indent="-282575"/>
            <a:r>
              <a:rPr lang="en-US" dirty="0">
                <a:solidFill>
                  <a:schemeClr val="tx1"/>
                </a:solidFill>
              </a:rPr>
              <a:t>Requirements validation</a:t>
            </a:r>
            <a:endParaRPr lang="en-GB" dirty="0">
              <a:solidFill>
                <a:schemeClr val="tx1"/>
              </a:solidFill>
            </a:endParaRPr>
          </a:p>
          <a:p>
            <a:pPr marL="858838" indent="-282575"/>
            <a:r>
              <a:rPr lang="en-US" dirty="0">
                <a:solidFill>
                  <a:schemeClr val="tx1"/>
                </a:solidFill>
              </a:rPr>
              <a:t>Requirements change</a:t>
            </a:r>
            <a:endParaRPr lang="en-GB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b="0" cap="none" dirty="0">
                <a:effectLst/>
              </a:rPr>
              <a:t>Examples of nonfunctional requirements in the </a:t>
            </a:r>
            <a:r>
              <a:rPr lang="en-GB" b="0" cap="none" dirty="0">
                <a:effectLst/>
              </a:rPr>
              <a:t>Mentcare system</a:t>
            </a:r>
            <a:endParaRPr lang="en-US" b="0" cap="none" dirty="0">
              <a:effectLst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666529"/>
              </p:ext>
            </p:extLst>
          </p:nvPr>
        </p:nvGraphicFramePr>
        <p:xfrm>
          <a:off x="968632" y="1905000"/>
          <a:ext cx="6781800" cy="4495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78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95800">
                <a:tc>
                  <a:txBody>
                    <a:bodyPr/>
                    <a:lstStyle/>
                    <a:p>
                      <a:r>
                        <a:rPr lang="en-GB" sz="1800" b="1" kern="1200" dirty="0"/>
                        <a:t>Product requirement</a:t>
                      </a:r>
                    </a:p>
                    <a:p>
                      <a:r>
                        <a:rPr lang="en-GB" sz="1800" b="0" kern="1200" dirty="0"/>
                        <a:t>The Mentcare system shall be available to all clinics during normal working hours (Mon–Fri, 0830–17.30). Downtime within normal working hours shall not exceed five seconds in any one day.</a:t>
                      </a:r>
                    </a:p>
                    <a:p>
                      <a:endParaRPr lang="en-GB" sz="1800" b="0" kern="1200" dirty="0"/>
                    </a:p>
                    <a:p>
                      <a:r>
                        <a:rPr lang="en-GB" sz="1800" b="1" kern="1200" dirty="0"/>
                        <a:t>Organizational requirement</a:t>
                      </a:r>
                      <a:br>
                        <a:rPr lang="en-GB" sz="1800" b="0" kern="1200" dirty="0"/>
                      </a:br>
                      <a:r>
                        <a:rPr lang="en-GB" sz="1800" b="0" kern="1200" dirty="0"/>
                        <a:t>Users of the Mentcare system shall authenticate themselves using their health authority identity card.</a:t>
                      </a:r>
                    </a:p>
                    <a:p>
                      <a:endParaRPr lang="en-GB" sz="1800" b="0" kern="1200" dirty="0"/>
                    </a:p>
                    <a:p>
                      <a:r>
                        <a:rPr lang="en-GB" sz="1800" b="1" kern="1200" dirty="0"/>
                        <a:t>External requirement</a:t>
                      </a:r>
                      <a:br>
                        <a:rPr lang="en-GB" sz="1800" b="0" kern="1200" dirty="0"/>
                      </a:br>
                      <a:r>
                        <a:rPr lang="en-GB" sz="1800" b="0" kern="1200" dirty="0"/>
                        <a:t>The system shall implement patient privacy provisions as set out in HStan-03-2006-priv. 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GB" b="0" cap="none" dirty="0">
                <a:effectLst/>
              </a:rPr>
              <a:t>Goals and requirements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Non-functional </a:t>
            </a:r>
            <a:r>
              <a:rPr lang="en-GB" sz="2400" dirty="0">
                <a:solidFill>
                  <a:srgbClr val="FFFF00"/>
                </a:solidFill>
              </a:rPr>
              <a:t>requirements may be very difficult to state precisely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FF00"/>
                </a:solidFill>
              </a:rPr>
              <a:t>imprecise requirements may be difficult to verify</a:t>
            </a:r>
            <a:r>
              <a:rPr lang="en-GB" sz="2400" dirty="0"/>
              <a:t>. </a:t>
            </a:r>
          </a:p>
          <a:p>
            <a:r>
              <a:rPr lang="en-GB" sz="2400" dirty="0"/>
              <a:t>Goal</a:t>
            </a:r>
          </a:p>
          <a:p>
            <a:pPr lvl="1"/>
            <a:r>
              <a:rPr lang="en-GB" sz="2000" dirty="0"/>
              <a:t>A general intention of the user such as </a:t>
            </a:r>
            <a:r>
              <a:rPr lang="en-GB" sz="2000" dirty="0">
                <a:solidFill>
                  <a:srgbClr val="FFFF00"/>
                </a:solidFill>
              </a:rPr>
              <a:t>ease of use</a:t>
            </a:r>
            <a:r>
              <a:rPr lang="en-GB" sz="2000" dirty="0"/>
              <a:t>.</a:t>
            </a:r>
          </a:p>
          <a:p>
            <a:r>
              <a:rPr lang="en-GB" sz="2400" dirty="0"/>
              <a:t>Verifiable non-functional requirement</a:t>
            </a:r>
          </a:p>
          <a:p>
            <a:pPr lvl="1"/>
            <a:r>
              <a:rPr lang="en-GB" sz="2000" dirty="0"/>
              <a:t>A </a:t>
            </a:r>
            <a:r>
              <a:rPr lang="en-GB" sz="2000" dirty="0">
                <a:solidFill>
                  <a:srgbClr val="FFFF00"/>
                </a:solidFill>
              </a:rPr>
              <a:t>statement</a:t>
            </a:r>
            <a:r>
              <a:rPr lang="en-GB" sz="2000" dirty="0"/>
              <a:t> using some measure that can be objectively tested.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6532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Usability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514961"/>
            <a:ext cx="7765322" cy="3695136"/>
          </a:xfrm>
        </p:spPr>
        <p:txBody>
          <a:bodyPr/>
          <a:lstStyle/>
          <a:p>
            <a:r>
              <a:rPr lang="en-US" dirty="0"/>
              <a:t>The system should be easy to use by medical staff and should be organized in such a way that </a:t>
            </a:r>
            <a:r>
              <a:rPr lang="en-US" dirty="0">
                <a:solidFill>
                  <a:srgbClr val="FFFF00"/>
                </a:solidFill>
              </a:rPr>
              <a:t>user errors are minimized</a:t>
            </a:r>
            <a:r>
              <a:rPr lang="en-US" dirty="0"/>
              <a:t>. (Goal)</a:t>
            </a:r>
          </a:p>
          <a:p>
            <a:r>
              <a:rPr lang="en-US" dirty="0"/>
              <a:t>Medical staff shall be able to </a:t>
            </a:r>
            <a:r>
              <a:rPr lang="en-US" dirty="0">
                <a:solidFill>
                  <a:srgbClr val="FFFF00"/>
                </a:solidFill>
              </a:rPr>
              <a:t>use all the system functions after four hours of training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After this training, the average number of errors made by experienced users shall not exceed two per hour of system use. (Testable non-functional requirement)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80920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Metrics for specifying non-functional requirements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19709"/>
              </p:ext>
            </p:extLst>
          </p:nvPr>
        </p:nvGraphicFramePr>
        <p:xfrm>
          <a:off x="1115616" y="1600200"/>
          <a:ext cx="7052472" cy="4340283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95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Property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Measure</a:t>
                      </a: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111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Speed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Processed transactions/second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User/event response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Screen refresh time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86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Size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Mbytes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ROM chips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86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Ease of use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Training time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Number of help frames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73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Reliability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unavailability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Rate of failure occurrence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Availability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111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Robustness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Time to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restart after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Percentage of events causing failure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Probability of data corruption on failure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07F957-633C-4493-8FF8-D61DCB5B588F}"/>
              </a:ext>
            </a:extLst>
          </p:cNvPr>
          <p:cNvSpPr/>
          <p:nvPr/>
        </p:nvSpPr>
        <p:spPr>
          <a:xfrm rot="20831142">
            <a:off x="1259632" y="2132856"/>
            <a:ext cx="6378669" cy="31547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9900" b="1" cap="none" spc="0" dirty="0">
                <a:ln/>
                <a:solidFill>
                  <a:schemeClr val="accent4"/>
                </a:solidFill>
                <a:effectLst/>
                <a:latin typeface="Blackadder ITC" panose="04020505051007020D02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6506158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0" cap="none" dirty="0">
                <a:effectLst/>
              </a:rPr>
              <a:t>Requirements engineering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It is the process of </a:t>
            </a:r>
            <a:r>
              <a:rPr lang="en-GB" dirty="0">
                <a:solidFill>
                  <a:srgbClr val="FFFF00"/>
                </a:solidFill>
              </a:rPr>
              <a:t>establishing the services </a:t>
            </a:r>
            <a:r>
              <a:rPr lang="en-GB" dirty="0"/>
              <a:t>that a customer requires from a system </a:t>
            </a:r>
            <a:r>
              <a:rPr lang="en-GB" dirty="0">
                <a:solidFill>
                  <a:srgbClr val="FFFF00"/>
                </a:solidFill>
              </a:rPr>
              <a:t>and the constraints </a:t>
            </a:r>
            <a:r>
              <a:rPr lang="en-GB" dirty="0"/>
              <a:t>under which it operates and is developed.</a:t>
            </a:r>
          </a:p>
          <a:p>
            <a:r>
              <a:rPr lang="en-GB" dirty="0"/>
              <a:t>The system requirements: are the </a:t>
            </a:r>
            <a:r>
              <a:rPr lang="en-GB" dirty="0">
                <a:solidFill>
                  <a:srgbClr val="FF0000"/>
                </a:solidFill>
              </a:rPr>
              <a:t>descriptions of the system services and constraints </a:t>
            </a:r>
            <a:r>
              <a:rPr lang="en-GB" dirty="0"/>
              <a:t>that are </a:t>
            </a:r>
            <a:r>
              <a:rPr lang="en-GB" sz="1800" b="1" u="sng" dirty="0">
                <a:effectLst/>
              </a:rPr>
              <a:t>generated during the requirements engineering process</a:t>
            </a:r>
            <a:r>
              <a:rPr lang="en-GB" sz="1800" dirty="0"/>
              <a:t>.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915400" cy="1104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b="0" cap="none" dirty="0">
                <a:effectLst/>
              </a:rPr>
              <a:t>Types of requirement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User requirements</a:t>
            </a:r>
          </a:p>
          <a:p>
            <a:pPr lvl="1"/>
            <a:r>
              <a:rPr lang="en-GB" dirty="0">
                <a:solidFill>
                  <a:srgbClr val="FFFF00"/>
                </a:solidFill>
              </a:rPr>
              <a:t>Statements</a:t>
            </a:r>
            <a:r>
              <a:rPr lang="en-GB" dirty="0"/>
              <a:t> in natural language plus </a:t>
            </a:r>
            <a:r>
              <a:rPr lang="en-GB" dirty="0">
                <a:solidFill>
                  <a:srgbClr val="FFFF00"/>
                </a:solidFill>
              </a:rPr>
              <a:t>diagrams </a:t>
            </a:r>
            <a:r>
              <a:rPr lang="en-GB" dirty="0"/>
              <a:t>of the services the system provides and its operational constraints. Written for customers.</a:t>
            </a:r>
          </a:p>
          <a:p>
            <a:r>
              <a:rPr lang="en-GB" dirty="0"/>
              <a:t>System requirements</a:t>
            </a:r>
          </a:p>
          <a:p>
            <a:pPr lvl="1"/>
            <a:r>
              <a:rPr lang="en-GB" dirty="0"/>
              <a:t>A </a:t>
            </a:r>
            <a:r>
              <a:rPr lang="en-GB" dirty="0">
                <a:solidFill>
                  <a:srgbClr val="FFFF00"/>
                </a:solidFill>
              </a:rPr>
              <a:t>structured document </a:t>
            </a:r>
            <a:r>
              <a:rPr lang="en-GB" dirty="0"/>
              <a:t>setting out </a:t>
            </a:r>
            <a:r>
              <a:rPr lang="en-GB" dirty="0">
                <a:solidFill>
                  <a:srgbClr val="FFFF00"/>
                </a:solidFill>
              </a:rPr>
              <a:t>detailed descriptions </a:t>
            </a:r>
            <a:r>
              <a:rPr lang="en-GB" dirty="0"/>
              <a:t>of the system’s functions, services and operational constraints. </a:t>
            </a:r>
            <a:br>
              <a:rPr lang="ar-EG" dirty="0"/>
            </a:br>
            <a:r>
              <a:rPr lang="en-GB" dirty="0"/>
              <a:t>Defines what should be implemented so may be part of a contract between client and contractor.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292406" y="260648"/>
            <a:ext cx="8559188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cap="none" dirty="0">
                <a:effectLst/>
              </a:rPr>
              <a:t>User and system requirements</a:t>
            </a:r>
            <a:r>
              <a:rPr lang="en-GB" b="0" cap="none" dirty="0">
                <a:effectLst/>
              </a:rPr>
              <a:t> </a:t>
            </a:r>
            <a:endParaRPr lang="en-US" b="0" cap="none" dirty="0">
              <a:effectLst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2" name="Picture 1" descr="4.1 UserSysReqs.eps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1" y="1844824"/>
            <a:ext cx="6262207" cy="483084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cap="none" dirty="0">
                <a:effectLst/>
              </a:rPr>
              <a:t>System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person or organization who is affected by the system in some way and so who has a legitimate interest</a:t>
            </a:r>
          </a:p>
          <a:p>
            <a:r>
              <a:rPr lang="en-US" dirty="0"/>
              <a:t>Stakeholder types</a:t>
            </a:r>
          </a:p>
          <a:p>
            <a:pPr lvl="1"/>
            <a:r>
              <a:rPr lang="en-US" dirty="0"/>
              <a:t>End users</a:t>
            </a:r>
          </a:p>
          <a:p>
            <a:pPr lvl="1"/>
            <a:r>
              <a:rPr lang="en-US" dirty="0"/>
              <a:t>System managers</a:t>
            </a:r>
          </a:p>
          <a:p>
            <a:pPr lvl="1"/>
            <a:r>
              <a:rPr lang="en-US" dirty="0"/>
              <a:t>System owners</a:t>
            </a:r>
          </a:p>
          <a:p>
            <a:pPr lvl="1"/>
            <a:r>
              <a:rPr lang="en-US" dirty="0"/>
              <a:t>External stakeholders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24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0" cap="none" dirty="0">
                <a:effectLst/>
              </a:rPr>
              <a:t>Stakeholders in the Mentcare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Patients</a:t>
            </a:r>
            <a:r>
              <a:rPr lang="en-US" i="1" dirty="0"/>
              <a:t> </a:t>
            </a:r>
            <a:r>
              <a:rPr lang="en-US" dirty="0"/>
              <a:t>whose information is recorded in the system.</a:t>
            </a:r>
            <a:endParaRPr lang="en-GB" dirty="0"/>
          </a:p>
          <a:p>
            <a:r>
              <a:rPr lang="en-US" dirty="0"/>
              <a:t>Doctors</a:t>
            </a:r>
            <a:r>
              <a:rPr lang="en-US" i="1" dirty="0"/>
              <a:t> </a:t>
            </a:r>
            <a:r>
              <a:rPr lang="en-US" dirty="0"/>
              <a:t>who are responsible for assessing and treating patients.</a:t>
            </a:r>
            <a:endParaRPr lang="en-GB" dirty="0"/>
          </a:p>
          <a:p>
            <a:r>
              <a:rPr lang="en-US" dirty="0"/>
              <a:t>Nurses who coordinate the consultations with doctors and administer some treatments.</a:t>
            </a:r>
            <a:endParaRPr lang="en-GB" dirty="0"/>
          </a:p>
          <a:p>
            <a:r>
              <a:rPr lang="en-US" dirty="0"/>
              <a:t>Medical receptionists</a:t>
            </a:r>
            <a:r>
              <a:rPr lang="en-US" i="1" dirty="0"/>
              <a:t> </a:t>
            </a:r>
            <a:r>
              <a:rPr lang="en-US" dirty="0"/>
              <a:t>who manage patients’ appointments.</a:t>
            </a:r>
            <a:endParaRPr lang="en-GB" dirty="0"/>
          </a:p>
          <a:p>
            <a:r>
              <a:rPr lang="en-US" dirty="0"/>
              <a:t>IT staff who are responsible for installing and maintaining the system.</a:t>
            </a:r>
            <a:endParaRPr lang="en-GB" dirty="0"/>
          </a:p>
          <a:p>
            <a:pPr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7537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medical ethics manager who must ensure that the system meets current ethical guidelines for patient care.</a:t>
            </a:r>
            <a:endParaRPr lang="en-GB" dirty="0"/>
          </a:p>
          <a:p>
            <a:r>
              <a:rPr lang="en-US" dirty="0"/>
              <a:t>Health care managers</a:t>
            </a:r>
            <a:r>
              <a:rPr lang="en-US" i="1" dirty="0"/>
              <a:t> </a:t>
            </a:r>
            <a:r>
              <a:rPr lang="en-US" dirty="0"/>
              <a:t>who obtain management information from the system.</a:t>
            </a:r>
            <a:endParaRPr lang="en-GB" dirty="0"/>
          </a:p>
          <a:p>
            <a:r>
              <a:rPr lang="en-US" dirty="0"/>
              <a:t>Medical records staff</a:t>
            </a:r>
            <a:r>
              <a:rPr lang="en-US" i="1" dirty="0"/>
              <a:t> </a:t>
            </a:r>
            <a:r>
              <a:rPr lang="en-US" dirty="0"/>
              <a:t>who are responsible for ensuring that system information can be maintained and preserved, and that record keeping procedures have been properly implemented.</a:t>
            </a:r>
            <a:endParaRPr lang="en-GB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9601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0" cap="none" dirty="0">
                <a:effectLst/>
              </a:rPr>
              <a:t>Agile methods and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agile methods argue that producing detailed system requirements </a:t>
            </a:r>
            <a:r>
              <a:rPr lang="en-US" dirty="0">
                <a:solidFill>
                  <a:srgbClr val="FFFF00"/>
                </a:solidFill>
              </a:rPr>
              <a:t>is a waste of time as requirements change so quickly</a:t>
            </a:r>
            <a:r>
              <a:rPr lang="en-US" dirty="0"/>
              <a:t>.</a:t>
            </a:r>
          </a:p>
          <a:p>
            <a:r>
              <a:rPr lang="en-US" dirty="0"/>
              <a:t>Agile methods usually use incremental requirements engineering and may express requirements as ‘user stories’ (discussed in Chapter 3).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685"/>
      </p:ext>
    </p:extLst>
  </p:cSld>
  <p:clrMapOvr>
    <a:masterClrMapping/>
  </p:clrMapOvr>
  <p:transition spd="med">
    <p:wipe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4468</TotalTime>
  <Words>1190</Words>
  <Application>Microsoft Office PowerPoint</Application>
  <PresentationFormat>On-screen Show (4:3)</PresentationFormat>
  <Paragraphs>172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Blackadder ITC</vt:lpstr>
      <vt:lpstr>Bookman Old Style</vt:lpstr>
      <vt:lpstr>Calibri</vt:lpstr>
      <vt:lpstr>Rockwell</vt:lpstr>
      <vt:lpstr>Damask</vt:lpstr>
      <vt:lpstr>Chapter 4 – Requirements Engineering  Lecture 5</vt:lpstr>
      <vt:lpstr>Topics covered</vt:lpstr>
      <vt:lpstr>Requirements engineering</vt:lpstr>
      <vt:lpstr>Types of requirement</vt:lpstr>
      <vt:lpstr>User and system requirements </vt:lpstr>
      <vt:lpstr>System Stakeholders</vt:lpstr>
      <vt:lpstr>Stakeholders in the Mentcare system</vt:lpstr>
      <vt:lpstr>Cont.</vt:lpstr>
      <vt:lpstr>Agile methods and requirements</vt:lpstr>
      <vt:lpstr>Functional and non-functional requirements</vt:lpstr>
      <vt:lpstr>Functional and non-functional requirements</vt:lpstr>
      <vt:lpstr>Functional requirements</vt:lpstr>
      <vt:lpstr>Mentcare system: functional requirements</vt:lpstr>
      <vt:lpstr>Requirements inaccuracy</vt:lpstr>
      <vt:lpstr>Requirements completeness and consistency</vt:lpstr>
      <vt:lpstr>Non-functional requirements</vt:lpstr>
      <vt:lpstr>Types of nonfunctional requirement </vt:lpstr>
      <vt:lpstr>Non-functional requirements implementation</vt:lpstr>
      <vt:lpstr>Non-functional classifications</vt:lpstr>
      <vt:lpstr>Examples of nonfunctional requirements in the Mentcare system</vt:lpstr>
      <vt:lpstr>Goals and requirements</vt:lpstr>
      <vt:lpstr>Usability requirements</vt:lpstr>
      <vt:lpstr>Metrics for specifying non-functional requirements</vt:lpstr>
      <vt:lpstr>PowerPoint Presentation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Dr.Noha Mohamed Abdalnabi</cp:lastModifiedBy>
  <cp:revision>53</cp:revision>
  <cp:lastPrinted>2010-01-11T10:54:43Z</cp:lastPrinted>
  <dcterms:created xsi:type="dcterms:W3CDTF">2010-01-08T19:43:52Z</dcterms:created>
  <dcterms:modified xsi:type="dcterms:W3CDTF">2022-11-09T09:57:08Z</dcterms:modified>
</cp:coreProperties>
</file>