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80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7" r:id="rId19"/>
    <p:sldId id="271" r:id="rId20"/>
    <p:sldId id="272" r:id="rId21"/>
    <p:sldId id="278" r:id="rId22"/>
    <p:sldId id="273" r:id="rId23"/>
    <p:sldId id="279" r:id="rId24"/>
    <p:sldId id="281" r:id="rId25"/>
    <p:sldId id="282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3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0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0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Premier League Goals &amp; Weather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EDA &amp; Hypothesis Testing</a:t>
            </a:r>
            <a:endParaRPr lang="en-US" dirty="0"/>
          </a:p>
          <a:p>
            <a:r>
              <a:rPr lang="en-SA" dirty="0"/>
              <a:t>Mazen Zeybek</a:t>
            </a:r>
          </a:p>
          <a:p>
            <a:r>
              <a:rPr lang="en-SA" dirty="0"/>
              <a:t>00033539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16214"/>
            <a:ext cx="5937755" cy="1188720"/>
          </a:xfrm>
        </p:spPr>
        <p:txBody>
          <a:bodyPr/>
          <a:lstStyle/>
          <a:p>
            <a:r>
              <a:t>2001/2002: Weather Impact</a:t>
            </a:r>
          </a:p>
        </p:txBody>
      </p:sp>
      <p:pic>
        <p:nvPicPr>
          <p:cNvPr id="3" name="Picture 2" descr="bar_precip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280" y="4572000"/>
            <a:ext cx="84848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the 2001/2002 season there seems to be no significant correlation between weather and precipitation levels.</a:t>
            </a:r>
          </a:p>
          <a:p>
            <a:r>
              <a:rPr lang="en-US" dirty="0"/>
              <a:t>Light, moderate and heavy precipitation all to have a very close avg goals scored.</a:t>
            </a:r>
          </a:p>
          <a:p>
            <a:r>
              <a:rPr lang="en-US" dirty="0"/>
              <a:t>While clear weather seems to show a decrease in the avg number of goals scored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82880"/>
            <a:ext cx="5937755" cy="1188720"/>
          </a:xfrm>
        </p:spPr>
        <p:txBody>
          <a:bodyPr/>
          <a:lstStyle/>
          <a:p>
            <a:r>
              <a:t>2020/2021: Weather Impact</a:t>
            </a:r>
          </a:p>
        </p:txBody>
      </p:sp>
      <p:pic>
        <p:nvPicPr>
          <p:cNvPr id="3" name="Picture 2" descr="bar_precip_2020_2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A91FE-5A13-9D1A-75D6-8A6E041A3D3B}"/>
              </a:ext>
            </a:extLst>
          </p:cNvPr>
          <p:cNvSpPr txBox="1"/>
          <p:nvPr/>
        </p:nvSpPr>
        <p:spPr>
          <a:xfrm>
            <a:off x="914399" y="4754880"/>
            <a:ext cx="782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 the 2020/2021 season there seems to be no significant correlation between weather and precipitation levels.</a:t>
            </a:r>
          </a:p>
          <a:p>
            <a:r>
              <a:rPr lang="en-US" dirty="0"/>
              <a:t>Clear weather and all precipitation levels have a similar number of avg goals scored</a:t>
            </a:r>
          </a:p>
          <a:p>
            <a:endParaRPr lang="en-S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2021/2022: Weather Impact</a:t>
            </a:r>
          </a:p>
        </p:txBody>
      </p:sp>
      <p:pic>
        <p:nvPicPr>
          <p:cNvPr id="3" name="Picture 2" descr="bar_precip_2021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46028"/>
            <a:ext cx="73152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" y="4572000"/>
            <a:ext cx="868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the 2020/2021 season there seems to be no significant correlation between weather and precipitation levels.</a:t>
            </a:r>
          </a:p>
          <a:p>
            <a:r>
              <a:rPr lang="en-US" dirty="0"/>
              <a:t>Clear weather and all precipitation levels have a similar number of avg goals scored</a:t>
            </a:r>
          </a:p>
          <a:p>
            <a:endParaRPr lang="en-S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626C-5F71-723E-E7AC-98656E59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Conclusion?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21688-2231-998E-3EC1-1E99399C59A8}"/>
              </a:ext>
            </a:extLst>
          </p:cNvPr>
          <p:cNvSpPr txBox="1"/>
          <p:nvPr/>
        </p:nvSpPr>
        <p:spPr>
          <a:xfrm>
            <a:off x="148857" y="2402958"/>
            <a:ext cx="8580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Weather does not have a significant correlation with the average number of goals scored. In the 4 seasons we compared there was no solid conclusion we could get to, the only difference we saw was in the 2000/2001 season where light percipitation had a significantly lower avg num of goals but this was inconsistent in the other 3 seasons.</a:t>
            </a:r>
          </a:p>
        </p:txBody>
      </p:sp>
    </p:spTree>
    <p:extLst>
      <p:ext uri="{BB962C8B-B14F-4D97-AF65-F5344CB8AC3E}">
        <p14:creationId xmlns:p14="http://schemas.microsoft.com/office/powerpoint/2010/main" val="375630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rPr dirty="0"/>
              <a:t>2000/2001: Temperature Effects</a:t>
            </a:r>
          </a:p>
        </p:txBody>
      </p:sp>
      <p:pic>
        <p:nvPicPr>
          <p:cNvPr id="3" name="Picture 2" descr="scat_temp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637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Corr r=0.14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80807"/>
            <a:ext cx="5937755" cy="1188720"/>
          </a:xfrm>
        </p:spPr>
        <p:txBody>
          <a:bodyPr/>
          <a:lstStyle/>
          <a:p>
            <a:r>
              <a:t>2001/2002: Temperature Effects</a:t>
            </a:r>
          </a:p>
        </p:txBody>
      </p:sp>
      <p:pic>
        <p:nvPicPr>
          <p:cNvPr id="3" name="Picture 2" descr="scat_temp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4183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r=-</a:t>
            </a:r>
            <a:r>
              <a:rPr lang="en-US" dirty="0"/>
              <a:t>0.16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2020/2021: Temperature Effects</a:t>
            </a:r>
          </a:p>
        </p:txBody>
      </p:sp>
      <p:pic>
        <p:nvPicPr>
          <p:cNvPr id="3" name="Picture 2" descr="scat_temp_2020_2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4183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r=-0.01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2021/2022: Temperature Effects</a:t>
            </a:r>
          </a:p>
        </p:txBody>
      </p:sp>
      <p:pic>
        <p:nvPicPr>
          <p:cNvPr id="3" name="Picture 2" descr="scat_temp_2021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4183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r=-0.00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8C83-085C-7940-6DB7-8D2614E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A" dirty="0"/>
              <a:t>DID TEMPERATURE HAVE AN EFFECT ON THE AVG NUMBER OF GOALS SCORED?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2996A-FDF9-8328-5F46-2F6DD8532E80}"/>
              </a:ext>
            </a:extLst>
          </p:cNvPr>
          <p:cNvSpPr txBox="1"/>
          <p:nvPr/>
        </p:nvSpPr>
        <p:spPr>
          <a:xfrm>
            <a:off x="1606045" y="2488019"/>
            <a:ext cx="562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In all four seasons the Correlation Coeffecient was too low and even was 0 in the 2021/2022 season, showing us that there is no correlation between temperature and the amount of goals scored.</a:t>
            </a:r>
          </a:p>
        </p:txBody>
      </p:sp>
    </p:spTree>
    <p:extLst>
      <p:ext uri="{BB962C8B-B14F-4D97-AF65-F5344CB8AC3E}">
        <p14:creationId xmlns:p14="http://schemas.microsoft.com/office/powerpoint/2010/main" val="62816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2000/2001: Attendance Impact</a:t>
            </a:r>
          </a:p>
        </p:txBody>
      </p:sp>
      <p:pic>
        <p:nvPicPr>
          <p:cNvPr id="3" name="Picture 2" descr="att_scatter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1342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r=0.04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 sets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Premier League datasets including all matches for (2000/2001, 2001/2002, 2020/2021, and 2021/2022) downloaded from </a:t>
            </a:r>
            <a:r>
              <a:rPr lang="en-US" dirty="0" err="1"/>
              <a:t>kaggle</a:t>
            </a:r>
            <a:endParaRPr dirty="0"/>
          </a:p>
          <a:p>
            <a:r>
              <a:rPr lang="en-US" dirty="0"/>
              <a:t>Weather datasets for the same time periods purchased on Visual Crossing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2001/2002: Attendance Impact</a:t>
            </a:r>
          </a:p>
        </p:txBody>
      </p:sp>
      <p:pic>
        <p:nvPicPr>
          <p:cNvPr id="3" name="Picture 2" descr="att_scatter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1342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r=0.14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4BA4-BDAD-2B6C-0880-A327BCBE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Attendance vs goals scored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2BFDF-1925-352C-EEAE-77A2FCD65C42}"/>
              </a:ext>
            </a:extLst>
          </p:cNvPr>
          <p:cNvSpPr txBox="1"/>
          <p:nvPr/>
        </p:nvSpPr>
        <p:spPr>
          <a:xfrm>
            <a:off x="1850065" y="2466753"/>
            <a:ext cx="4710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coefficient was also too low to be of any significance, showing us that attendance has a very minimal effect on the number of goals scored.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55003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VAR Era Comparison</a:t>
            </a:r>
          </a:p>
        </p:txBody>
      </p:sp>
      <p:pic>
        <p:nvPicPr>
          <p:cNvPr id="3" name="Picture 2" descr="bar_var_upda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85665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Pre-VAR avg = 3.02, Post-VAR avg = 2.83, t=-0.97, p=0.332. No significant change</a:t>
            </a:r>
            <a:r>
              <a:rPr lang="en-US" dirty="0"/>
              <a:t> between</a:t>
            </a:r>
          </a:p>
          <a:p>
            <a:r>
              <a:rPr lang="en-US" dirty="0"/>
              <a:t>Pre-VAR and Post-VAR seasons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87187"/>
            <a:ext cx="5937755" cy="1188720"/>
          </a:xfrm>
        </p:spPr>
        <p:txBody>
          <a:bodyPr/>
          <a:lstStyle/>
          <a:p>
            <a:r>
              <a:rPr dirty="0"/>
              <a:t>Time-of-Day Goals Comparison</a:t>
            </a:r>
          </a:p>
        </p:txBody>
      </p:sp>
      <p:pic>
        <p:nvPicPr>
          <p:cNvPr id="3" name="Picture 2" descr="time_of_day_af_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99190"/>
            <a:ext cx="7315200" cy="3466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965404"/>
            <a:ext cx="764720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1400"/>
            </a:pPr>
            <a:r>
              <a:rPr lang="en-US" dirty="0"/>
              <a:t>Afternoon matches (n=114) averaged 2.98 goals per match.</a:t>
            </a:r>
            <a:br>
              <a:rPr lang="en-US" dirty="0"/>
            </a:br>
            <a:r>
              <a:rPr lang="en-US" dirty="0"/>
              <a:t>Evening matches   (n=95) averaged 2.64 goals per match.</a:t>
            </a:r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lang="en-US" dirty="0"/>
              <a:t>Very similar average goals indicating time of day has no significant effect on goals scored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82880"/>
            <a:ext cx="5937755" cy="1188720"/>
          </a:xfrm>
        </p:spPr>
        <p:txBody>
          <a:bodyPr/>
          <a:lstStyle/>
          <a:p>
            <a:r>
              <a:t>Referee Impact on Goals Per Match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399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1800"/>
            </a:pPr>
            <a:r>
              <a:rPr dirty="0"/>
              <a:t>BAR CHART: Average goals per match for the top 5 referees (≥10 matches)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797935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200"/>
            </a:pPr>
            <a:r>
              <a:rPr dirty="0"/>
              <a:t>Note: Only referees with ≥10 matches considered.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6F4CD-AB93-F77C-B48C-67CD9C51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28" y="1964033"/>
            <a:ext cx="7134446" cy="40625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128" y="314895"/>
            <a:ext cx="5937755" cy="1188720"/>
          </a:xfrm>
        </p:spPr>
        <p:txBody>
          <a:bodyPr/>
          <a:lstStyle/>
          <a:p>
            <a:r>
              <a:rPr dirty="0"/>
              <a:t>Referee Impact </a:t>
            </a:r>
            <a:r>
              <a:rPr lang="en-US" dirty="0"/>
              <a:t>-</a:t>
            </a:r>
            <a:r>
              <a:rPr dirty="0"/>
              <a:t>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907" y="1600519"/>
            <a:ext cx="7990367" cy="4389693"/>
          </a:xfrm>
        </p:spPr>
        <p:txBody>
          <a:bodyPr>
            <a:normAutofit/>
          </a:bodyPr>
          <a:lstStyle/>
          <a:p>
            <a:endParaRPr sz="2400" dirty="0"/>
          </a:p>
          <a:p>
            <a:pPr>
              <a:defRPr sz="1400"/>
            </a:pPr>
            <a:r>
              <a:rPr sz="2400" dirty="0"/>
              <a:t>Referees tested: top 5 by match count</a:t>
            </a:r>
          </a:p>
          <a:p>
            <a:pPr>
              <a:defRPr sz="1400"/>
            </a:pPr>
            <a:r>
              <a:rPr sz="2400" dirty="0"/>
              <a:t>Range of average goals: ~2.8 to ~3.2 goals per match</a:t>
            </a:r>
          </a:p>
          <a:p>
            <a:pPr>
              <a:defRPr sz="1400"/>
            </a:pPr>
            <a:r>
              <a:rPr sz="2400" dirty="0"/>
              <a:t>Small variability compared to overall avg (~3.0 goals)</a:t>
            </a:r>
          </a:p>
          <a:p>
            <a:pPr>
              <a:defRPr sz="1400"/>
            </a:pPr>
            <a:r>
              <a:rPr sz="2400" dirty="0"/>
              <a:t>No single referee drives large scoring changes</a:t>
            </a:r>
          </a:p>
          <a:p>
            <a:pPr>
              <a:defRPr sz="1400"/>
            </a:pPr>
            <a:r>
              <a:rPr sz="2400" dirty="0"/>
              <a:t>Referee identity has minimal effect on total goals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Test: Heavy Rain vs 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H0: </a:t>
            </a:r>
            <a:r>
              <a:rPr dirty="0" err="1"/>
              <a:t>μ_heavy</a:t>
            </a:r>
            <a:r>
              <a:rPr dirty="0"/>
              <a:t> = </a:t>
            </a:r>
            <a:r>
              <a:rPr dirty="0" err="1"/>
              <a:t>μ_clear</a:t>
            </a:r>
            <a:r>
              <a:rPr lang="en-US" dirty="0"/>
              <a:t> (heavy rain has no impact on the number of goals scored)</a:t>
            </a:r>
            <a:endParaRPr dirty="0"/>
          </a:p>
          <a:p>
            <a:r>
              <a:rPr dirty="0"/>
              <a:t>H1: </a:t>
            </a:r>
            <a:r>
              <a:rPr dirty="0" err="1"/>
              <a:t>μ_heavy</a:t>
            </a:r>
            <a:r>
              <a:rPr dirty="0"/>
              <a:t> ≠ </a:t>
            </a:r>
            <a:r>
              <a:rPr dirty="0" err="1"/>
              <a:t>μ_clear</a:t>
            </a:r>
            <a:r>
              <a:rPr lang="en-US" dirty="0"/>
              <a:t> (heavy rain does impact the number of goals scored)</a:t>
            </a:r>
            <a:endParaRPr dirty="0"/>
          </a:p>
          <a:p>
            <a:r>
              <a:rPr dirty="0"/>
              <a:t>Heavy (n=67</a:t>
            </a:r>
            <a:r>
              <a:rPr lang="en-US" dirty="0"/>
              <a:t> games</a:t>
            </a:r>
            <a:r>
              <a:rPr dirty="0"/>
              <a:t>) mean=3.10</a:t>
            </a:r>
            <a:r>
              <a:rPr lang="en-US" dirty="0"/>
              <a:t> goals</a:t>
            </a:r>
            <a:endParaRPr dirty="0"/>
          </a:p>
          <a:p>
            <a:r>
              <a:rPr dirty="0"/>
              <a:t>Clear (n=87</a:t>
            </a:r>
            <a:r>
              <a:rPr lang="en-US" dirty="0"/>
              <a:t> games</a:t>
            </a:r>
            <a:r>
              <a:rPr dirty="0"/>
              <a:t>) mean=2.92</a:t>
            </a:r>
            <a:r>
              <a:rPr lang="en-US" dirty="0"/>
              <a:t> goals</a:t>
            </a:r>
            <a:endParaRPr dirty="0"/>
          </a:p>
          <a:p>
            <a:r>
              <a:rPr dirty="0"/>
              <a:t>t=0.54, p=0.589 → Fail to reject H0</a:t>
            </a:r>
            <a:endParaRPr lang="en-US" dirty="0"/>
          </a:p>
          <a:p>
            <a:r>
              <a:rPr lang="en-SA" dirty="0"/>
              <a:t>Means that there is no significant difference in goals scored when theres heavy rain and when the weather is clear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4735"/>
            <a:ext cx="8229600" cy="4019106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Seasonal scoring distributions are stable (avg ~3.0 goals).</a:t>
            </a:r>
          </a:p>
          <a:p>
            <a:r>
              <a:rPr lang="en-US" dirty="0"/>
              <a:t>Weather has minimal effect on goals scored</a:t>
            </a:r>
          </a:p>
          <a:p>
            <a:r>
              <a:rPr dirty="0"/>
              <a:t>Temperature shows negligible correlation (r&lt;0.3).</a:t>
            </a:r>
          </a:p>
          <a:p>
            <a:r>
              <a:rPr dirty="0"/>
              <a:t>Attendance impact is weak (r&lt;0.3) across seasons.</a:t>
            </a:r>
          </a:p>
          <a:p>
            <a:r>
              <a:rPr dirty="0"/>
              <a:t>VAR introduction had no significant effect on avg goals.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F483-990A-E73B-E96A-E2AC6642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SA" dirty="0"/>
              <a:t>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F4AE-F4B9-3F73-356B-10238747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Cleaned up and sorted my data for effecieny with a python code written with the help of LLM’s</a:t>
            </a:r>
          </a:p>
          <a:p>
            <a:r>
              <a:rPr lang="en-SA" dirty="0"/>
              <a:t>Inste</a:t>
            </a:r>
            <a:r>
              <a:rPr lang="en-US" dirty="0"/>
              <a:t>a</a:t>
            </a:r>
            <a:r>
              <a:rPr lang="en-SA" dirty="0"/>
              <a:t>d of having sep</a:t>
            </a:r>
            <a:r>
              <a:rPr lang="en-US" dirty="0"/>
              <a:t>a</a:t>
            </a:r>
            <a:r>
              <a:rPr lang="en-SA" dirty="0"/>
              <a:t>rate weather files for each city and a different premiere league files, </a:t>
            </a:r>
            <a:r>
              <a:rPr lang="en-US" dirty="0"/>
              <a:t>I</a:t>
            </a:r>
            <a:r>
              <a:rPr lang="en-SA" dirty="0"/>
              <a:t> merged each seasons weather and prem stats keeping only the necessary columns for EDA and Hypothesis tests, now just having 4 files in total.</a:t>
            </a:r>
          </a:p>
        </p:txBody>
      </p:sp>
    </p:spTree>
    <p:extLst>
      <p:ext uri="{BB962C8B-B14F-4D97-AF65-F5344CB8AC3E}">
        <p14:creationId xmlns:p14="http://schemas.microsoft.com/office/powerpoint/2010/main" val="1698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3412"/>
            <a:ext cx="8229600" cy="3949676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Data Overview</a:t>
            </a:r>
          </a:p>
          <a:p>
            <a:r>
              <a:rPr dirty="0"/>
              <a:t>Seasonal Goals Comparison</a:t>
            </a:r>
          </a:p>
          <a:p>
            <a:r>
              <a:rPr dirty="0"/>
              <a:t>Weather Impact</a:t>
            </a:r>
          </a:p>
          <a:p>
            <a:r>
              <a:rPr dirty="0"/>
              <a:t>Temperature Effects</a:t>
            </a:r>
          </a:p>
          <a:p>
            <a:r>
              <a:rPr dirty="0"/>
              <a:t>Attendance Impact</a:t>
            </a:r>
          </a:p>
          <a:p>
            <a:r>
              <a:rPr dirty="0"/>
              <a:t>VAR Era Comparison</a:t>
            </a:r>
          </a:p>
          <a:p>
            <a:r>
              <a:rPr dirty="0"/>
              <a:t>Time-of-Day Analysis</a:t>
            </a:r>
          </a:p>
          <a:p>
            <a:r>
              <a:rPr dirty="0"/>
              <a:t>Hypothesis Testing</a:t>
            </a:r>
          </a:p>
          <a:p>
            <a:r>
              <a:rPr dirty="0"/>
              <a:t>Conclusions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rPr dirty="0"/>
              <a:t>2000/2001: Goals Distribution</a:t>
            </a:r>
          </a:p>
        </p:txBody>
      </p:sp>
      <p:pic>
        <p:nvPicPr>
          <p:cNvPr id="3" name="Picture 2" descr="hist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839941"/>
            <a:ext cx="3934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Average goals per match = 3.08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2001/2002: Goals Distribution</a:t>
            </a:r>
          </a:p>
        </p:txBody>
      </p:sp>
      <p:pic>
        <p:nvPicPr>
          <p:cNvPr id="3" name="Picture 2" descr="hist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31359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Average goals per match = 2.96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rPr dirty="0"/>
              <a:t>2020/2021: Goals Distribution</a:t>
            </a:r>
          </a:p>
        </p:txBody>
      </p:sp>
      <p:pic>
        <p:nvPicPr>
          <p:cNvPr id="3" name="Picture 2" descr="hist_2020_2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11842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886724"/>
            <a:ext cx="31359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Average goals per match = 2.71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2021/2022: Goals Distribution</a:t>
            </a:r>
          </a:p>
        </p:txBody>
      </p:sp>
      <p:pic>
        <p:nvPicPr>
          <p:cNvPr id="3" name="Picture 2" descr="hist_2021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754880"/>
            <a:ext cx="31359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Average goals per match = 2.97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2000/2001: Weather Impact</a:t>
            </a:r>
          </a:p>
        </p:txBody>
      </p:sp>
      <p:pic>
        <p:nvPicPr>
          <p:cNvPr id="3" name="Picture 2" descr="bar_precip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9" y="1371599"/>
            <a:ext cx="7315200" cy="36044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209" y="4754880"/>
            <a:ext cx="82957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/>
              <a:t>In the 2000/2001 season there seems to be no significant correlation between weather and precipitation levels,</a:t>
            </a:r>
          </a:p>
          <a:p>
            <a:r>
              <a:rPr lang="en-US" dirty="0"/>
              <a:t>Clear weather has a similar avg of goals with , moderate and heavy precipitation.</a:t>
            </a:r>
          </a:p>
          <a:p>
            <a:r>
              <a:rPr lang="en-US" dirty="0"/>
              <a:t>While Light precipitation (light rain) seems to show a decrease in the avg number of goals scored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71</TotalTime>
  <Words>858</Words>
  <Application>Microsoft Macintosh PowerPoint</Application>
  <PresentationFormat>On-screen Show (4:3)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Parcel</vt:lpstr>
      <vt:lpstr>Premier League Goals &amp; Weather Analysis</vt:lpstr>
      <vt:lpstr>My Data sets</vt:lpstr>
      <vt:lpstr>Data cleanup</vt:lpstr>
      <vt:lpstr>Outline</vt:lpstr>
      <vt:lpstr>2000/2001: Goals Distribution</vt:lpstr>
      <vt:lpstr>2001/2002: Goals Distribution</vt:lpstr>
      <vt:lpstr>2020/2021: Goals Distribution</vt:lpstr>
      <vt:lpstr>2021/2022: Goals Distribution</vt:lpstr>
      <vt:lpstr>2000/2001: Weather Impact</vt:lpstr>
      <vt:lpstr>2001/2002: Weather Impact</vt:lpstr>
      <vt:lpstr>2020/2021: Weather Impact</vt:lpstr>
      <vt:lpstr>2021/2022: Weather Impact</vt:lpstr>
      <vt:lpstr>Conclusion?</vt:lpstr>
      <vt:lpstr>2000/2001: Temperature Effects</vt:lpstr>
      <vt:lpstr>2001/2002: Temperature Effects</vt:lpstr>
      <vt:lpstr>2020/2021: Temperature Effects</vt:lpstr>
      <vt:lpstr>2021/2022: Temperature Effects</vt:lpstr>
      <vt:lpstr>DID TEMPERATURE HAVE AN EFFECT ON THE AVG NUMBER OF GOALS SCORED?</vt:lpstr>
      <vt:lpstr>2000/2001: Attendance Impact</vt:lpstr>
      <vt:lpstr>2001/2002: Attendance Impact</vt:lpstr>
      <vt:lpstr>Attendance vs goals scored</vt:lpstr>
      <vt:lpstr>VAR Era Comparison</vt:lpstr>
      <vt:lpstr>Time-of-Day Goals Comparison</vt:lpstr>
      <vt:lpstr>Referee Impact on Goals Per Match</vt:lpstr>
      <vt:lpstr>Referee Impact - Key Takeaways</vt:lpstr>
      <vt:lpstr>Hypothesis Test: Heavy Rain vs Clear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Mazen Alzaibak</cp:lastModifiedBy>
  <cp:revision>9</cp:revision>
  <dcterms:created xsi:type="dcterms:W3CDTF">2013-01-27T09:14:16Z</dcterms:created>
  <dcterms:modified xsi:type="dcterms:W3CDTF">2025-04-25T18:51:49Z</dcterms:modified>
  <cp:category/>
</cp:coreProperties>
</file>