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2" r:id="rId5"/>
    <p:sldId id="259" r:id="rId6"/>
    <p:sldId id="291" r:id="rId7"/>
    <p:sldId id="274" r:id="rId8"/>
    <p:sldId id="261" r:id="rId9"/>
    <p:sldId id="262" r:id="rId10"/>
    <p:sldId id="294" r:id="rId11"/>
    <p:sldId id="263" r:id="rId12"/>
    <p:sldId id="285" r:id="rId13"/>
    <p:sldId id="287" r:id="rId14"/>
    <p:sldId id="284" r:id="rId15"/>
    <p:sldId id="286" r:id="rId16"/>
    <p:sldId id="293" r:id="rId17"/>
    <p:sldId id="290" r:id="rId18"/>
    <p:sldId id="292" r:id="rId19"/>
    <p:sldId id="29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1FB"/>
    <a:srgbClr val="FF62F8"/>
    <a:srgbClr val="470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7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7/10/2021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888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05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554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6487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3556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129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microsoft.com/office/2007/relationships/hdphoto" Target="../media/hdphoto4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microsoft.com/office/2007/relationships/hdphoto" Target="../media/hdphoto2.wdp"/><Relationship Id="rId5" Type="http://schemas.openxmlformats.org/officeDocument/2006/relationships/image" Target="../media/image15.svg"/><Relationship Id="rId1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Two young girls looking at a laptop screen">
            <a:extLst>
              <a:ext uri="{FF2B5EF4-FFF2-40B4-BE49-F238E27FC236}">
                <a16:creationId xmlns:a16="http://schemas.microsoft.com/office/drawing/2014/main" id="{F05D089D-7A15-41BC-B971-911CC28C4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5999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86542" y="1249144"/>
            <a:ext cx="367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Sams-bot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418555" y="2377000"/>
            <a:ext cx="3897019" cy="2132853"/>
          </a:xfrm>
        </p:spPr>
        <p:txBody>
          <a:bodyPr/>
          <a:lstStyle/>
          <a:p>
            <a:r>
              <a:rPr lang="en-US" sz="2800" dirty="0"/>
              <a:t>The Chatbot  for Sadat Academy  for  Management    Sciences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474718" y="4991378"/>
            <a:ext cx="4063076" cy="1219200"/>
          </a:xfrm>
        </p:spPr>
        <p:txBody>
          <a:bodyPr/>
          <a:lstStyle/>
          <a:p>
            <a:r>
              <a:rPr lang="en-US" sz="1600" b="1" dirty="0"/>
              <a:t>Prepared by </a:t>
            </a:r>
            <a:r>
              <a:rPr lang="en-US" sz="1600" dirty="0"/>
              <a:t>: Mazen Ibrahem </a:t>
            </a:r>
          </a:p>
          <a:p>
            <a:r>
              <a:rPr lang="en-US" sz="1600" dirty="0"/>
              <a:t>                       </a:t>
            </a:r>
            <a:r>
              <a:rPr lang="en-US" sz="1600" dirty="0" err="1"/>
              <a:t>Mafdy</a:t>
            </a:r>
            <a:r>
              <a:rPr lang="en-US" sz="1600" dirty="0"/>
              <a:t> Ashraf</a:t>
            </a:r>
          </a:p>
          <a:p>
            <a:r>
              <a:rPr lang="en-US" sz="1600" dirty="0"/>
              <a:t>                       Mohamed </a:t>
            </a:r>
            <a:r>
              <a:rPr lang="en-US" sz="1600" dirty="0" err="1"/>
              <a:t>hany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1B294-A7D7-4D4E-B0CA-05B245E32E00}"/>
              </a:ext>
            </a:extLst>
          </p:cNvPr>
          <p:cNvSpPr txBox="1"/>
          <p:nvPr/>
        </p:nvSpPr>
        <p:spPr>
          <a:xfrm>
            <a:off x="6335999" y="6210578"/>
            <a:ext cx="3846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Supervised by </a:t>
            </a:r>
            <a:r>
              <a:rPr lang="en-US" sz="1600" dirty="0">
                <a:solidFill>
                  <a:schemeClr val="bg2"/>
                </a:solidFill>
              </a:rPr>
              <a:t>: Prof. </a:t>
            </a:r>
            <a:r>
              <a:rPr lang="en-US" sz="1600" dirty="0" err="1">
                <a:solidFill>
                  <a:schemeClr val="bg2"/>
                </a:solidFill>
              </a:rPr>
              <a:t>Ghada</a:t>
            </a:r>
            <a:r>
              <a:rPr lang="en-US" sz="1600" dirty="0">
                <a:solidFill>
                  <a:schemeClr val="bg2"/>
                </a:solidFill>
              </a:rPr>
              <a:t> Mostafa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0C0C99D-3BA9-4111-A303-C16114D0FB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0C130B-722E-4CAC-8312-2F7477EE6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995" y="1210406"/>
            <a:ext cx="7185004" cy="44165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9192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Use-case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551D947-C7D6-4AB6-A16C-51526AC9DF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r="240"/>
          <a:stretch>
            <a:fillRect/>
          </a:stretch>
        </p:blipFill>
        <p:spPr>
          <a:xfrm>
            <a:off x="5007006" y="1251750"/>
            <a:ext cx="7184993" cy="4607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9378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AEF6BB-A329-475A-94C1-9D36AB46C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61" y="1211598"/>
            <a:ext cx="7282539" cy="48061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47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5963-54D9-4F91-B028-9FD8BB6A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55159-F3E4-4337-995B-9BED6B3D0F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D6DA0-BCC6-4FE6-B6D8-434985BA10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C61EFB-7644-41DE-AD8D-DA961B610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56" y="1469985"/>
            <a:ext cx="6913944" cy="39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3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B3D5E2-699B-4AD0-A38A-BA707371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D01836-9298-473B-94E7-B8DEC10A43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88A31-B5E4-4AF6-AAB7-50280CAB1A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CEB888E-3D57-490B-BB14-8699BBB462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" r="2205"/>
          <a:stretch>
            <a:fillRect/>
          </a:stretch>
        </p:blipFill>
        <p:spPr>
          <a:xfrm>
            <a:off x="4997263" y="1207594"/>
            <a:ext cx="7194737" cy="45895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245D2C-3F07-4B6F-9C2B-7746B1D3B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462" y="1207595"/>
            <a:ext cx="4037858" cy="4678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10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3F03-3F5E-4F40-9EC7-300F0E88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Sample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5F68F34-DA79-4052-B884-B3CA9C391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585" y="1446835"/>
            <a:ext cx="7064415" cy="42558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703CE-7638-45AD-A270-7331F28AC1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953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3F03-3F5E-4F40-9EC7-300F0E88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Sample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5F68F34-DA79-4052-B884-B3CA9C391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92" y="1353312"/>
            <a:ext cx="7146308" cy="4361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703CE-7638-45AD-A270-7331F28AC1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529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a young team in a library">
            <a:extLst>
              <a:ext uri="{FF2B5EF4-FFF2-40B4-BE49-F238E27FC236}">
                <a16:creationId xmlns:a16="http://schemas.microsoft.com/office/drawing/2014/main" id="{63D0FEB3-F96C-4F94-AAAE-551110E820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E384DC-DAEE-4E7F-9DD5-4E5066C0652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658103" y="4563121"/>
            <a:ext cx="5749483" cy="761355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Summary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4C8A63-F9E3-41F6-B725-B846F2010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5658103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FACDF-9E04-4412-89F5-EA362056D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FA9EC-F487-48BB-8F1B-19D5A378C9AE}"/>
              </a:ext>
            </a:extLst>
          </p:cNvPr>
          <p:cNvSpPr txBox="1"/>
          <p:nvPr/>
        </p:nvSpPr>
        <p:spPr>
          <a:xfrm>
            <a:off x="497150" y="3466470"/>
            <a:ext cx="4412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Applying this technology at the Academy website it will ease the ways of communication between the Academy and the Applicants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08F09-F872-484F-98B4-EE9059056051}"/>
              </a:ext>
            </a:extLst>
          </p:cNvPr>
          <p:cNvSpPr txBox="1"/>
          <p:nvPr/>
        </p:nvSpPr>
        <p:spPr>
          <a:xfrm>
            <a:off x="432000" y="2351782"/>
            <a:ext cx="4341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Getting a New Customer Service Tool</a:t>
            </a:r>
          </a:p>
        </p:txBody>
      </p:sp>
    </p:spTree>
    <p:extLst>
      <p:ext uri="{BB962C8B-B14F-4D97-AF65-F5344CB8AC3E}">
        <p14:creationId xmlns:p14="http://schemas.microsoft.com/office/powerpoint/2010/main" val="2418857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539896" y="3831348"/>
            <a:ext cx="367848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dirty="0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917581"/>
            <a:ext cx="4416225" cy="231520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at finding  accurate answers for the admission phase .</a:t>
            </a:r>
          </a:p>
          <a:p>
            <a:pPr marL="0" indent="0">
              <a:buNone/>
            </a:pPr>
            <a:r>
              <a:rPr lang="en-US" dirty="0"/>
              <a:t>We work on that point on our Project and feed the Chatbot with the whole info of the Sadat Academy’s Admission phases.</a:t>
            </a:r>
          </a:p>
        </p:txBody>
      </p:sp>
      <p:pic>
        <p:nvPicPr>
          <p:cNvPr id="11" name="Picture Placeholder 7" descr="A woman walking down the road talking on her phone">
            <a:extLst>
              <a:ext uri="{FF2B5EF4-FFF2-40B4-BE49-F238E27FC236}">
                <a16:creationId xmlns:a16="http://schemas.microsoft.com/office/drawing/2014/main" id="{7FB89A62-CAB5-4BD1-B89F-0A0F3809BA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3050" y="0"/>
            <a:ext cx="6406950" cy="4400548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Problem Description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F8BBBCF9-3DB6-44BE-A3FE-D9626A51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2288374"/>
            <a:ext cx="4416225" cy="1404738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We are willing to create </a:t>
            </a:r>
            <a:r>
              <a:rPr lang="en-US" sz="4000"/>
              <a:t>an tool</a:t>
            </a:r>
            <a:r>
              <a:rPr lang="en-US" sz="400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9F9813-82A0-45FB-A7BC-3E8CA76230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6F576FF8-1BF0-4201-BA50-4409CAE3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4652963"/>
            <a:ext cx="5749483" cy="67151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B67B825B-1BE9-412D-9950-04D5D9C0C88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8" b="6538"/>
          <a:stretch>
            <a:fillRect/>
          </a:stretch>
        </p:blipFill>
        <p:spPr>
          <a:xfrm>
            <a:off x="5353050" y="0"/>
            <a:ext cx="6406950" cy="4483223"/>
          </a:xfr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1337C8-BC5E-46E8-9A1E-3AE2D0462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B7A03DC-7AA1-45F1-8A6A-178E4B9791C2}"/>
              </a:ext>
            </a:extLst>
          </p:cNvPr>
          <p:cNvSpPr txBox="1"/>
          <p:nvPr/>
        </p:nvSpPr>
        <p:spPr>
          <a:xfrm>
            <a:off x="432000" y="3788390"/>
            <a:ext cx="42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that could give the User any answer that related to the Academy and have the ability to update it’s Database to got an updatable Database</a:t>
            </a:r>
          </a:p>
        </p:txBody>
      </p:sp>
    </p:spTree>
    <p:extLst>
      <p:ext uri="{BB962C8B-B14F-4D97-AF65-F5344CB8AC3E}">
        <p14:creationId xmlns:p14="http://schemas.microsoft.com/office/powerpoint/2010/main" val="241278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0" y="917519"/>
            <a:ext cx="10958050" cy="577045"/>
          </a:xfrm>
        </p:spPr>
        <p:txBody>
          <a:bodyPr/>
          <a:lstStyle/>
          <a:p>
            <a:pPr algn="ctr"/>
            <a:r>
              <a:rPr lang="en-US" dirty="0"/>
              <a:t>Advantages</a:t>
            </a:r>
          </a:p>
        </p:txBody>
      </p:sp>
      <p:pic>
        <p:nvPicPr>
          <p:cNvPr id="17" name="Picture Placeholder 16" descr="Laptop half open">
            <a:extLst>
              <a:ext uri="{FF2B5EF4-FFF2-40B4-BE49-F238E27FC236}">
                <a16:creationId xmlns:a16="http://schemas.microsoft.com/office/drawing/2014/main" id="{6449BBFB-CA06-403B-A774-11459956BDA0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306" y="2438400"/>
            <a:ext cx="1979613" cy="1981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0000" y="4773481"/>
            <a:ext cx="1980000" cy="360000"/>
          </a:xfrm>
        </p:spPr>
        <p:txBody>
          <a:bodyPr/>
          <a:lstStyle/>
          <a:p>
            <a:r>
              <a:rPr lang="en-US" dirty="0"/>
              <a:t>Productivity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74B9A6-D55C-478C-8D92-D0BFBCD7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0000" y="5187496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564900" y="4674694"/>
            <a:ext cx="1980000" cy="360000"/>
          </a:xfrm>
        </p:spPr>
        <p:txBody>
          <a:bodyPr/>
          <a:lstStyle/>
          <a:p>
            <a:r>
              <a:rPr lang="en-US" dirty="0"/>
              <a:t>Instant Responses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64419" y="5187496"/>
            <a:ext cx="218096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832596" y="4687477"/>
            <a:ext cx="1980000" cy="360000"/>
          </a:xfrm>
        </p:spPr>
        <p:txBody>
          <a:bodyPr/>
          <a:lstStyle/>
          <a:p>
            <a:r>
              <a:rPr lang="en-US" dirty="0"/>
              <a:t>24/7 Availability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3BE7D2-4C35-4BA9-9A98-1A6E17A8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22596" y="5187496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Placeholder 62" descr="Tablet with screenshot of analytic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753287" y="2438400"/>
            <a:ext cx="1979613" cy="1981200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792000" y="4600496"/>
            <a:ext cx="1980000" cy="360000"/>
          </a:xfrm>
        </p:spPr>
        <p:txBody>
          <a:bodyPr/>
          <a:lstStyle/>
          <a:p>
            <a:r>
              <a:rPr lang="en-US" dirty="0"/>
              <a:t>Availability to update the Data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54700" y="5187496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7B106BCD-F481-4857-BB86-D0AB27510F5E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>
            <a:fillRect/>
          </a:stretch>
        </p:blipFill>
        <p:spPr>
          <a:xfrm>
            <a:off x="6832983" y="2438400"/>
            <a:ext cx="1979613" cy="1981200"/>
          </a:xfr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303D639-E4F4-40A9-A7DA-1CB67E321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725" y="2790825"/>
            <a:ext cx="23901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7" grpId="0" build="p"/>
      <p:bldP spid="11" grpId="0" build="p"/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man sitting at his desk with a book in his hand">
            <a:extLst>
              <a:ext uri="{FF2B5EF4-FFF2-40B4-BE49-F238E27FC236}">
                <a16:creationId xmlns:a16="http://schemas.microsoft.com/office/drawing/2014/main" id="{DF80E271-E84B-449B-9CF0-F34E075335A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40054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Users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71708" y="2352130"/>
            <a:ext cx="2628230" cy="360000"/>
          </a:xfrm>
        </p:spPr>
        <p:txBody>
          <a:bodyPr/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37496" y="2981372"/>
            <a:ext cx="2164879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0429DC-A403-4EB3-9D9D-6FF0363BA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96" y="164458"/>
            <a:ext cx="2143125" cy="2143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47BD83-E90A-4A6A-8A6B-113521132C32}"/>
              </a:ext>
            </a:extLst>
          </p:cNvPr>
          <p:cNvSpPr txBox="1"/>
          <p:nvPr/>
        </p:nvSpPr>
        <p:spPr>
          <a:xfrm>
            <a:off x="6604986" y="3160450"/>
            <a:ext cx="516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Includes the out-comer that has any Inquiry at the Admission phases </a:t>
            </a:r>
          </a:p>
        </p:txBody>
      </p:sp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 descr="A wrist with a smart watch">
            <a:extLst>
              <a:ext uri="{FF2B5EF4-FFF2-40B4-BE49-F238E27FC236}">
                <a16:creationId xmlns:a16="http://schemas.microsoft.com/office/drawing/2014/main" id="{8B618502-6263-424A-824A-C269440BC60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000" y="0"/>
            <a:ext cx="5472000" cy="4388584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Tools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r>
              <a:rPr lang="en-US" dirty="0"/>
              <a:t>The Tools that we use to create “SAMS-Bot”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82864" y="529220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Bullseye" title="Placeholder Icon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2675" y="829031"/>
            <a:ext cx="514800" cy="5148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66075" y="2136645"/>
            <a:ext cx="15480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72647" y="511202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96803" y="1722966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Excel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41445" y="2091034"/>
            <a:ext cx="1548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BBE7F-98BB-4059-8F15-7198C7DAC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72472" y="4410209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29683" y="5652299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Visio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EE8591-D916-4064-8CD3-2AD3F759B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6319" y="6041051"/>
            <a:ext cx="1548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892DD94-78B8-4911-A32B-3B174E29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41622" y="441322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796803" y="5622652"/>
            <a:ext cx="1800000" cy="360000"/>
          </a:xfrm>
        </p:spPr>
        <p:txBody>
          <a:bodyPr/>
          <a:lstStyle/>
          <a:p>
            <a:r>
              <a:rPr lang="en-US" dirty="0"/>
              <a:t>Microsoft Access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21051" y="6028981"/>
            <a:ext cx="1548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F6DBE25-151E-4B9E-B4F7-3A7812A08CE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75" y="1704636"/>
            <a:ext cx="1564943" cy="4251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8856A7A-063D-4D23-ACA7-14BBB3F365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864" y="529220"/>
            <a:ext cx="1114422" cy="111442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04080A3-5679-4436-9EFF-FE1584CF436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969" y="632524"/>
            <a:ext cx="871777" cy="87177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9F26E46-185F-40C9-BF00-8E2CA66403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9111" y1="40444" x2="32444" y2="58667"/>
                        <a14:foregroundMark x1="27111" y1="40444" x2="27111" y2="40444"/>
                        <a14:foregroundMark x1="24889" y1="43556" x2="24444" y2="44889"/>
                        <a14:foregroundMark x1="52444" y1="89778" x2="52444" y2="89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37" y="4419953"/>
            <a:ext cx="1021816" cy="102181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1ACE8B8-BEFA-4219-B596-B1A23C20B7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9778" b="89778" l="9333" r="89778">
                        <a14:foregroundMark x1="9333" y1="40889" x2="9333" y2="40889"/>
                        <a14:foregroundMark x1="33333" y1="54222" x2="33333" y2="54222"/>
                        <a14:foregroundMark x1="30222" y1="50222" x2="30222" y2="50222"/>
                        <a14:foregroundMark x1="32889" y1="49333" x2="32889" y2="49333"/>
                        <a14:foregroundMark x1="30222" y1="55111" x2="30222" y2="55111"/>
                        <a14:foregroundMark x1="25333" y1="53778" x2="25333" y2="53778"/>
                        <a14:foregroundMark x1="25333" y1="46222" x2="25333" y2="46222"/>
                        <a14:foregroundMark x1="27111" y1="44000" x2="27111" y2="4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0" y="4499094"/>
            <a:ext cx="942675" cy="94267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A57A4DE-08EA-4CAC-ACBF-DBD9E9BEA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18961" y="2492946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E6CB403A-32E7-477E-8ED5-167EDFDD4347}"/>
              </a:ext>
            </a:extLst>
          </p:cNvPr>
          <p:cNvSpPr txBox="1">
            <a:spLocks/>
          </p:cNvSpPr>
          <p:nvPr/>
        </p:nvSpPr>
        <p:spPr>
          <a:xfrm>
            <a:off x="7047977" y="3656126"/>
            <a:ext cx="1136111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Adobe XD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7C334A-2D69-4052-AF85-E1D0301A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42033" y="4003364"/>
            <a:ext cx="1548000" cy="0"/>
          </a:xfrm>
          <a:prstGeom prst="line">
            <a:avLst/>
          </a:prstGeom>
          <a:ln w="28575">
            <a:solidFill>
              <a:srgbClr val="FF62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1D1EE43-C162-4E00-A324-C0D45AFE0893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75" y="2747469"/>
            <a:ext cx="640349" cy="624195"/>
          </a:xfrm>
          <a:prstGeom prst="rect">
            <a:avLst/>
          </a:prstGeom>
        </p:spPr>
      </p:pic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71CECBA-A729-412F-A4DB-A2A03D238DA6}"/>
              </a:ext>
            </a:extLst>
          </p:cNvPr>
          <p:cNvSpPr txBox="1">
            <a:spLocks/>
          </p:cNvSpPr>
          <p:nvPr/>
        </p:nvSpPr>
        <p:spPr>
          <a:xfrm>
            <a:off x="9684347" y="3654163"/>
            <a:ext cx="2104729" cy="3008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Enterprise Architect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F3C08F-0781-4F01-BFA9-9C95889D7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60256" y="4003364"/>
            <a:ext cx="1548000" cy="0"/>
          </a:xfrm>
          <a:prstGeom prst="line">
            <a:avLst/>
          </a:prstGeom>
          <a:ln w="28575">
            <a:solidFill>
              <a:srgbClr val="383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2CF4C9D-782D-4133-9226-11247DBEB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41622" y="2483014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67B5CB-9AD7-40D4-B91E-4CBE8E1773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125" b="90625" l="4889" r="93778">
                        <a14:foregroundMark x1="42222" y1="28571" x2="42222" y2="28571"/>
                        <a14:foregroundMark x1="50222" y1="22768" x2="50222" y2="22768"/>
                        <a14:foregroundMark x1="26222" y1="12500" x2="26222" y2="12500"/>
                        <a14:foregroundMark x1="9333" y1="21875" x2="9333" y2="21875"/>
                        <a14:foregroundMark x1="7556" y1="32143" x2="7556" y2="32143"/>
                        <a14:foregroundMark x1="4889" y1="50000" x2="4889" y2="50000"/>
                        <a14:foregroundMark x1="48000" y1="90625" x2="48000" y2="90625"/>
                        <a14:foregroundMark x1="90222" y1="45982" x2="90222" y2="45982"/>
                        <a14:foregroundMark x1="73333" y1="13393" x2="73333" y2="13393"/>
                        <a14:foregroundMark x1="62667" y1="7589" x2="62667" y2="7589"/>
                        <a14:foregroundMark x1="47111" y1="3571" x2="47111" y2="3571"/>
                        <a14:foregroundMark x1="93778" y1="48661" x2="93778" y2="48661"/>
                        <a14:foregroundMark x1="25333" y1="45536" x2="25333" y2="45536"/>
                        <a14:foregroundMark x1="48000" y1="27679" x2="48000" y2="27679"/>
                        <a14:foregroundMark x1="68889" y1="48661" x2="68889" y2="48661"/>
                        <a14:foregroundMark x1="52889" y1="68750" x2="52889" y2="68750"/>
                        <a14:backgroundMark x1="28000" y1="66071" x2="28000" y2="66071"/>
                        <a14:backgroundMark x1="82222" y1="62500" x2="82222" y2="6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537" y="2654657"/>
            <a:ext cx="845438" cy="84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6" grpId="0" animBg="1"/>
      <p:bldP spid="15" grpId="0" animBg="1"/>
      <p:bldP spid="4" grpId="0" build="p"/>
      <p:bldP spid="17" grpId="0" animBg="1"/>
      <p:bldP spid="6" grpId="0" build="p"/>
      <p:bldP spid="26" grpId="0" animBg="1"/>
      <p:bldP spid="8" grpId="0" build="p"/>
      <p:bldP spid="25" grpId="0" animBg="1"/>
      <p:bldP spid="27" grpId="0"/>
      <p:bldP spid="30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CC71A-4784-4567-8E11-37233CC379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D26CCC-FBA0-4351-8F93-59FBB748F2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02867" y="5708431"/>
            <a:ext cx="1800000" cy="360000"/>
          </a:xfrm>
        </p:spPr>
        <p:txBody>
          <a:bodyPr/>
          <a:lstStyle/>
          <a:p>
            <a:r>
              <a:rPr lang="en-US" sz="2400" dirty="0"/>
              <a:t>Feedbacks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1F8EE6-B944-454C-9087-CD4973E9BC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04754" y="2720347"/>
            <a:ext cx="1800000" cy="360000"/>
          </a:xfrm>
        </p:spPr>
        <p:txBody>
          <a:bodyPr/>
          <a:lstStyle/>
          <a:p>
            <a:r>
              <a:rPr lang="en-US" sz="2400" dirty="0"/>
              <a:t>Interviews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24BDAE6-88A6-4325-A297-72FA42CEE1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20026" y="2780367"/>
            <a:ext cx="1800000" cy="360000"/>
          </a:xfrm>
        </p:spPr>
        <p:txBody>
          <a:bodyPr/>
          <a:lstStyle/>
          <a:p>
            <a:r>
              <a:rPr lang="en-US" dirty="0"/>
              <a:t>Other Chat-bots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78E5C3C-ADA3-468D-9261-2E8E5592A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63" y="-1"/>
            <a:ext cx="5474826" cy="45835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8C71456-33DA-42ED-98AA-1A5A5A09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1" y="4974431"/>
            <a:ext cx="4777775" cy="623025"/>
          </a:xfrm>
        </p:spPr>
        <p:txBody>
          <a:bodyPr/>
          <a:lstStyle/>
          <a:p>
            <a:pPr algn="ctr"/>
            <a:r>
              <a:rPr lang="en-US" sz="2800" dirty="0"/>
              <a:t>Data / Requirements  </a:t>
            </a:r>
            <a:br>
              <a:rPr lang="en-US" sz="2800" dirty="0"/>
            </a:br>
            <a:r>
              <a:rPr lang="en-US" sz="2800" dirty="0"/>
              <a:t>Gathering Technique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C2F1E57-95F6-45B1-8441-BC2BD12DD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708431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1683DBAB-BEC3-4366-9C19-BD5C8E200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76" y="789569"/>
            <a:ext cx="2589664" cy="18323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2428830-54EE-4804-B43E-546835BA8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705" y="704446"/>
            <a:ext cx="2434699" cy="2064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6E53770-9692-4B99-A78B-E06CCAD3C5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035" y="3658793"/>
            <a:ext cx="2589664" cy="1832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86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build="p"/>
      <p:bldP spid="12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Context Diagram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AC654F-0F99-4211-ABE5-D3700EEB5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73" y="1216241"/>
            <a:ext cx="7211628" cy="4527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9666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AE0D-88F0-4123-A369-92983D7E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106A1-5BFA-4033-8A49-0E0F2A688C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73866-C6DF-4447-8D2F-8A88CF14E6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6FDF3B-94E1-4708-B145-E553546FA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40" y="1175214"/>
            <a:ext cx="7238259" cy="45952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447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232</Words>
  <Application>Microsoft Office PowerPoint</Application>
  <PresentationFormat>Widescreen</PresentationFormat>
  <Paragraphs>79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Tahoma</vt:lpstr>
      <vt:lpstr>Times New Roman</vt:lpstr>
      <vt:lpstr>Office Theme</vt:lpstr>
      <vt:lpstr>The Chatbot  for Sadat Academy  for  Management    Sciences</vt:lpstr>
      <vt:lpstr>Problem Description </vt:lpstr>
      <vt:lpstr>Objective</vt:lpstr>
      <vt:lpstr>Advantages</vt:lpstr>
      <vt:lpstr>Users</vt:lpstr>
      <vt:lpstr>Tools </vt:lpstr>
      <vt:lpstr>Data / Requirements   Gathering Technique</vt:lpstr>
      <vt:lpstr>Diagrams</vt:lpstr>
      <vt:lpstr>Diagrams</vt:lpstr>
      <vt:lpstr>Diagrams</vt:lpstr>
      <vt:lpstr>Diagrams</vt:lpstr>
      <vt:lpstr>Diagrams</vt:lpstr>
      <vt:lpstr>Diagrams</vt:lpstr>
      <vt:lpstr>Diagrams</vt:lpstr>
      <vt:lpstr>Coding Sample</vt:lpstr>
      <vt:lpstr>Coding Sample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2021-07-02T12:08:38Z</dcterms:created>
  <dcterms:modified xsi:type="dcterms:W3CDTF">2021-07-10T09:41:24Z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