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4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2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2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mazen638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93008" y="640080"/>
            <a:ext cx="5759147" cy="3639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400" b="1">
                <a:solidFill>
                  <a:srgbClr val="003366"/>
                </a:solidFill>
              </a:defRPr>
            </a:pPr>
            <a:r>
              <a:rPr lang="en-US" sz="4000" dirty="0">
                <a:ln w="3175" cmpd="sng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rPr>
              <a:t>Airline Booking Data Analysis </a:t>
            </a:r>
            <a:r>
              <a:rPr lang="en-US" sz="3600" dirty="0">
                <a:ln w="3175" cmpd="sng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Report</a:t>
            </a:r>
            <a:endParaRPr lang="en-US" sz="4000" dirty="0">
              <a:ln w="3175" cmpd="sng">
                <a:noFill/>
              </a:ln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Miniature airplane">
            <a:extLst>
              <a:ext uri="{FF2B5EF4-FFF2-40B4-BE49-F238E27FC236}">
                <a16:creationId xmlns:a16="http://schemas.microsoft.com/office/drawing/2014/main" id="{7622B077-7961-63D3-B88C-76E150E4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97" r="29905" b="-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CF282-3BE8-A3D6-CF43-046F4FFD2DD5}"/>
              </a:ext>
            </a:extLst>
          </p:cNvPr>
          <p:cNvSpPr txBox="1"/>
          <p:nvPr/>
        </p:nvSpPr>
        <p:spPr>
          <a:xfrm>
            <a:off x="3493008" y="4885010"/>
            <a:ext cx="3182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2060"/>
                </a:solidFill>
              </a:rPr>
              <a:t>By: Mazen Tamer</a:t>
            </a:r>
          </a:p>
          <a:p>
            <a:r>
              <a:rPr lang="en-US" sz="1400" b="1" i="1" dirty="0">
                <a:solidFill>
                  <a:srgbClr val="002060"/>
                </a:solidFill>
              </a:rPr>
              <a:t>Mail : </a:t>
            </a:r>
            <a:r>
              <a:rPr lang="en-US" sz="1400" b="1" i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tmazen638@gmail.com</a:t>
            </a:r>
            <a:endParaRPr lang="en-US" sz="1400" b="1" i="1" dirty="0">
              <a:solidFill>
                <a:srgbClr val="002060"/>
              </a:solidFill>
            </a:endParaRPr>
          </a:p>
          <a:p>
            <a:r>
              <a:rPr lang="en-US" sz="1400" b="1" i="1" dirty="0">
                <a:solidFill>
                  <a:srgbClr val="002060"/>
                </a:solidFill>
              </a:rPr>
              <a:t>Date: 8/30/2025</a:t>
            </a:r>
          </a:p>
          <a:p>
            <a:endParaRPr lang="en-US" sz="14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658" y="2618980"/>
            <a:ext cx="1948097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1800" b="1">
                <a:solidFill>
                  <a:srgbClr val="003366"/>
                </a:solidFill>
              </a:defRPr>
            </a:pPr>
            <a:r>
              <a:rPr dirty="0"/>
              <a:t>Total Bookings</a:t>
            </a:r>
          </a:p>
          <a:p>
            <a:pPr algn="ctr">
              <a:defRPr sz="2800" b="1">
                <a:solidFill>
                  <a:srgbClr val="FFA500"/>
                </a:solidFill>
              </a:defRPr>
            </a:pPr>
            <a:r>
              <a:rPr dirty="0"/>
              <a:t>7478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6837" y="2618980"/>
            <a:ext cx="219751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1800" b="1">
                <a:solidFill>
                  <a:srgbClr val="003366"/>
                </a:solidFill>
              </a:defRPr>
            </a:pPr>
            <a:r>
              <a:rPr dirty="0"/>
              <a:t>Avg. Flight Duration </a:t>
            </a:r>
            <a:r>
              <a:rPr lang="en-US" dirty="0"/>
              <a:t>  </a:t>
            </a:r>
            <a:r>
              <a:rPr dirty="0"/>
              <a:t>(</a:t>
            </a:r>
            <a:r>
              <a:rPr lang="en-US" dirty="0"/>
              <a:t>"Minutes”</a:t>
            </a:r>
            <a:r>
              <a:rPr dirty="0"/>
              <a:t>)</a:t>
            </a:r>
          </a:p>
          <a:p>
            <a:pPr algn="ctr">
              <a:defRPr sz="2800" b="1">
                <a:solidFill>
                  <a:srgbClr val="FFA500"/>
                </a:solidFill>
              </a:defRPr>
            </a:pPr>
            <a:r>
              <a:rPr dirty="0"/>
              <a:t>437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3759" y="2757479"/>
            <a:ext cx="291240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1800" b="1">
                <a:solidFill>
                  <a:srgbClr val="003366"/>
                </a:solidFill>
              </a:defRPr>
            </a:pPr>
            <a:r>
              <a:rPr dirty="0"/>
              <a:t>Avg. Length of Stay (days)</a:t>
            </a:r>
          </a:p>
          <a:p>
            <a:pPr algn="ctr">
              <a:defRPr sz="2800" b="1">
                <a:solidFill>
                  <a:srgbClr val="FFA500"/>
                </a:solidFill>
              </a:defRPr>
            </a:pPr>
            <a:r>
              <a:rPr dirty="0"/>
              <a:t>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4985" y="2697558"/>
            <a:ext cx="170071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dirty="0"/>
          </a:p>
          <a:p>
            <a:pPr algn="ctr">
              <a:defRPr sz="1800" b="1">
                <a:solidFill>
                  <a:srgbClr val="003366"/>
                </a:solidFill>
              </a:defRPr>
            </a:pPr>
            <a:r>
              <a:rPr dirty="0"/>
              <a:t>Avg. Passengers per booking</a:t>
            </a:r>
          </a:p>
          <a:p>
            <a:pPr algn="ctr">
              <a:defRPr sz="2800" b="1">
                <a:solidFill>
                  <a:srgbClr val="FFA500"/>
                </a:solidFill>
              </a:defRPr>
            </a:pPr>
            <a:r>
              <a:rPr dirty="0"/>
              <a:t>2</a:t>
            </a:r>
          </a:p>
        </p:txBody>
      </p:sp>
      <p:pic>
        <p:nvPicPr>
          <p:cNvPr id="12" name="Picture 11" descr="A blue circle with white text&#10;&#10;AI-generated content may be incorrect.">
            <a:extLst>
              <a:ext uri="{FF2B5EF4-FFF2-40B4-BE49-F238E27FC236}">
                <a16:creationId xmlns:a16="http://schemas.microsoft.com/office/drawing/2014/main" id="{0C73DA5E-E849-647D-524D-C76A179D7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1429645"/>
            <a:ext cx="9144000" cy="13464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ECA8C5-F423-AC8B-51C3-272FCA884151}"/>
              </a:ext>
            </a:extLst>
          </p:cNvPr>
          <p:cNvSpPr txBox="1"/>
          <p:nvPr/>
        </p:nvSpPr>
        <p:spPr>
          <a:xfrm>
            <a:off x="299883" y="4433827"/>
            <a:ext cx="71333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Strong demand; optimize top booking channels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Mostly international flights; upsell onboard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Long trips; opportunity for travel &amp; hotel packages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Mainly couples/families; promote group discounts.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826EAC-B194-27EB-1837-848392AAB7E0}"/>
              </a:ext>
            </a:extLst>
          </p:cNvPr>
          <p:cNvSpPr txBox="1"/>
          <p:nvPr/>
        </p:nvSpPr>
        <p:spPr>
          <a:xfrm>
            <a:off x="1804220" y="4033717"/>
            <a:ext cx="4611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u="sng" dirty="0">
                <a:solidFill>
                  <a:srgbClr val="002060"/>
                </a:solidFill>
              </a:rPr>
              <a:t>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921" y="764729"/>
            <a:ext cx="229671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Charts Overview</a:t>
            </a:r>
          </a:p>
        </p:txBody>
      </p:sp>
      <p:pic>
        <p:nvPicPr>
          <p:cNvPr id="11" name="Picture 10" descr="A blue and yellow circle with text&#10;&#10;AI-generated content may be incorrect.">
            <a:extLst>
              <a:ext uri="{FF2B5EF4-FFF2-40B4-BE49-F238E27FC236}">
                <a16:creationId xmlns:a16="http://schemas.microsoft.com/office/drawing/2014/main" id="{58B954F0-5D35-1A7D-93AE-440B7730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3" y="115193"/>
            <a:ext cx="7633501" cy="169917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209925"/>
            <a:ext cx="732234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ue and yellow circle with a yellow circle&#10;&#10;AI-generated content may be incorrect.">
            <a:extLst>
              <a:ext uri="{FF2B5EF4-FFF2-40B4-BE49-F238E27FC236}">
                <a16:creationId xmlns:a16="http://schemas.microsoft.com/office/drawing/2014/main" id="{430FBDD8-FE7E-66D2-1D4C-FF5828085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45" y="3259918"/>
            <a:ext cx="7322343" cy="19122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E0DB1-34FC-803D-BD41-43753595CB16}"/>
              </a:ext>
            </a:extLst>
          </p:cNvPr>
          <p:cNvSpPr txBox="1"/>
          <p:nvPr/>
        </p:nvSpPr>
        <p:spPr>
          <a:xfrm>
            <a:off x="94653" y="1814367"/>
            <a:ext cx="67092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</a:rPr>
              <a:t>Internet channel has the highest conversion rate → customers prefer booking online via web platforms, indicating strong digital adoption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</a:rPr>
              <a:t>Mobile channel shows lower conversion → highlights an opportunity to improve the mobile app experience and marketing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115DF0-88EB-7CBD-CE55-80C6CBDE2F7D}"/>
              </a:ext>
            </a:extLst>
          </p:cNvPr>
          <p:cNvSpPr txBox="1"/>
          <p:nvPr/>
        </p:nvSpPr>
        <p:spPr>
          <a:xfrm>
            <a:off x="94653" y="5172190"/>
            <a:ext cx="82738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Most passengers (Yes) add extra services → strong demand for add-ons like baggage, meals, and seat</a:t>
            </a:r>
            <a:r>
              <a:rPr lang="ar-EG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Selection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Few passengers (No) skip extra services → opportunity to push upselling with bundled offers or Discounts</a:t>
            </a:r>
            <a:endParaRPr lang="ar-EG" sz="16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Charts overview</a:t>
            </a:r>
          </a:p>
        </p:txBody>
      </p:sp>
      <p:pic>
        <p:nvPicPr>
          <p:cNvPr id="7" name="Picture 6" descr="A graph of a sales chart&#10;&#10;AI-generated content may be incorrect.">
            <a:extLst>
              <a:ext uri="{FF2B5EF4-FFF2-40B4-BE49-F238E27FC236}">
                <a16:creationId xmlns:a16="http://schemas.microsoft.com/office/drawing/2014/main" id="{B6D69075-6FD4-2FD2-6F39-D5D4C156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39988"/>
            <a:ext cx="2971803" cy="2365969"/>
          </a:xfrm>
          <a:prstGeom prst="rect">
            <a:avLst/>
          </a:prstGeom>
        </p:spPr>
      </p:pic>
      <p:pic>
        <p:nvPicPr>
          <p:cNvPr id="5" name="Picture 4" descr="A graph of blue and yellow vertical lines&#10;&#10;AI-generated content may be incorrect.">
            <a:extLst>
              <a:ext uri="{FF2B5EF4-FFF2-40B4-BE49-F238E27FC236}">
                <a16:creationId xmlns:a16="http://schemas.microsoft.com/office/drawing/2014/main" id="{273874ED-E7A6-1726-AAF7-3C9A2D725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4298994"/>
            <a:ext cx="3078483" cy="2590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9B086D-46EE-6377-33AF-F8032900DF2D}"/>
              </a:ext>
            </a:extLst>
          </p:cNvPr>
          <p:cNvSpPr txBox="1"/>
          <p:nvPr/>
        </p:nvSpPr>
        <p:spPr>
          <a:xfrm>
            <a:off x="2869075" y="1691816"/>
            <a:ext cx="647471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i="1" dirty="0">
                <a:solidFill>
                  <a:srgbClr val="002060"/>
                </a:solidFill>
              </a:rPr>
              <a:t>Circle trips have the highest purchase lead → passengers plan and book these complex trips well in</a:t>
            </a:r>
            <a:r>
              <a:rPr lang="ar-EG" sz="1600" b="1" i="1" dirty="0">
                <a:solidFill>
                  <a:srgbClr val="002060"/>
                </a:solidFill>
              </a:rPr>
              <a:t> </a:t>
            </a:r>
            <a:r>
              <a:rPr lang="en-US" sz="1600" b="1" i="1" dirty="0">
                <a:solidFill>
                  <a:srgbClr val="002060"/>
                </a:solidFill>
              </a:rPr>
              <a:t>Advance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>
                <a:solidFill>
                  <a:srgbClr val="002060"/>
                </a:solidFill>
              </a:rPr>
              <a:t>One-way trips show medium purchase lead → often a mix of planned and last-minute bookings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>
                <a:solidFill>
                  <a:srgbClr val="002060"/>
                </a:solidFill>
              </a:rPr>
              <a:t>Round trips have the lowest purchase lead → customers tend to book them closer to departure, possibly for short holidays</a:t>
            </a:r>
          </a:p>
          <a:p>
            <a:pPr marL="342900" indent="-342900">
              <a:buFont typeface="+mj-lt"/>
              <a:buAutoNum type="arabicPeriod"/>
            </a:pPr>
            <a:endParaRPr lang="en-US" sz="1600" b="1" i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48C9F-76B7-EF4C-A100-65DDECC8DEC7}"/>
              </a:ext>
            </a:extLst>
          </p:cNvPr>
          <p:cNvSpPr txBox="1"/>
          <p:nvPr/>
        </p:nvSpPr>
        <p:spPr>
          <a:xfrm>
            <a:off x="3032343" y="4459611"/>
            <a:ext cx="606551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i="1" dirty="0">
                <a:solidFill>
                  <a:srgbClr val="002060"/>
                </a:solidFill>
              </a:rPr>
              <a:t>Friday 08:00 → clearly the peak booking slot; should be the focus for marketing pushes.</a:t>
            </a:r>
            <a:endParaRPr lang="ar-EG" sz="1600" b="1" i="1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>
                <a:solidFill>
                  <a:srgbClr val="002060"/>
                </a:solidFill>
              </a:rPr>
              <a:t>Thursday 08:00 → strong demand, tied to pre-weekend travel behavior</a:t>
            </a:r>
            <a:endParaRPr lang="ar-EG" sz="1600" b="1" i="1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>
                <a:solidFill>
                  <a:srgbClr val="002060"/>
                </a:solidFill>
              </a:rPr>
              <a:t>Monday 08:00 → consistent demand likely from business travelers starting the week</a:t>
            </a:r>
            <a:endParaRPr lang="ar-EG" sz="1600" b="1" i="1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>
                <a:solidFill>
                  <a:srgbClr val="002060"/>
                </a:solidFill>
              </a:rPr>
              <a:t>All top 3 slots are in the morning (08:00 AM) → mornings are the prime time for bookings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Chart</a:t>
            </a:r>
          </a:p>
        </p:txBody>
      </p:sp>
      <p:pic>
        <p:nvPicPr>
          <p:cNvPr id="5" name="Picture 4" descr="A map of the world&#10;&#10;AI-generated content may be incorrect.">
            <a:extLst>
              <a:ext uri="{FF2B5EF4-FFF2-40B4-BE49-F238E27FC236}">
                <a16:creationId xmlns:a16="http://schemas.microsoft.com/office/drawing/2014/main" id="{806FAEE6-D3A2-3739-AC79-85F99A60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" y="1573204"/>
            <a:ext cx="9143999" cy="3903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C10358-9162-AA11-2A53-3C4B37B1BF69}"/>
              </a:ext>
            </a:extLst>
          </p:cNvPr>
          <p:cNvSpPr txBox="1"/>
          <p:nvPr/>
        </p:nvSpPr>
        <p:spPr>
          <a:xfrm>
            <a:off x="-19663" y="5391943"/>
            <a:ext cx="91636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1" i="1" dirty="0">
                <a:solidFill>
                  <a:srgbClr val="002060"/>
                </a:solidFill>
              </a:rPr>
              <a:t>Australia has the largest booking volume (25,831) → clearly the dominant market.</a:t>
            </a:r>
          </a:p>
          <a:p>
            <a:pPr>
              <a:buFont typeface="+mj-lt"/>
              <a:buAutoNum type="arabicPeriod"/>
            </a:pPr>
            <a:r>
              <a:rPr lang="en-US" sz="1600" b="1" i="1" dirty="0">
                <a:solidFill>
                  <a:srgbClr val="002060"/>
                </a:solidFill>
              </a:rPr>
              <a:t>Malaysia ranks second (12,025) → shows strong regional demand.</a:t>
            </a:r>
          </a:p>
          <a:p>
            <a:pPr>
              <a:buFont typeface="+mj-lt"/>
              <a:buAutoNum type="arabicPeriod"/>
            </a:pPr>
            <a:r>
              <a:rPr lang="en-US" sz="1600" b="1" i="1" dirty="0">
                <a:solidFill>
                  <a:srgbClr val="002060"/>
                </a:solidFill>
              </a:rPr>
              <a:t>South Korea is third (7,979) → an important contributor but smaller compared to Australia.</a:t>
            </a:r>
          </a:p>
          <a:p>
            <a:pPr>
              <a:buFont typeface="+mj-lt"/>
              <a:buAutoNum type="arabicPeriod"/>
            </a:pPr>
            <a:r>
              <a:rPr lang="en-US" sz="1600" b="1" i="1" dirty="0">
                <a:solidFill>
                  <a:srgbClr val="002060"/>
                </a:solidFill>
              </a:rPr>
              <a:t>Asia-Pacific region dominates the bookings → focus marketing and partnerships in this region.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300BA-6392-7EDE-0A30-DD919CA6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of Flight Time on Meal Preference</a:t>
            </a:r>
          </a:p>
        </p:txBody>
      </p:sp>
      <p:pic>
        <p:nvPicPr>
          <p:cNvPr id="5" name="Content Placeholder 4" descr="A graph showing a graph of a meal&#10;&#10;AI-generated content may be incorrect.">
            <a:extLst>
              <a:ext uri="{FF2B5EF4-FFF2-40B4-BE49-F238E27FC236}">
                <a16:creationId xmlns:a16="http://schemas.microsoft.com/office/drawing/2014/main" id="{DFFC9D73-9D6A-AADD-E187-FF2FE8FD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2" y="1"/>
            <a:ext cx="6115048" cy="3667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53A28F-A8EA-7BE0-78BC-0E0DE4045832}"/>
              </a:ext>
            </a:extLst>
          </p:cNvPr>
          <p:cNvSpPr txBox="1"/>
          <p:nvPr/>
        </p:nvSpPr>
        <p:spPr>
          <a:xfrm>
            <a:off x="3089550" y="3887126"/>
            <a:ext cx="58067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Morning flights (07:00–09:00) show the highest meal preference → strong demand for breakfast</a:t>
            </a:r>
            <a:r>
              <a:rPr lang="ar-EG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service</a:t>
            </a:r>
            <a:endParaRPr lang="ar-EG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12:00 noon is another peak → reflects passengers aligning with lunchtime</a:t>
            </a:r>
            <a:endParaRPr lang="ar-EG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Meal preference is time-sensitive → demand clearly follows daily eating patterns, suggesting airlines Should optimize catering by flight hour.</a:t>
            </a:r>
          </a:p>
        </p:txBody>
      </p:sp>
    </p:spTree>
    <p:extLst>
      <p:ext uri="{BB962C8B-B14F-4D97-AF65-F5344CB8AC3E}">
        <p14:creationId xmlns:p14="http://schemas.microsoft.com/office/powerpoint/2010/main" val="13460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A7AA8-F371-7FB8-E1DC-4D1CFFE7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b="1" i="1">
                <a:solidFill>
                  <a:srgbClr val="FFFFFF"/>
                </a:solidFill>
              </a:rPr>
              <a:t>Top 10 Most Frequent Flight Routes – Heat Map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F9FCCD-BC0C-81DE-FAFE-D14EEBD1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0" y="3059197"/>
            <a:ext cx="6113343" cy="384690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600" b="1" dirty="0">
                <a:solidFill>
                  <a:srgbClr val="002060"/>
                </a:solidFill>
              </a:rPr>
              <a:t>AKL → KUL is the leading route (2,680 bookings) → far higher than any other, making it the dominant connection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>
                <a:solidFill>
                  <a:srgbClr val="002060"/>
                </a:solidFill>
              </a:rPr>
              <a:t>the next two routes, PEN → TPE (924) and MEL → SGN (842), are significantly lower → showing a sharp drop after the top route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>
                <a:solidFill>
                  <a:srgbClr val="002060"/>
                </a:solidFill>
              </a:rPr>
              <a:t>Multiple Australian routes appear in the Top 10 (MEL, SYD, PER, OOL) → Australia is a key hub for frequent flight demand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>
                <a:solidFill>
                  <a:srgbClr val="002060"/>
                </a:solidFill>
              </a:rPr>
              <a:t>Several East Asia–Southeast Asia connections (ICN → SIN, DPS → ICN, PEN → TPE) are among the top highlighting strong regional travel demand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>
                <a:solidFill>
                  <a:srgbClr val="002060"/>
                </a:solidFill>
              </a:rPr>
              <a:t>Top 3 routes together account for ~45% of total Top 10 bookings → showing how concentrated demand is in a few key routes</a:t>
            </a:r>
          </a:p>
          <a:p>
            <a:pPr marL="342900" indent="-342900">
              <a:buFont typeface="+mj-lt"/>
              <a:buAutoNum type="arabicParenR"/>
            </a:pPr>
            <a:endParaRPr lang="en-US" sz="1600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167F94-29B2-2C82-54BB-56100D66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89" y="51186"/>
            <a:ext cx="3175779" cy="29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4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3509B-F41D-A564-F5FB-C6833C14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b="1" i="1">
                <a:solidFill>
                  <a:srgbClr val="FFFFFF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763E-9E04-5B6F-02D5-55A91409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b="1" dirty="0"/>
              <a:t>Booking Trends: Highest bookings occur in the morning hours (07:00–09:00) and midday (12:00), showing strong passenger preference for morning travel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b="1" dirty="0"/>
              <a:t>Customer Services: Meal preference is clearly time-dependent, with demand peaking during breakfast and lunch hours, while extra services (baggage &amp; seat selection) remain essential add-ons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b="1" dirty="0"/>
              <a:t>Market Insights: Australia and East Asia routes dominate demand – e.g., AKL → KUL is the top route (2,680 bookings), with multiple Australian connections in the Top 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b="1" dirty="0"/>
              <a:t>Booking Channels &amp; Behavior: Conversion rates vary across sales channels, with online booking showing the highest share, and average purchase lead time differing between one-way, round-trip, and circle trips (circle trips book earliest)</a:t>
            </a:r>
          </a:p>
          <a:p>
            <a:pPr marL="514350" indent="-514350">
              <a:buFont typeface="+mj-lt"/>
              <a:buAutoNum type="arabicPeriod"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28672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123</TotalTime>
  <Words>666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2013 - 2022 Theme</vt:lpstr>
      <vt:lpstr>PowerPoint Presentation</vt:lpstr>
      <vt:lpstr>Key Performance Indicators</vt:lpstr>
      <vt:lpstr>Charts Overview</vt:lpstr>
      <vt:lpstr>Charts overview</vt:lpstr>
      <vt:lpstr>Map Chart</vt:lpstr>
      <vt:lpstr>Impact of Flight Time on Meal Preference</vt:lpstr>
      <vt:lpstr>Top 10 Most Frequent Flight Routes – Heat Map</vt:lpstr>
      <vt:lpstr>Executive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Mazen Tamer</dc:creator>
  <cp:keywords/>
  <dc:description>generated using python-pptx</dc:description>
  <cp:lastModifiedBy>Mazen Tamer</cp:lastModifiedBy>
  <cp:revision>12</cp:revision>
  <dcterms:created xsi:type="dcterms:W3CDTF">2013-01-27T09:14:16Z</dcterms:created>
  <dcterms:modified xsi:type="dcterms:W3CDTF">2025-08-30T16:37:15Z</dcterms:modified>
  <cp:category/>
</cp:coreProperties>
</file>