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3" r:id="rId2"/>
    <p:sldMasterId id="2147483698" r:id="rId3"/>
  </p:sldMasterIdLst>
  <p:notesMasterIdLst>
    <p:notesMasterId r:id="rId30"/>
  </p:notesMasterIdLst>
  <p:handoutMasterIdLst>
    <p:handoutMasterId r:id="rId31"/>
  </p:handoutMasterIdLst>
  <p:sldIdLst>
    <p:sldId id="2904" r:id="rId4"/>
    <p:sldId id="2796" r:id="rId5"/>
    <p:sldId id="2797" r:id="rId6"/>
    <p:sldId id="2820" r:id="rId7"/>
    <p:sldId id="2798" r:id="rId8"/>
    <p:sldId id="2806" r:id="rId9"/>
    <p:sldId id="2906" r:id="rId10"/>
    <p:sldId id="2907" r:id="rId11"/>
    <p:sldId id="2908" r:id="rId12"/>
    <p:sldId id="2799" r:id="rId13"/>
    <p:sldId id="2912" r:id="rId14"/>
    <p:sldId id="2870" r:id="rId15"/>
    <p:sldId id="2909" r:id="rId16"/>
    <p:sldId id="2910" r:id="rId17"/>
    <p:sldId id="2913" r:id="rId18"/>
    <p:sldId id="2914" r:id="rId19"/>
    <p:sldId id="2915" r:id="rId20"/>
    <p:sldId id="2916" r:id="rId21"/>
    <p:sldId id="2917" r:id="rId22"/>
    <p:sldId id="2918" r:id="rId23"/>
    <p:sldId id="2919" r:id="rId24"/>
    <p:sldId id="2920" r:id="rId25"/>
    <p:sldId id="2921" r:id="rId26"/>
    <p:sldId id="2922" r:id="rId27"/>
    <p:sldId id="2923" r:id="rId28"/>
    <p:sldId id="2825" r:id="rId29"/>
  </p:sldIdLst>
  <p:sldSz cx="12858750" cy="7232650"/>
  <p:notesSz cx="6858000" cy="9144000"/>
  <p:custDataLst>
    <p:tags r:id="rId3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5">
          <p15:clr>
            <a:srgbClr val="A4A3A4"/>
          </p15:clr>
        </p15:guide>
        <p15:guide id="2" orient="horz" pos="4204">
          <p15:clr>
            <a:srgbClr val="A4A3A4"/>
          </p15:clr>
        </p15:guide>
        <p15:guide id="3" pos="4050">
          <p15:clr>
            <a:srgbClr val="A4A3A4"/>
          </p15:clr>
        </p15:guide>
        <p15:guide id="4" pos="588">
          <p15:clr>
            <a:srgbClr val="A4A3A4"/>
          </p15:clr>
        </p15:guide>
        <p15:guide id="5" pos="7558">
          <p15:clr>
            <a:srgbClr val="A4A3A4"/>
          </p15:clr>
        </p15:guide>
        <p15:guide id="6" pos="6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6B00"/>
    <a:srgbClr val="920240"/>
    <a:srgbClr val="1F4C6B"/>
    <a:srgbClr val="FFFFFF"/>
    <a:srgbClr val="058D2A"/>
    <a:srgbClr val="FFC000"/>
    <a:srgbClr val="000000"/>
    <a:srgbClr val="003366"/>
    <a:srgbClr val="2DDE45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5317" autoAdjust="0"/>
  </p:normalViewPr>
  <p:slideViewPr>
    <p:cSldViewPr>
      <p:cViewPr varScale="1">
        <p:scale>
          <a:sx n="67" d="100"/>
          <a:sy n="67" d="100"/>
        </p:scale>
        <p:origin x="512" y="48"/>
      </p:cViewPr>
      <p:guideLst>
        <p:guide orient="horz" pos="355"/>
        <p:guide orient="horz" pos="4204"/>
        <p:guide pos="4050"/>
        <p:guide pos="588"/>
        <p:guide pos="7558"/>
        <p:guide pos="6928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2019/7/7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934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2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9996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254" y="482177"/>
            <a:ext cx="4146947" cy="1687615"/>
          </a:xfrm>
        </p:spPr>
        <p:txBody>
          <a:bodyPr anchor="b">
            <a:normAutofit/>
          </a:bodyPr>
          <a:lstStyle>
            <a:lvl1pPr>
              <a:defRPr sz="3375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4969" y="1044716"/>
            <a:ext cx="6509742" cy="5143218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254" y="2169794"/>
            <a:ext cx="4146947" cy="401814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87"/>
            </a:lvl1pPr>
            <a:lvl2pPr marL="482163" indent="0">
              <a:buNone/>
              <a:defRPr sz="1266"/>
            </a:lvl2pPr>
            <a:lvl3pPr marL="964326" indent="0">
              <a:buNone/>
              <a:defRPr sz="1055"/>
            </a:lvl3pPr>
            <a:lvl4pPr marL="1446489" indent="0">
              <a:buNone/>
              <a:defRPr sz="949"/>
            </a:lvl4pPr>
            <a:lvl5pPr marL="1928652" indent="0">
              <a:buNone/>
              <a:defRPr sz="949"/>
            </a:lvl5pPr>
            <a:lvl6pPr marL="2410816" indent="0">
              <a:buNone/>
              <a:defRPr sz="949"/>
            </a:lvl6pPr>
            <a:lvl7pPr marL="2892979" indent="0">
              <a:buNone/>
              <a:defRPr sz="949"/>
            </a:lvl7pPr>
            <a:lvl8pPr marL="3375142" indent="0">
              <a:buNone/>
              <a:defRPr sz="949"/>
            </a:lvl8pPr>
            <a:lvl9pPr marL="3857305" indent="0">
              <a:buNone/>
              <a:defRPr sz="949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71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254" y="482177"/>
            <a:ext cx="4146947" cy="1687618"/>
          </a:xfrm>
        </p:spPr>
        <p:txBody>
          <a:bodyPr anchor="b">
            <a:normAutofit/>
          </a:bodyPr>
          <a:lstStyle>
            <a:lvl1pPr>
              <a:defRPr sz="3375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64969" y="1044716"/>
            <a:ext cx="6509742" cy="5143218"/>
          </a:xfrm>
        </p:spPr>
        <p:txBody>
          <a:bodyPr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254" y="2169795"/>
            <a:ext cx="4146947" cy="401813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87"/>
            </a:lvl1pPr>
            <a:lvl2pPr marL="482163" indent="0">
              <a:buNone/>
              <a:defRPr sz="1266"/>
            </a:lvl2pPr>
            <a:lvl3pPr marL="964326" indent="0">
              <a:buNone/>
              <a:defRPr sz="1055"/>
            </a:lvl3pPr>
            <a:lvl4pPr marL="1446489" indent="0">
              <a:buNone/>
              <a:defRPr sz="949"/>
            </a:lvl4pPr>
            <a:lvl5pPr marL="1928652" indent="0">
              <a:buNone/>
              <a:defRPr sz="949"/>
            </a:lvl5pPr>
            <a:lvl6pPr marL="2410816" indent="0">
              <a:buNone/>
              <a:defRPr sz="949"/>
            </a:lvl6pPr>
            <a:lvl7pPr marL="2892979" indent="0">
              <a:buNone/>
              <a:defRPr sz="949"/>
            </a:lvl7pPr>
            <a:lvl8pPr marL="3375142" indent="0">
              <a:buNone/>
              <a:defRPr sz="949"/>
            </a:lvl8pPr>
            <a:lvl9pPr marL="3857305" indent="0">
              <a:buNone/>
              <a:defRPr sz="949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46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757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2043" y="380048"/>
            <a:ext cx="2772668" cy="61293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4039" y="380049"/>
            <a:ext cx="8157270" cy="612933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97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655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860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9AFC9-77CA-4A30-B73E-E40349F0B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344" y="1183677"/>
            <a:ext cx="9644063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428BFC-39AD-4658-B1D1-8D308CFCF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344" y="3798816"/>
            <a:ext cx="9644063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30DC5-E84D-4EAE-91C1-77EB06C8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AF4AF-C865-476B-81CE-17EF10BF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9EA1E-0392-4C11-BAF4-D52CFCDD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425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51F24-BCE2-4D1B-B19F-75758B36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960C1-AA17-4500-A381-E6FE3B4E9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81B32-A6E8-43CD-9AEE-F786D729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D03A7-7CE6-49D0-8FED-16D22E06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A1789-005D-4134-8EA0-1F7D429F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96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600F1-9378-41A6-9394-E8547CE7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42" y="1803141"/>
            <a:ext cx="11090672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1CB2F2-B4CB-4049-8105-FE54E8910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342" y="4840184"/>
            <a:ext cx="11090672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>
                    <a:tint val="75000"/>
                  </a:schemeClr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BEBE1-4214-487A-AC10-21395CAE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DC71D-64A4-4631-A62F-F3B99A05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D01E2-F181-4A5D-93B9-5973BA77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937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28C03-0946-4AE3-92D0-23985241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6F200-8489-45D4-9FB7-FE7E79010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4039" y="1925358"/>
            <a:ext cx="5464969" cy="4589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229CC5-B79B-48DD-BA9E-9C9081AAC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742" y="1925358"/>
            <a:ext cx="5464969" cy="4589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E07CBD-AC19-4E07-8311-DC9900F4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BA8834-E05F-4CFD-8717-048100D5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383B6-F349-43B3-BB41-04143220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4534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924FF-21C1-4828-A090-5E2DB7FD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14" y="385072"/>
            <a:ext cx="11090672" cy="13979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B41A89-33D9-4C67-B4F3-31285798A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715" y="1773004"/>
            <a:ext cx="543985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348B95-E505-4F89-BD81-55D36649D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5715" y="2641926"/>
            <a:ext cx="5439853" cy="38858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750A66-9A29-49D7-BB12-241F941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9742" y="1773004"/>
            <a:ext cx="5466644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D8F77A-33CE-457F-8CBC-1888E3B0F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09742" y="2641926"/>
            <a:ext cx="5466644" cy="38858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B84031-4ADD-4C2F-B57C-7A560DD5C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A26569-40F5-4FF6-A869-CA5E3497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746D0F-95FA-4BB3-B5F0-91CFD4D7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1052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3C47A-5455-42E6-99CD-36F577E9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749C78-A42E-430A-8E6D-A52B40AE1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091BB7-CACB-4193-9CEF-2523C02E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EC6B54-1BA1-4A63-A7F1-FE2201E8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9173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DBA8DD-D290-4812-98A8-29B90039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E53447-FA1D-4036-9514-96681242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CC1FB3-ED71-4A97-8E7B-3EE856E2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289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5BDFD-B464-41C7-991B-4785BA2CA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7BEBE-6E63-490D-B033-FFC689580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644" y="1041368"/>
            <a:ext cx="6509742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D4F42A-9204-401F-B568-112968DAD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FF4B40-49E3-4278-B29B-017B194E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E86F6E-B584-4A22-B85D-F82B0D71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346565-D9AE-4081-8694-CC26F9B0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3427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2C154-B17A-4AAF-BB6C-552C62A4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F8E9AF-77B2-4664-AB34-6625AF44D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66644" y="1041368"/>
            <a:ext cx="6509742" cy="5139869"/>
          </a:xfrm>
        </p:spPr>
        <p:txBody>
          <a:bodyPr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45D0F-01CF-4E60-9B6D-71E3613DD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CE2D1A-8E80-4FF1-B6A2-F7D3205D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3CEE2E-B390-49DB-BAE5-4A63C648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E7A4D7-C4D2-4026-B171-FCC7D9ED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3661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FBDC-9FBD-42C9-9379-07411FA1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00CDE1-0D5D-4600-B254-3B1FC77EB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8DF229-477F-4EB3-BE79-5C4A721F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36403D-1700-4BDB-A9CC-DE82A324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1E15A9-4FF3-47AB-A962-27D34377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49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E57B97-1306-4D20-95B9-F1146E53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2043" y="385071"/>
            <a:ext cx="2772668" cy="61293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79A8E2-EFAE-499D-B9B0-907FEBE7D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84039" y="385071"/>
            <a:ext cx="8157270" cy="61293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AD1C9-1EFF-47FB-A438-5071801D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F6C1F7-26BA-4BA4-8BA7-A2387AC4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62AA9-C0E3-47A5-9571-260C1B11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4114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364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28062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6" y="2246809"/>
            <a:ext cx="10929938" cy="1550332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</p:spPr>
        <p:txBody>
          <a:bodyPr/>
          <a:lstStyle>
            <a:lvl1pPr marL="0" indent="0" algn="ctr">
              <a:buNone/>
              <a:defRPr/>
            </a:lvl1pPr>
            <a:lvl2pPr marL="481965" indent="0" algn="ctr">
              <a:buNone/>
              <a:defRPr/>
            </a:lvl2pPr>
            <a:lvl3pPr marL="964565" indent="0" algn="ctr">
              <a:buNone/>
              <a:defRPr/>
            </a:lvl3pPr>
            <a:lvl4pPr marL="1446530" indent="0" algn="ctr">
              <a:buNone/>
              <a:defRPr/>
            </a:lvl4pPr>
            <a:lvl5pPr marL="1928495" indent="0" algn="ctr">
              <a:buNone/>
              <a:defRPr/>
            </a:lvl5pPr>
            <a:lvl6pPr marL="2411095" indent="0" algn="ctr">
              <a:buNone/>
              <a:defRPr/>
            </a:lvl6pPr>
            <a:lvl7pPr marL="2893060" indent="0" algn="ctr">
              <a:buNone/>
              <a:defRPr/>
            </a:lvl7pPr>
            <a:lvl8pPr marL="3375025" indent="0" algn="ctr">
              <a:buNone/>
              <a:defRPr/>
            </a:lvl8pPr>
            <a:lvl9pPr marL="3857625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344" y="1185963"/>
            <a:ext cx="9644063" cy="2518034"/>
          </a:xfrm>
        </p:spPr>
        <p:txBody>
          <a:bodyPr anchor="b">
            <a:normAutofit/>
          </a:bodyPr>
          <a:lstStyle>
            <a:lvl1pPr algn="ctr">
              <a:defRPr sz="63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344" y="3798816"/>
            <a:ext cx="9644063" cy="1746216"/>
          </a:xfrm>
        </p:spPr>
        <p:txBody>
          <a:bodyPr>
            <a:normAutofit/>
          </a:bodyPr>
          <a:lstStyle>
            <a:lvl1pPr marL="0" indent="0" algn="ctr">
              <a:buNone/>
              <a:defRPr sz="253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2163" indent="0" algn="ctr">
              <a:buNone/>
              <a:defRPr sz="2953"/>
            </a:lvl2pPr>
            <a:lvl3pPr marL="964326" indent="0" algn="ctr">
              <a:buNone/>
              <a:defRPr sz="2531"/>
            </a:lvl3pPr>
            <a:lvl4pPr marL="1446489" indent="0" algn="ctr">
              <a:buNone/>
              <a:defRPr sz="2109"/>
            </a:lvl4pPr>
            <a:lvl5pPr marL="1928652" indent="0" algn="ctr">
              <a:buNone/>
              <a:defRPr sz="2109"/>
            </a:lvl5pPr>
            <a:lvl6pPr marL="2410816" indent="0" algn="ctr">
              <a:buNone/>
              <a:defRPr sz="2109"/>
            </a:lvl6pPr>
            <a:lvl7pPr marL="2892979" indent="0" algn="ctr">
              <a:buNone/>
              <a:defRPr sz="2109"/>
            </a:lvl7pPr>
            <a:lvl8pPr marL="3375142" indent="0" algn="ctr">
              <a:buNone/>
              <a:defRPr sz="2109"/>
            </a:lvl8pPr>
            <a:lvl9pPr marL="3857305" indent="0" algn="ctr">
              <a:buNone/>
              <a:defRPr sz="210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5709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32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42" y="1805972"/>
            <a:ext cx="11090672" cy="3006968"/>
          </a:xfrm>
        </p:spPr>
        <p:txBody>
          <a:bodyPr anchor="b">
            <a:normAutofit/>
          </a:bodyPr>
          <a:lstStyle>
            <a:lvl1pPr>
              <a:defRPr sz="6328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342" y="4801342"/>
            <a:ext cx="11090672" cy="1582142"/>
          </a:xfrm>
        </p:spPr>
        <p:txBody>
          <a:bodyPr anchor="t">
            <a:normAutofit/>
          </a:bodyPr>
          <a:lstStyle>
            <a:lvl1pPr marL="0" indent="0">
              <a:buNone/>
              <a:defRPr sz="253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216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476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476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476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476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476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4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345" y="1928707"/>
            <a:ext cx="5464969" cy="45890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9742" y="1928707"/>
            <a:ext cx="5464969" cy="45890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345" y="1773729"/>
            <a:ext cx="5438180" cy="87080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345" y="2644537"/>
            <a:ext cx="5438180" cy="388159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9743" y="1773730"/>
            <a:ext cx="5464970" cy="87080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9743" y="2644537"/>
            <a:ext cx="5464970" cy="388159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5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345" y="385741"/>
            <a:ext cx="11090672" cy="139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345" y="1928707"/>
            <a:ext cx="11090672" cy="458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8798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81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78" r:id="rId13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Wingdings 2" pitchFamily="18" charset="2"/>
        <a:buChar char="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Wingdings 2" pitchFamily="18" charset="2"/>
        <a:buChar char="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Wingdings 2" pitchFamily="18" charset="2"/>
        <a:buChar char="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Wingdings 2" pitchFamily="18" charset="2"/>
        <a:buChar char="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Wingdings 2" pitchFamily="18" charset="2"/>
        <a:buChar char="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spcBef>
          <a:spcPct val="20000"/>
        </a:spcBef>
        <a:buFont typeface="Wingdings 2" pitchFamily="18" charset="2"/>
        <a:buChar char="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spcBef>
          <a:spcPct val="20000"/>
        </a:spcBef>
        <a:buFont typeface="Wingdings 2" pitchFamily="18" charset="2"/>
        <a:buChar char="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spcBef>
          <a:spcPct val="20000"/>
        </a:spcBef>
        <a:buFont typeface="Wingdings 2" pitchFamily="18" charset="2"/>
        <a:buChar char="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spcBef>
          <a:spcPct val="20000"/>
        </a:spcBef>
        <a:buFont typeface="Wingdings 2" pitchFamily="18" charset="2"/>
        <a:buChar char="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41C148-61F6-46A5-B5AE-10309134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4B0650-EB8E-4926-9A12-09D04DE76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7F0E2-8AF3-4510-86EF-A5E9D5EE4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138775-3098-4BC7-AF02-23A546E92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2BC19-704A-44E4-A3CF-7824B67EF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92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9.gif"/><Relationship Id="rId4" Type="http://schemas.openxmlformats.org/officeDocument/2006/relationships/image" Target="../media/image3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8%BF%B4%E6%AD%B8%E5%88%86%E6%9E%90" TargetMode="External"/><Relationship Id="rId3" Type="http://schemas.openxmlformats.org/officeDocument/2006/relationships/hyperlink" Target="https://baike.baidu.com/item/%E7%9B%91%E7%9D%A3%E5%AD%A6%E4%B9%A0/9820109" TargetMode="External"/><Relationship Id="rId7" Type="http://schemas.openxmlformats.org/officeDocument/2006/relationships/hyperlink" Target="https://zh.wikipedia.org/wiki/%E5%88%86%E7%B1%BB%E9%97%AE%E9%A2%98" TargetMode="External"/><Relationship Id="rId12" Type="http://schemas.openxmlformats.org/officeDocument/2006/relationships/hyperlink" Target="https://zh.wikipedia.org/wiki/%E7%BA%BF%E6%80%A7%E5%88%86%E7%B1%BB%E5%99%A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zh.wikipedia.org/wiki/%E6%9C%BA%E5%99%A8%E5%AD%A6%E4%B9%A0" TargetMode="External"/><Relationship Id="rId11" Type="http://schemas.openxmlformats.org/officeDocument/2006/relationships/hyperlink" Target="https://zh.wikipedia.org/w/index.php?title=%E4%BA%8C%E5%85%83%E5%88%86%E7%B1%BB%E5%99%A8&amp;action=edit&amp;redlink=1" TargetMode="External"/><Relationship Id="rId5" Type="http://schemas.openxmlformats.org/officeDocument/2006/relationships/hyperlink" Target="https://baike.baidu.com/item/%E5%86%B3%E7%AD%96%E8%BE%B9%E7%95%8C/22778546" TargetMode="External"/><Relationship Id="rId10" Type="http://schemas.openxmlformats.org/officeDocument/2006/relationships/hyperlink" Target="https://zh.wikipedia.org/wiki/%E7%AE%97%E6%B3%95" TargetMode="External"/><Relationship Id="rId4" Type="http://schemas.openxmlformats.org/officeDocument/2006/relationships/hyperlink" Target="https://baike.baidu.com/item/%E4%BA%8C%E5%85%83%E5%88%86%E7%B1%BB/15635322" TargetMode="External"/><Relationship Id="rId9" Type="http://schemas.openxmlformats.org/officeDocument/2006/relationships/hyperlink" Target="https://zh.wikipedia.org/wiki/%E7%9B%A3%E7%9D%A3%E5%BC%8F%E5%AD%B8%E7%BF%9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B47AB1-E82C-4093-B1EA-570434D97DBF}"/>
              </a:ext>
            </a:extLst>
          </p:cNvPr>
          <p:cNvSpPr txBox="1"/>
          <p:nvPr/>
        </p:nvSpPr>
        <p:spPr>
          <a:xfrm>
            <a:off x="5061223" y="2608213"/>
            <a:ext cx="34563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Svm</a:t>
            </a:r>
            <a:endParaRPr lang="en-US" altLang="zh-CN" sz="8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6">
            <a:extLst>
              <a:ext uri="{FF2B5EF4-FFF2-40B4-BE49-F238E27FC236}">
                <a16:creationId xmlns:a16="http://schemas.microsoft.com/office/drawing/2014/main" id="{C40EC8E2-DBDA-4EE0-9D75-0183BC7B441A}"/>
              </a:ext>
            </a:extLst>
          </p:cNvPr>
          <p:cNvSpPr/>
          <p:nvPr/>
        </p:nvSpPr>
        <p:spPr>
          <a:xfrm>
            <a:off x="4258621" y="3010371"/>
            <a:ext cx="4273599" cy="126417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6B6C23-E1D3-4C2A-93A0-71B41008C462}"/>
              </a:ext>
            </a:extLst>
          </p:cNvPr>
          <p:cNvSpPr/>
          <p:nvPr/>
        </p:nvSpPr>
        <p:spPr>
          <a:xfrm>
            <a:off x="7384564" y="3171982"/>
            <a:ext cx="940950" cy="9409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5297227-5648-4F66-A840-9FC8BD9D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269" y="519981"/>
            <a:ext cx="3942897" cy="424847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171A91-081D-4ADB-9404-40791357B7E5}"/>
              </a:ext>
            </a:extLst>
          </p:cNvPr>
          <p:cNvSpPr txBox="1"/>
          <p:nvPr/>
        </p:nvSpPr>
        <p:spPr>
          <a:xfrm>
            <a:off x="668599" y="2577261"/>
            <a:ext cx="4491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由于引入了拉格朗日乘子法</a:t>
            </a:r>
            <a:r>
              <a:rPr lang="en-US" altLang="zh-CN" dirty="0"/>
              <a:t>,</a:t>
            </a:r>
            <a:r>
              <a:rPr lang="zh-CN" altLang="en-US" dirty="0"/>
              <a:t>优化目标变成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D5BC5A-C8AD-4A56-BF34-5DDEDDC32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4" y="3080021"/>
            <a:ext cx="3240360" cy="10081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2DEEFFA-81C9-4FD9-A14D-EE9B0745367E}"/>
              </a:ext>
            </a:extLst>
          </p:cNvPr>
          <p:cNvSpPr txBox="1"/>
          <p:nvPr/>
        </p:nvSpPr>
        <p:spPr>
          <a:xfrm>
            <a:off x="787584" y="4250896"/>
            <a:ext cx="6719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W,b</a:t>
            </a:r>
            <a:r>
              <a:rPr lang="zh-CN" altLang="en-US" dirty="0"/>
              <a:t>影响到距离的大小</a:t>
            </a:r>
            <a:r>
              <a:rPr lang="en-US" altLang="zh-CN" dirty="0"/>
              <a:t>,</a:t>
            </a:r>
            <a:r>
              <a:rPr lang="zh-CN" altLang="en-US" dirty="0"/>
              <a:t>需要最小</a:t>
            </a:r>
            <a:r>
              <a:rPr lang="en-US" altLang="zh-CN" dirty="0"/>
              <a:t>,</a:t>
            </a:r>
            <a:r>
              <a:rPr lang="zh-CN" altLang="en-US" dirty="0"/>
              <a:t>而阿法可以去除那些不符合的点</a:t>
            </a:r>
            <a:r>
              <a:rPr lang="en-US" altLang="zh-CN" dirty="0"/>
              <a:t>,</a:t>
            </a:r>
          </a:p>
          <a:p>
            <a:r>
              <a:rPr lang="zh-CN" altLang="en-US" dirty="0"/>
              <a:t>不符合条件时阿法会无穷大。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B1E1DD9-2403-4468-9D3E-25F546F092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79" y="5488533"/>
            <a:ext cx="3339520" cy="104290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6CF7C34-6260-4714-9CC1-0F52ABABC64C}"/>
              </a:ext>
            </a:extLst>
          </p:cNvPr>
          <p:cNvSpPr txBox="1"/>
          <p:nvPr/>
        </p:nvSpPr>
        <p:spPr>
          <a:xfrm>
            <a:off x="814805" y="5059990"/>
            <a:ext cx="186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等价为对偶问题</a:t>
            </a:r>
            <a:r>
              <a:rPr lang="en-US" altLang="zh-CN" dirty="0"/>
              <a:t>: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3712927-F102-416E-A430-D654FF8C1EB3}"/>
                  </a:ext>
                </a:extLst>
              </p:cNvPr>
              <p:cNvSpPr txBox="1"/>
              <p:nvPr/>
            </p:nvSpPr>
            <p:spPr>
              <a:xfrm>
                <a:off x="773917" y="530363"/>
                <a:ext cx="360040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令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000" dirty="0"/>
                  <a:t>拉格朗日常数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且常数大于等于零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构造函数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3712927-F102-416E-A430-D654FF8C1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17" y="530363"/>
                <a:ext cx="3600400" cy="615553"/>
              </a:xfrm>
              <a:prstGeom prst="rect">
                <a:avLst/>
              </a:prstGeom>
              <a:blipFill>
                <a:blip r:embed="rId5"/>
                <a:stretch>
                  <a:fillRect l="-4399" t="-15842" b="-257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ABEC5BEA-17B4-4D48-9DFB-9B48FF724E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35" y="1450966"/>
            <a:ext cx="6098425" cy="102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34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ACDFACB-480D-4516-91CE-BA3F4BC9D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567" y="519981"/>
            <a:ext cx="3913599" cy="42169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05F87B8-4CED-4E70-B519-3CC5D8CB0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15" y="2634013"/>
            <a:ext cx="3892550" cy="9652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5A45EDF-FC1C-461F-99D9-FFD04A04687D}"/>
              </a:ext>
            </a:extLst>
          </p:cNvPr>
          <p:cNvSpPr txBox="1"/>
          <p:nvPr/>
        </p:nvSpPr>
        <p:spPr>
          <a:xfrm>
            <a:off x="1388815" y="1528093"/>
            <a:ext cx="504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函数为二次规划</a:t>
            </a:r>
            <a:r>
              <a:rPr lang="en-US" altLang="zh-CN" dirty="0"/>
              <a:t>,</a:t>
            </a:r>
            <a:r>
              <a:rPr lang="zh-CN" altLang="en-US" dirty="0"/>
              <a:t>在最小的位置满足导数等于</a:t>
            </a:r>
            <a:r>
              <a:rPr lang="en-US" altLang="zh-CN" dirty="0"/>
              <a:t>0,</a:t>
            </a:r>
          </a:p>
          <a:p>
            <a:endParaRPr lang="en-US" altLang="zh-CN" dirty="0"/>
          </a:p>
          <a:p>
            <a:r>
              <a:rPr lang="zh-CN" altLang="en-US" dirty="0"/>
              <a:t>于是对</a:t>
            </a:r>
            <a:r>
              <a:rPr lang="en-US" altLang="zh-CN" dirty="0"/>
              <a:t>b</a:t>
            </a:r>
            <a:r>
              <a:rPr lang="zh-CN" altLang="en-US" dirty="0"/>
              <a:t>求导有</a:t>
            </a:r>
            <a:r>
              <a:rPr lang="en-US" altLang="zh-CN" dirty="0"/>
              <a:t>: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C79FB9E-4BBE-48A7-AEDC-384F806FB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15" y="4267149"/>
            <a:ext cx="4400550" cy="8509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276F5AF-98B6-486C-86D5-9F195A277448}"/>
              </a:ext>
            </a:extLst>
          </p:cNvPr>
          <p:cNvSpPr txBox="1"/>
          <p:nvPr/>
        </p:nvSpPr>
        <p:spPr>
          <a:xfrm>
            <a:off x="1604839" y="3748515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</a:t>
            </a:r>
            <a:r>
              <a:rPr lang="en-US" altLang="zh-CN" dirty="0"/>
              <a:t>w</a:t>
            </a:r>
            <a:r>
              <a:rPr lang="zh-CN" altLang="en-US" dirty="0"/>
              <a:t>求导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62DD8C8-FE4E-408D-AFE5-AC97B1150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9" y="736005"/>
            <a:ext cx="7128792" cy="64246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88CD7A4-9A5A-4906-A8EC-4DE57ECDF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567" y="519981"/>
            <a:ext cx="3913599" cy="421690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11E105-0729-4EE0-A5FC-36324AC10859}"/>
              </a:ext>
            </a:extLst>
          </p:cNvPr>
          <p:cNvSpPr txBox="1"/>
          <p:nvPr/>
        </p:nvSpPr>
        <p:spPr>
          <a:xfrm>
            <a:off x="164679" y="231949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再代回原函数有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692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5C9C882-F418-4708-A4A7-94A94BE36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567" y="519981"/>
            <a:ext cx="3913599" cy="421690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6F82664-E74D-4BE9-8142-EF1868904D54}"/>
              </a:ext>
            </a:extLst>
          </p:cNvPr>
          <p:cNvSpPr txBox="1"/>
          <p:nvPr/>
        </p:nvSpPr>
        <p:spPr>
          <a:xfrm>
            <a:off x="1100783" y="80801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这时候条件有三个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53F037-76E5-4B88-9EA7-0F9A0C979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16" y="2824237"/>
            <a:ext cx="3575683" cy="3989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30881D-47A7-4D6F-905A-1FEC5C71BFF3}"/>
                  </a:ext>
                </a:extLst>
              </p:cNvPr>
              <p:cNvSpPr txBox="1"/>
              <p:nvPr/>
            </p:nvSpPr>
            <p:spPr>
              <a:xfrm>
                <a:off x="1269516" y="1240061"/>
                <a:ext cx="11316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30881D-47A7-4D6F-905A-1FEC5C71B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516" y="1240061"/>
                <a:ext cx="1131603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C0D9DA4-A204-497B-BD1B-518ED25FC1AC}"/>
                  </a:ext>
                </a:extLst>
              </p:cNvPr>
              <p:cNvSpPr txBox="1"/>
              <p:nvPr/>
            </p:nvSpPr>
            <p:spPr>
              <a:xfrm>
                <a:off x="1275844" y="1820876"/>
                <a:ext cx="17815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−1≥0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C0D9DA4-A204-497B-BD1B-518ED25FC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844" y="1820876"/>
                <a:ext cx="1781513" cy="307777"/>
              </a:xfrm>
              <a:prstGeom prst="rect">
                <a:avLst/>
              </a:prstGeom>
              <a:blipFill>
                <a:blip r:embed="rId5"/>
                <a:stretch>
                  <a:fillRect l="-3072" r="-2730" b="-3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06932C-625E-465C-BCBC-0BB49D569BC3}"/>
                  </a:ext>
                </a:extLst>
              </p:cNvPr>
              <p:cNvSpPr txBox="1"/>
              <p:nvPr/>
            </p:nvSpPr>
            <p:spPr>
              <a:xfrm>
                <a:off x="1269516" y="2340136"/>
                <a:ext cx="26931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06932C-625E-465C-BCBC-0BB49D569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516" y="2340136"/>
                <a:ext cx="2693173" cy="369332"/>
              </a:xfrm>
              <a:prstGeom prst="rect">
                <a:avLst/>
              </a:prstGeom>
              <a:blipFill>
                <a:blip r:embed="rId6"/>
                <a:stretch>
                  <a:fillRect l="-452" r="-2036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大括号 10">
            <a:extLst>
              <a:ext uri="{FF2B5EF4-FFF2-40B4-BE49-F238E27FC236}">
                <a16:creationId xmlns:a16="http://schemas.microsoft.com/office/drawing/2014/main" id="{690283EB-868B-431C-998E-AA55FEB0CCF8}"/>
              </a:ext>
            </a:extLst>
          </p:cNvPr>
          <p:cNvSpPr/>
          <p:nvPr/>
        </p:nvSpPr>
        <p:spPr>
          <a:xfrm>
            <a:off x="956767" y="1312069"/>
            <a:ext cx="312749" cy="14016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DD9C1EE-151A-43D6-AD1C-1AF63AEB1079}"/>
              </a:ext>
            </a:extLst>
          </p:cNvPr>
          <p:cNvSpPr txBox="1"/>
          <p:nvPr/>
        </p:nvSpPr>
        <p:spPr>
          <a:xfrm>
            <a:off x="1088232" y="3616325"/>
            <a:ext cx="6532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以上对偶问题可以用二次规划工具求解</a:t>
            </a:r>
            <a:r>
              <a:rPr lang="en-US" altLang="zh-CN" dirty="0"/>
              <a:t>,</a:t>
            </a:r>
            <a:r>
              <a:rPr lang="zh-CN" altLang="en-US" dirty="0"/>
              <a:t>也有高效的算法如</a:t>
            </a:r>
            <a:r>
              <a:rPr lang="en-US" altLang="zh-CN" dirty="0"/>
              <a:t>SMO,</a:t>
            </a:r>
          </a:p>
          <a:p>
            <a:r>
              <a:rPr lang="zh-CN" altLang="en-US" dirty="0"/>
              <a:t>后面会给代码</a:t>
            </a:r>
            <a:r>
              <a:rPr lang="en-US" altLang="zh-CN" dirty="0"/>
              <a:t>,</a:t>
            </a:r>
            <a:r>
              <a:rPr lang="zh-CN" altLang="en-US" dirty="0"/>
              <a:t>基本思路是固定阿法之外的所有参数</a:t>
            </a:r>
            <a:r>
              <a:rPr lang="en-US" altLang="zh-CN" dirty="0"/>
              <a:t>,</a:t>
            </a:r>
            <a:r>
              <a:rPr lang="zh-CN" altLang="en-US" dirty="0"/>
              <a:t>然后在阿法</a:t>
            </a:r>
            <a:endParaRPr lang="en-US" altLang="zh-CN" dirty="0"/>
          </a:p>
          <a:p>
            <a:r>
              <a:rPr lang="zh-CN" altLang="en-US" dirty="0"/>
              <a:t>上求极值</a:t>
            </a:r>
          </a:p>
        </p:txBody>
      </p:sp>
    </p:spTree>
    <p:extLst>
      <p:ext uri="{BB962C8B-B14F-4D97-AF65-F5344CB8AC3E}">
        <p14:creationId xmlns:p14="http://schemas.microsoft.com/office/powerpoint/2010/main" val="8247956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735442-C969-4F04-9E10-C7006A0C1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51" y="87934"/>
            <a:ext cx="11482486" cy="696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70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83EE4A-4DB6-48B7-A554-3C9CF3D32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" y="-32916"/>
            <a:ext cx="9589194" cy="713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924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80FD47D-1754-4A98-B400-82417850E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8" y="1"/>
            <a:ext cx="10308863" cy="719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858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6">
            <a:extLst>
              <a:ext uri="{FF2B5EF4-FFF2-40B4-BE49-F238E27FC236}">
                <a16:creationId xmlns:a16="http://schemas.microsoft.com/office/drawing/2014/main" id="{5858D182-D643-46CF-B3F0-7F79E7BB6F54}"/>
              </a:ext>
            </a:extLst>
          </p:cNvPr>
          <p:cNvSpPr/>
          <p:nvPr/>
        </p:nvSpPr>
        <p:spPr>
          <a:xfrm>
            <a:off x="4258621" y="3010371"/>
            <a:ext cx="4273599" cy="126417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EBD22BC-640F-4665-B71E-06694D5964C2}"/>
              </a:ext>
            </a:extLst>
          </p:cNvPr>
          <p:cNvSpPr/>
          <p:nvPr/>
        </p:nvSpPr>
        <p:spPr>
          <a:xfrm>
            <a:off x="7384564" y="3171982"/>
            <a:ext cx="940950" cy="9409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652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C9C01B0-A44B-4AA5-92A9-177777E1B6D6}"/>
              </a:ext>
            </a:extLst>
          </p:cNvPr>
          <p:cNvSpPr txBox="1"/>
          <p:nvPr/>
        </p:nvSpPr>
        <p:spPr>
          <a:xfrm>
            <a:off x="1532831" y="880021"/>
            <a:ext cx="338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之前讲的都是线性可分的</a:t>
            </a:r>
            <a:r>
              <a:rPr lang="en-US" altLang="zh-CN" dirty="0"/>
              <a:t>,</a:t>
            </a:r>
            <a:r>
              <a:rPr lang="zh-CN" altLang="en-US" dirty="0"/>
              <a:t>但是</a:t>
            </a:r>
            <a:endParaRPr lang="en-US" altLang="zh-CN" dirty="0"/>
          </a:p>
          <a:p>
            <a:r>
              <a:rPr lang="zh-CN" altLang="en-US" dirty="0"/>
              <a:t>在现实任务中往往是线性不可</a:t>
            </a:r>
            <a:endParaRPr lang="en-US" altLang="zh-CN" dirty="0"/>
          </a:p>
          <a:p>
            <a:r>
              <a:rPr lang="zh-CN" altLang="en-US" dirty="0"/>
              <a:t>分的。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对这样的问题，将样本从原始空间隐射到一个更高维的空间，使样本在这个空间线性可分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D87237-6FEA-4BEE-8610-5C66AA222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174" y="360983"/>
            <a:ext cx="6405359" cy="28953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80D44A-5B56-460D-ABE1-A4D85D399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69" y="3256285"/>
            <a:ext cx="42291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37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12"/>
          <p:cNvSpPr/>
          <p:nvPr/>
        </p:nvSpPr>
        <p:spPr>
          <a:xfrm rot="5400000">
            <a:off x="5124817" y="2005290"/>
            <a:ext cx="421829" cy="36364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855998" y="1806351"/>
            <a:ext cx="4854342" cy="6591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937669" y="1859868"/>
            <a:ext cx="562540" cy="5625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r>
              <a:rPr lang="en-US" altLang="zh-CN" sz="151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151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" y="0"/>
            <a:ext cx="5200420" cy="7232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184485" y="1337837"/>
            <a:ext cx="1588559" cy="15885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5844664" y="2863627"/>
            <a:ext cx="4854342" cy="755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979977" y="2960245"/>
            <a:ext cx="562540" cy="5625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r>
              <a:rPr lang="en-US" altLang="zh-CN" sz="151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151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844664" y="3885183"/>
            <a:ext cx="4854342" cy="755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979977" y="3981801"/>
            <a:ext cx="562540" cy="562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r>
              <a:rPr lang="en-US" altLang="zh-CN" sz="151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151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圆角矩形 30">
            <a:extLst>
              <a:ext uri="{FF2B5EF4-FFF2-40B4-BE49-F238E27FC236}">
                <a16:creationId xmlns:a16="http://schemas.microsoft.com/office/drawing/2014/main" id="{FCBBB8DF-D8DF-4EC7-AC27-F39AB5DE488F}"/>
              </a:ext>
            </a:extLst>
          </p:cNvPr>
          <p:cNvSpPr/>
          <p:nvPr/>
        </p:nvSpPr>
        <p:spPr>
          <a:xfrm>
            <a:off x="5837768" y="4900511"/>
            <a:ext cx="4854342" cy="755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F190057-5026-4227-A20E-D309F4C95E6C}"/>
              </a:ext>
            </a:extLst>
          </p:cNvPr>
          <p:cNvSpPr/>
          <p:nvPr/>
        </p:nvSpPr>
        <p:spPr>
          <a:xfrm>
            <a:off x="5957530" y="5003357"/>
            <a:ext cx="562540" cy="562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r>
              <a:rPr lang="en-US" altLang="zh-CN" sz="151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151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31FCC3-0A97-41F5-9714-1990629EE4CD}"/>
              </a:ext>
            </a:extLst>
          </p:cNvPr>
          <p:cNvSpPr txBox="1"/>
          <p:nvPr/>
        </p:nvSpPr>
        <p:spPr>
          <a:xfrm>
            <a:off x="6621602" y="1905902"/>
            <a:ext cx="2123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什么是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</a:rPr>
              <a:t>svm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4F36C5-23BE-457A-88BD-F612EA78A0B8}"/>
              </a:ext>
            </a:extLst>
          </p:cNvPr>
          <p:cNvSpPr txBox="1"/>
          <p:nvPr/>
        </p:nvSpPr>
        <p:spPr>
          <a:xfrm>
            <a:off x="6699534" y="3040261"/>
            <a:ext cx="3546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Svm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基本型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线性支持向量机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4F9EB5-5F82-47E2-BA3B-6B2416703BAC}"/>
              </a:ext>
            </a:extLst>
          </p:cNvPr>
          <p:cNvSpPr txBox="1"/>
          <p:nvPr/>
        </p:nvSpPr>
        <p:spPr>
          <a:xfrm>
            <a:off x="6699534" y="4048349"/>
            <a:ext cx="173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对偶问题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FD9879-5BAD-4F5D-8333-B7571E9B2F73}"/>
              </a:ext>
            </a:extLst>
          </p:cNvPr>
          <p:cNvSpPr txBox="1"/>
          <p:nvPr/>
        </p:nvSpPr>
        <p:spPr>
          <a:xfrm>
            <a:off x="6710106" y="5093733"/>
            <a:ext cx="987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Kernel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627A825-8653-4EAB-B2B5-A581C245515F}"/>
              </a:ext>
            </a:extLst>
          </p:cNvPr>
          <p:cNvSpPr txBox="1"/>
          <p:nvPr/>
        </p:nvSpPr>
        <p:spPr>
          <a:xfrm>
            <a:off x="1172791" y="591989"/>
            <a:ext cx="154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回顾线性</a:t>
            </a:r>
            <a:r>
              <a:rPr lang="en-US" altLang="zh-CN" dirty="0" err="1"/>
              <a:t>svm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6A727C-230E-4C2D-8407-9D9AC2FCB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150" y="769313"/>
            <a:ext cx="4791451" cy="17281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0D6071-A48A-4FEA-8001-FCC7C3A687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91" y="3746520"/>
            <a:ext cx="3974842" cy="7200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C777266-B4CE-481D-96AA-6CA870BB82F5}"/>
              </a:ext>
            </a:extLst>
          </p:cNvPr>
          <p:cNvSpPr txBox="1"/>
          <p:nvPr/>
        </p:nvSpPr>
        <p:spPr>
          <a:xfrm>
            <a:off x="1388815" y="3112269"/>
            <a:ext cx="4035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我们对</a:t>
            </a:r>
            <a:r>
              <a:rPr lang="en-US" altLang="zh-CN" dirty="0"/>
              <a:t>x</a:t>
            </a:r>
            <a:r>
              <a:rPr lang="zh-CN" altLang="en-US" dirty="0"/>
              <a:t>进行特征转换</a:t>
            </a:r>
            <a:r>
              <a:rPr lang="en-US" altLang="zh-CN" dirty="0"/>
              <a:t>,</a:t>
            </a:r>
            <a:r>
              <a:rPr lang="zh-CN" altLang="en-US" dirty="0"/>
              <a:t>映射到高维空间</a:t>
            </a:r>
            <a:endParaRPr lang="en-US" altLang="zh-CN" dirty="0"/>
          </a:p>
          <a:p>
            <a:r>
              <a:rPr lang="zh-CN" altLang="en-US" dirty="0"/>
              <a:t>令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8CC8665-21A3-4ECC-833D-396D930344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835" y="769313"/>
            <a:ext cx="4229100" cy="33909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B5ADEB8-CF1A-4309-83D0-DCC0E4CB9FCF}"/>
              </a:ext>
            </a:extLst>
          </p:cNvPr>
          <p:cNvSpPr txBox="1"/>
          <p:nvPr/>
        </p:nvSpPr>
        <p:spPr>
          <a:xfrm>
            <a:off x="1388815" y="4554195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这种先转换再求内积的方式在数据量很大的时候很耗时间，于是</a:t>
            </a:r>
            <a:endParaRPr lang="en-US" altLang="zh-CN" dirty="0"/>
          </a:p>
          <a:p>
            <a:r>
              <a:rPr lang="zh-CN" altLang="en-US" dirty="0"/>
              <a:t>引入核函数。</a:t>
            </a:r>
          </a:p>
        </p:txBody>
      </p:sp>
    </p:spTree>
    <p:extLst>
      <p:ext uri="{BB962C8B-B14F-4D97-AF65-F5344CB8AC3E}">
        <p14:creationId xmlns:p14="http://schemas.microsoft.com/office/powerpoint/2010/main" val="456213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73E692-6B9E-4402-9602-483844898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75" y="1287663"/>
            <a:ext cx="11017224" cy="71312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833E238-24F1-4647-B0C3-3BE59EAAFEBF}"/>
              </a:ext>
            </a:extLst>
          </p:cNvPr>
          <p:cNvSpPr txBox="1"/>
          <p:nvPr/>
        </p:nvSpPr>
        <p:spPr>
          <a:xfrm>
            <a:off x="956767" y="808013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先来看个例子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C7F519-0F9C-4969-934C-947DD7D47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38" y="3498269"/>
            <a:ext cx="7283094" cy="234129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F890768-F035-4908-8305-F55123B20A17}"/>
              </a:ext>
            </a:extLst>
          </p:cNvPr>
          <p:cNvSpPr txBox="1"/>
          <p:nvPr/>
        </p:nvSpPr>
        <p:spPr>
          <a:xfrm>
            <a:off x="956767" y="3128937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做内积并推导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3D4377-8A2E-4D83-8DE1-44F3A4F9B30B}"/>
              </a:ext>
            </a:extLst>
          </p:cNvPr>
          <p:cNvSpPr txBox="1"/>
          <p:nvPr/>
        </p:nvSpPr>
        <p:spPr>
          <a:xfrm>
            <a:off x="956767" y="2390273"/>
            <a:ext cx="843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如果我们把数据一个一个去算</a:t>
            </a:r>
            <a:r>
              <a:rPr lang="en-US" altLang="zh-CN" dirty="0"/>
              <a:t>,</a:t>
            </a:r>
            <a:r>
              <a:rPr lang="zh-CN" altLang="en-US" dirty="0"/>
              <a:t>这样明显会有非常大的计算量</a:t>
            </a:r>
            <a:r>
              <a:rPr lang="en-US" altLang="zh-CN" dirty="0"/>
              <a:t>,</a:t>
            </a:r>
            <a:r>
              <a:rPr lang="zh-CN" altLang="en-US" dirty="0"/>
              <a:t>于是有了下面的优化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9C4516D-55BB-4961-BD02-BCD47A8758AA}"/>
                  </a:ext>
                </a:extLst>
              </p:cNvPr>
              <p:cNvSpPr txBox="1"/>
              <p:nvPr/>
            </p:nvSpPr>
            <p:spPr>
              <a:xfrm>
                <a:off x="1028775" y="6055305"/>
                <a:ext cx="3888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只计算其中一组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就可以得出结果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9C4516D-55BB-4961-BD02-BCD47A875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75" y="6055305"/>
                <a:ext cx="3888432" cy="369332"/>
              </a:xfrm>
              <a:prstGeom prst="rect">
                <a:avLst/>
              </a:prstGeom>
              <a:blipFill>
                <a:blip r:embed="rId4"/>
                <a:stretch>
                  <a:fillRect l="-1411" t="-13115" r="-470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604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0BAAAC-E634-431F-8AAA-892266D89A85}"/>
              </a:ext>
            </a:extLst>
          </p:cNvPr>
          <p:cNvSpPr txBox="1"/>
          <p:nvPr/>
        </p:nvSpPr>
        <p:spPr>
          <a:xfrm>
            <a:off x="956767" y="808013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我们把合并特征转换和计算内积这俩个步骤的操作叫</a:t>
            </a:r>
            <a:r>
              <a:rPr lang="en-US" altLang="zh-CN" dirty="0"/>
              <a:t>:Kernel Function,</a:t>
            </a:r>
            <a:r>
              <a:rPr lang="zh-CN" altLang="en-US" dirty="0"/>
              <a:t>刚刚的二阶多项式例子</a:t>
            </a:r>
            <a:r>
              <a:rPr lang="en-US" altLang="zh-CN" dirty="0"/>
              <a:t>,</a:t>
            </a:r>
            <a:r>
              <a:rPr lang="zh-CN" altLang="en-US" dirty="0"/>
              <a:t>他的</a:t>
            </a:r>
            <a:r>
              <a:rPr lang="en-US" altLang="zh-CN" dirty="0"/>
              <a:t>kernel function </a:t>
            </a:r>
            <a:r>
              <a:rPr lang="zh-CN" altLang="en-US" dirty="0"/>
              <a:t>为</a:t>
            </a:r>
            <a:r>
              <a:rPr lang="en-US" altLang="zh-CN" dirty="0"/>
              <a:t>: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501A99-DBC8-418F-A012-45217F171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07" y="1816125"/>
            <a:ext cx="5227234" cy="12003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596D9F-BC1F-4E10-84B2-C598A7DE9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455" y="720839"/>
            <a:ext cx="4229100" cy="3390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70797F4-369A-454F-9852-69A57892020A}"/>
              </a:ext>
            </a:extLst>
          </p:cNvPr>
          <p:cNvSpPr txBox="1"/>
          <p:nvPr/>
        </p:nvSpPr>
        <p:spPr>
          <a:xfrm>
            <a:off x="863195" y="3788573"/>
            <a:ext cx="5916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有了</a:t>
            </a:r>
            <a:r>
              <a:rPr lang="en-US" altLang="zh-CN" dirty="0"/>
              <a:t>kernel function</a:t>
            </a:r>
            <a:r>
              <a:rPr lang="zh-CN" altLang="en-US" dirty="0"/>
              <a:t>后</a:t>
            </a:r>
            <a:r>
              <a:rPr lang="en-US" altLang="zh-CN" dirty="0"/>
              <a:t>,</a:t>
            </a:r>
            <a:r>
              <a:rPr lang="zh-CN" altLang="en-US" dirty="0"/>
              <a:t>就可以用</a:t>
            </a:r>
            <a:r>
              <a:rPr lang="en-US" altLang="zh-CN" dirty="0"/>
              <a:t>kernel function</a:t>
            </a:r>
            <a:r>
              <a:rPr lang="zh-CN" altLang="en-US" dirty="0"/>
              <a:t>代入原函数</a:t>
            </a:r>
            <a:r>
              <a:rPr lang="en-US" altLang="zh-CN" dirty="0"/>
              <a:t>:</a:t>
            </a:r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286D749-2498-4570-B353-44BA89491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4" y="4245019"/>
            <a:ext cx="5671318" cy="64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95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95B423F-97ED-4277-B6DA-8745FCBE5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19" y="808013"/>
            <a:ext cx="10116680" cy="21602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1A3204-5BE3-4C0F-98C5-EBB17BB42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35" y="4235302"/>
            <a:ext cx="6076546" cy="172819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EA7D6DF-5452-43A2-8B02-63E4811A3B5A}"/>
              </a:ext>
            </a:extLst>
          </p:cNvPr>
          <p:cNvSpPr txBox="1"/>
          <p:nvPr/>
        </p:nvSpPr>
        <p:spPr>
          <a:xfrm>
            <a:off x="668735" y="380564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问题变为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2488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6CB409-01CE-4285-859D-E49D83413DB2}"/>
              </a:ext>
            </a:extLst>
          </p:cNvPr>
          <p:cNvSpPr txBox="1"/>
          <p:nvPr/>
        </p:nvSpPr>
        <p:spPr>
          <a:xfrm>
            <a:off x="596727" y="880021"/>
            <a:ext cx="8608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我们刚刚讲的的</a:t>
            </a:r>
            <a:r>
              <a:rPr lang="en-US" altLang="zh-CN" dirty="0"/>
              <a:t>n</a:t>
            </a:r>
            <a:r>
              <a:rPr lang="zh-CN" altLang="en-US" dirty="0"/>
              <a:t>阶多项式的阶数是有限的</a:t>
            </a:r>
            <a:r>
              <a:rPr lang="en-US" altLang="zh-CN" dirty="0"/>
              <a:t>,</a:t>
            </a:r>
            <a:r>
              <a:rPr lang="zh-CN" altLang="en-US" dirty="0"/>
              <a:t>即特征转换的维度有限</a:t>
            </a:r>
            <a:r>
              <a:rPr lang="en-US" altLang="zh-CN" dirty="0"/>
              <a:t>,</a:t>
            </a:r>
            <a:r>
              <a:rPr lang="zh-CN" altLang="en-US" dirty="0"/>
              <a:t>要是无限多维呢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下面介绍</a:t>
            </a:r>
            <a:r>
              <a:rPr lang="en-US" altLang="zh-CN" dirty="0"/>
              <a:t>Gaussian Kernel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272FAE-58F9-484F-B5E9-D11F180E6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7" y="1672109"/>
            <a:ext cx="8064896" cy="453650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175FE41-031F-4528-9FA7-9DDE033944DF}"/>
              </a:ext>
            </a:extLst>
          </p:cNvPr>
          <p:cNvSpPr txBox="1"/>
          <p:nvPr/>
        </p:nvSpPr>
        <p:spPr>
          <a:xfrm>
            <a:off x="7365479" y="4192389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只要一个对称函数所对应的和矩阵</a:t>
            </a:r>
            <a:endParaRPr lang="en-US" altLang="zh-CN" dirty="0"/>
          </a:p>
          <a:p>
            <a:r>
              <a:rPr lang="zh-CN" altLang="en-US" dirty="0"/>
              <a:t>半正定</a:t>
            </a:r>
            <a:r>
              <a:rPr lang="en-US" altLang="zh-CN" dirty="0"/>
              <a:t>,</a:t>
            </a:r>
            <a:r>
              <a:rPr lang="zh-CN" altLang="en-US" dirty="0"/>
              <a:t>就能作为核函数使用</a:t>
            </a:r>
          </a:p>
        </p:txBody>
      </p:sp>
    </p:spTree>
    <p:extLst>
      <p:ext uri="{BB962C8B-B14F-4D97-AF65-F5344CB8AC3E}">
        <p14:creationId xmlns:p14="http://schemas.microsoft.com/office/powerpoint/2010/main" val="1904171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C712C3-C76D-4557-9FB4-FE2457362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6" y="808013"/>
            <a:ext cx="10513169" cy="15551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FEC683-04D6-42BD-9DF8-79D59EFFE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95" y="2680221"/>
            <a:ext cx="9805913" cy="227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090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740743" y="3303402"/>
            <a:ext cx="7632848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8800" b="1" cap="all" dirty="0">
                <a:solidFill>
                  <a:srgbClr val="E56B00"/>
                </a:solidFill>
                <a:cs typeface="Arial" panose="020B0604020202020204" pitchFamily="34" charset="0"/>
              </a:rPr>
              <a:t>Thank you</a:t>
            </a:r>
            <a:endParaRPr lang="zh-CN" altLang="en-US" sz="8800" b="1" cap="all" dirty="0">
              <a:solidFill>
                <a:srgbClr val="E56B00"/>
              </a:solidFill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7725519" y="0"/>
            <a:ext cx="4064001" cy="723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5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6">
            <a:extLst>
              <a:ext uri="{FF2B5EF4-FFF2-40B4-BE49-F238E27FC236}">
                <a16:creationId xmlns:a16="http://schemas.microsoft.com/office/drawing/2014/main" id="{1F0CC407-3402-4F2C-9100-53D9F66BA053}"/>
              </a:ext>
            </a:extLst>
          </p:cNvPr>
          <p:cNvSpPr/>
          <p:nvPr/>
        </p:nvSpPr>
        <p:spPr>
          <a:xfrm>
            <a:off x="4316018" y="3001309"/>
            <a:ext cx="4273599" cy="126417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74C11CC-0053-4822-B43C-D05C31CA5349}"/>
              </a:ext>
            </a:extLst>
          </p:cNvPr>
          <p:cNvSpPr/>
          <p:nvPr/>
        </p:nvSpPr>
        <p:spPr>
          <a:xfrm>
            <a:off x="7441961" y="3162920"/>
            <a:ext cx="940950" cy="94094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CAC8A7F-8B9F-4AA9-BF44-4A70E4E7B53A}"/>
              </a:ext>
            </a:extLst>
          </p:cNvPr>
          <p:cNvSpPr txBox="1"/>
          <p:nvPr/>
        </p:nvSpPr>
        <p:spPr>
          <a:xfrm>
            <a:off x="668735" y="1528093"/>
            <a:ext cx="7632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支持向量机（</a:t>
            </a:r>
            <a:r>
              <a:rPr lang="en-US" altLang="zh-CN" sz="2000" dirty="0"/>
              <a:t>Support Vector Machine, SVM</a:t>
            </a:r>
            <a:r>
              <a:rPr lang="zh-CN" altLang="en-US" sz="2000" dirty="0"/>
              <a:t>）是一类按</a:t>
            </a:r>
            <a:r>
              <a:rPr lang="zh-CN" altLang="en-US" sz="2000" dirty="0">
                <a:hlinkClick r:id="rId3"/>
              </a:rPr>
              <a:t>监督学习</a:t>
            </a:r>
            <a:r>
              <a:rPr lang="zh-CN" altLang="en-US" sz="2000" dirty="0"/>
              <a:t>（</a:t>
            </a:r>
            <a:r>
              <a:rPr lang="en-US" altLang="zh-CN" sz="2000" dirty="0"/>
              <a:t>supervised learning</a:t>
            </a:r>
            <a:r>
              <a:rPr lang="zh-CN" altLang="en-US" sz="2000" dirty="0"/>
              <a:t>）方式对数据进行</a:t>
            </a:r>
            <a:r>
              <a:rPr lang="zh-CN" altLang="en-US" sz="2000" dirty="0">
                <a:hlinkClick r:id="rId4"/>
              </a:rPr>
              <a:t>二元分类</a:t>
            </a:r>
            <a:r>
              <a:rPr lang="zh-CN" altLang="en-US" sz="2000" dirty="0"/>
              <a:t>（</a:t>
            </a:r>
            <a:r>
              <a:rPr lang="en-US" altLang="zh-CN" sz="2000" dirty="0"/>
              <a:t>binary classification</a:t>
            </a:r>
            <a:r>
              <a:rPr lang="zh-CN" altLang="en-US" sz="2000" dirty="0"/>
              <a:t>）的广义线性分类器（</a:t>
            </a:r>
            <a:r>
              <a:rPr lang="en-US" altLang="zh-CN" sz="2000" dirty="0"/>
              <a:t>generalized linear classifier</a:t>
            </a:r>
            <a:r>
              <a:rPr lang="zh-CN" altLang="en-US" sz="2000" dirty="0"/>
              <a:t>），其</a:t>
            </a:r>
            <a:r>
              <a:rPr lang="zh-CN" altLang="en-US" sz="2000" dirty="0">
                <a:hlinkClick r:id="rId5"/>
              </a:rPr>
              <a:t>决策边界</a:t>
            </a:r>
            <a:r>
              <a:rPr lang="zh-CN" altLang="en-US" sz="2000" dirty="0"/>
              <a:t>是对学习样本求解的最大边距超平面（</a:t>
            </a:r>
            <a:r>
              <a:rPr lang="en-US" altLang="zh-CN" sz="2000" dirty="0"/>
              <a:t>maximum-margin hyperplane) </a:t>
            </a:r>
            <a:r>
              <a:rPr lang="zh-CN" altLang="en-US" sz="2000" dirty="0"/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D6593F-5DE0-4D6C-B0AD-D6E67DE7F275}"/>
              </a:ext>
            </a:extLst>
          </p:cNvPr>
          <p:cNvSpPr txBox="1"/>
          <p:nvPr/>
        </p:nvSpPr>
        <p:spPr>
          <a:xfrm>
            <a:off x="668735" y="736005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百度百科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913939-F9B9-47D8-9F87-512EC580CC56}"/>
              </a:ext>
            </a:extLst>
          </p:cNvPr>
          <p:cNvSpPr txBox="1"/>
          <p:nvPr/>
        </p:nvSpPr>
        <p:spPr>
          <a:xfrm>
            <a:off x="662613" y="4742319"/>
            <a:ext cx="102447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zh-CN" altLang="en-US" dirty="0">
                <a:hlinkClick r:id="rId6" tooltip="机器学习"/>
              </a:rPr>
              <a:t>机器学习</a:t>
            </a:r>
            <a:r>
              <a:rPr lang="zh-CN" altLang="en-US" dirty="0"/>
              <a:t>中，</a:t>
            </a:r>
            <a:r>
              <a:rPr lang="zh-CN" altLang="en-US" b="1" dirty="0"/>
              <a:t>支持向量机</a:t>
            </a:r>
            <a:r>
              <a:rPr lang="zh-CN" altLang="en-US" dirty="0"/>
              <a:t>（英语：</a:t>
            </a:r>
            <a:r>
              <a:rPr lang="en-US" altLang="zh-CN" b="1" dirty="0"/>
              <a:t>support vector machine</a:t>
            </a:r>
            <a:r>
              <a:rPr lang="zh-CN" altLang="en-US" dirty="0"/>
              <a:t>，常简称为</a:t>
            </a:r>
            <a:r>
              <a:rPr lang="en-US" altLang="zh-CN" b="1" dirty="0"/>
              <a:t>SVM</a:t>
            </a:r>
            <a:r>
              <a:rPr lang="zh-CN" altLang="en-US" dirty="0"/>
              <a:t>，又名</a:t>
            </a:r>
            <a:r>
              <a:rPr lang="zh-CN" altLang="en-US" b="1" dirty="0"/>
              <a:t>支持向量网络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是在</a:t>
            </a:r>
            <a:r>
              <a:rPr lang="zh-CN" altLang="en-US" dirty="0">
                <a:hlinkClick r:id="rId7" tooltip="分类问题"/>
              </a:rPr>
              <a:t>分类</a:t>
            </a:r>
            <a:r>
              <a:rPr lang="zh-CN" altLang="en-US" dirty="0"/>
              <a:t>与</a:t>
            </a:r>
            <a:r>
              <a:rPr lang="zh-CN" altLang="en-US" dirty="0">
                <a:hlinkClick r:id="rId8" tooltip="回归分析"/>
              </a:rPr>
              <a:t>回归分析</a:t>
            </a:r>
            <a:r>
              <a:rPr lang="zh-CN" altLang="en-US" dirty="0"/>
              <a:t>中分析数据的</a:t>
            </a:r>
            <a:r>
              <a:rPr lang="zh-CN" altLang="en-US" dirty="0">
                <a:hlinkClick r:id="rId9" tooltip="监督式学习"/>
              </a:rPr>
              <a:t>监督式学习</a:t>
            </a:r>
            <a:r>
              <a:rPr lang="zh-CN" altLang="en-US" dirty="0"/>
              <a:t>模型与相关的学习</a:t>
            </a:r>
            <a:r>
              <a:rPr lang="zh-CN" altLang="en-US" dirty="0">
                <a:hlinkClick r:id="rId10" tooltip="算法"/>
              </a:rPr>
              <a:t>算法</a:t>
            </a:r>
            <a:r>
              <a:rPr lang="zh-CN" altLang="en-US" dirty="0"/>
              <a:t>。给定一组训练实例，每个</a:t>
            </a:r>
            <a:endParaRPr lang="en-US" altLang="zh-CN" dirty="0"/>
          </a:p>
          <a:p>
            <a:r>
              <a:rPr lang="zh-CN" altLang="en-US" dirty="0"/>
              <a:t>训练实例被标记为属于两个类别中的一个或另一个，</a:t>
            </a:r>
            <a:r>
              <a:rPr lang="en-US" altLang="zh-CN" dirty="0"/>
              <a:t>SVM</a:t>
            </a:r>
            <a:r>
              <a:rPr lang="zh-CN" altLang="en-US" dirty="0"/>
              <a:t>训练算法创建一个将新的实例分配给</a:t>
            </a:r>
            <a:endParaRPr lang="en-US" altLang="zh-CN" dirty="0"/>
          </a:p>
          <a:p>
            <a:r>
              <a:rPr lang="zh-CN" altLang="en-US" dirty="0"/>
              <a:t>两个类别之一的模型，使其成为非概率</a:t>
            </a:r>
            <a:r>
              <a:rPr lang="zh-CN" altLang="en-US" dirty="0">
                <a:hlinkClick r:id="rId11"/>
              </a:rPr>
              <a:t>二元</a:t>
            </a:r>
            <a:r>
              <a:rPr lang="zh-CN" altLang="en-US" dirty="0">
                <a:hlinkClick r:id="rId12" tooltip="线性分类器"/>
              </a:rPr>
              <a:t>线性分类器</a:t>
            </a:r>
            <a:r>
              <a:rPr lang="zh-CN" altLang="en-US" dirty="0"/>
              <a:t>。</a:t>
            </a:r>
            <a:r>
              <a:rPr lang="en-US" altLang="zh-CN" dirty="0"/>
              <a:t>SVM</a:t>
            </a:r>
            <a:r>
              <a:rPr lang="zh-CN" altLang="en-US" dirty="0"/>
              <a:t>模型是将实例表示为空间中的点，</a:t>
            </a:r>
            <a:endParaRPr lang="en-US" altLang="zh-CN" dirty="0"/>
          </a:p>
          <a:p>
            <a:r>
              <a:rPr lang="zh-CN" altLang="en-US" dirty="0"/>
              <a:t>这样映射就使得单独类别的实例被尽可能宽的明显的间隔分开。然后，将新的实</a:t>
            </a:r>
            <a:endParaRPr lang="en-US" altLang="zh-CN" dirty="0"/>
          </a:p>
          <a:p>
            <a:r>
              <a:rPr lang="zh-CN" altLang="en-US" dirty="0"/>
              <a:t>例映射到同一空间，并基于它们落在间隔的哪一侧来预测所属类别。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83CD33-10EA-4FE2-94D1-A11FEE369348}"/>
              </a:ext>
            </a:extLst>
          </p:cNvPr>
          <p:cNvSpPr txBox="1"/>
          <p:nvPr/>
        </p:nvSpPr>
        <p:spPr>
          <a:xfrm>
            <a:off x="662613" y="3688621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维基百科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6">
            <a:extLst>
              <a:ext uri="{FF2B5EF4-FFF2-40B4-BE49-F238E27FC236}">
                <a16:creationId xmlns:a16="http://schemas.microsoft.com/office/drawing/2014/main" id="{B12B7042-304D-42D0-B3B2-C18E3F96F006}"/>
              </a:ext>
            </a:extLst>
          </p:cNvPr>
          <p:cNvSpPr/>
          <p:nvPr/>
        </p:nvSpPr>
        <p:spPr>
          <a:xfrm>
            <a:off x="4269135" y="3003104"/>
            <a:ext cx="4273599" cy="126417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8B99FDB-C6B6-4835-8DCE-4E07A2664CC0}"/>
              </a:ext>
            </a:extLst>
          </p:cNvPr>
          <p:cNvSpPr/>
          <p:nvPr/>
        </p:nvSpPr>
        <p:spPr>
          <a:xfrm>
            <a:off x="7395078" y="3164715"/>
            <a:ext cx="940950" cy="940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B5438FA-E7D4-4BC4-B499-F247A0C20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351" y="880021"/>
            <a:ext cx="5100017" cy="442001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83B8922-B510-4CF0-A451-6BDBC4352E53}"/>
              </a:ext>
            </a:extLst>
          </p:cNvPr>
          <p:cNvSpPr txBox="1"/>
          <p:nvPr/>
        </p:nvSpPr>
        <p:spPr>
          <a:xfrm>
            <a:off x="6429375" y="5277815"/>
            <a:ext cx="431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存在多个划分超平面将两类训练样本分开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674795-11E0-4E6B-AF8B-F9778621945C}"/>
              </a:ext>
            </a:extLst>
          </p:cNvPr>
          <p:cNvSpPr txBox="1"/>
          <p:nvPr/>
        </p:nvSpPr>
        <p:spPr>
          <a:xfrm>
            <a:off x="1028775" y="1240061"/>
            <a:ext cx="42484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目的</a:t>
            </a:r>
            <a:r>
              <a:rPr lang="en-US" altLang="zh-CN" sz="2000" dirty="0"/>
              <a:t>:</a:t>
            </a:r>
            <a:r>
              <a:rPr lang="zh-CN" altLang="en-US" sz="2000" dirty="0"/>
              <a:t>找到一个划分超平面将不同类别的样本分开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从图中可以看出</a:t>
            </a:r>
            <a:r>
              <a:rPr lang="en-US" altLang="zh-CN" sz="2000" dirty="0"/>
              <a:t>H</a:t>
            </a:r>
            <a:r>
              <a:rPr lang="en-US" altLang="zh-CN" sz="1400" dirty="0"/>
              <a:t>3</a:t>
            </a:r>
            <a:r>
              <a:rPr lang="zh-CN" altLang="en-US" sz="2000" dirty="0"/>
              <a:t>的分类效果比较好</a:t>
            </a:r>
            <a:r>
              <a:rPr lang="en-US" altLang="zh-CN" sz="2000" dirty="0"/>
              <a:t>,</a:t>
            </a:r>
            <a:r>
              <a:rPr lang="zh-CN" altLang="en-US" sz="2000" dirty="0"/>
              <a:t>我们的目的就是为了找出一条像这样最健壮的线。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这相当于计算点到直线的距离</a:t>
            </a:r>
            <a:r>
              <a:rPr lang="en-US" altLang="zh-CN" sz="2000" dirty="0"/>
              <a:t>,</a:t>
            </a:r>
            <a:r>
              <a:rPr lang="zh-CN" altLang="en-US" sz="2000" dirty="0"/>
              <a:t>距离越大</a:t>
            </a:r>
            <a:r>
              <a:rPr lang="en-US" altLang="zh-CN" sz="2000" dirty="0"/>
              <a:t>,</a:t>
            </a:r>
            <a:r>
              <a:rPr lang="zh-CN" altLang="en-US" sz="2000" dirty="0"/>
              <a:t>表示直线越</a:t>
            </a:r>
            <a:r>
              <a:rPr lang="en-US" altLang="zh-CN" sz="2000" dirty="0"/>
              <a:t>”</a:t>
            </a:r>
            <a:r>
              <a:rPr lang="zh-CN" altLang="en-US" sz="2000" dirty="0"/>
              <a:t>胖</a:t>
            </a:r>
            <a:r>
              <a:rPr lang="en-US" altLang="zh-CN" sz="2000" dirty="0"/>
              <a:t>”,</a:t>
            </a:r>
            <a:r>
              <a:rPr lang="zh-CN" altLang="en-US" sz="2000" dirty="0"/>
              <a:t>越能容忍误差</a:t>
            </a:r>
            <a:r>
              <a:rPr lang="en-US" altLang="zh-CN" sz="2000" dirty="0"/>
              <a:t>;</a:t>
            </a:r>
            <a:r>
              <a:rPr lang="zh-CN" altLang="en-US" sz="2000" dirty="0"/>
              <a:t>距离越小</a:t>
            </a:r>
            <a:r>
              <a:rPr lang="en-US" altLang="zh-CN" sz="2000" dirty="0"/>
              <a:t>,</a:t>
            </a:r>
            <a:r>
              <a:rPr lang="zh-CN" altLang="en-US" sz="2000" dirty="0"/>
              <a:t>表示直线越</a:t>
            </a:r>
            <a:r>
              <a:rPr lang="en-US" altLang="zh-CN" sz="2000" dirty="0"/>
              <a:t>”</a:t>
            </a:r>
            <a:r>
              <a:rPr lang="zh-CN" altLang="en-US" sz="2000" dirty="0"/>
              <a:t>瘦</a:t>
            </a:r>
            <a:r>
              <a:rPr lang="en-US" altLang="zh-CN" sz="2000" dirty="0"/>
              <a:t>”,</a:t>
            </a:r>
            <a:r>
              <a:rPr lang="zh-CN" altLang="en-US" sz="2000" dirty="0"/>
              <a:t>越不能容忍误差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23DCB14-A71D-4D1B-A9C4-4CCA006DCE0A}"/>
                  </a:ext>
                </a:extLst>
              </p:cNvPr>
              <p:cNvSpPr txBox="1"/>
              <p:nvPr/>
            </p:nvSpPr>
            <p:spPr>
              <a:xfrm>
                <a:off x="812751" y="1168053"/>
                <a:ext cx="5066259" cy="1644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/>
                  <a:t>划分直线我们用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000" i="1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zh-CN" altLang="en-US" sz="20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000" i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来</m:t>
                    </m:r>
                  </m:oMath>
                </a14:m>
                <a:r>
                  <a:rPr lang="zh-CN" altLang="en-US" sz="2000" dirty="0"/>
                  <a:t>描述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其中</a:t>
                </a:r>
                <a:endParaRPr lang="en-US" altLang="zh-CN" sz="2000" dirty="0"/>
              </a:p>
              <a:p>
                <a:r>
                  <a:rPr lang="en-US" altLang="zh-CN" sz="2000" dirty="0"/>
                  <a:t>W=(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;</m:t>
                        </m:r>
                      </m:sub>
                    </m:sSub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;</m:t>
                        </m:r>
                      </m:sub>
                    </m:sSub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;….</m:t>
                        </m:r>
                      </m:sub>
                    </m:sSub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000" dirty="0"/>
                  <a:t>)</a:t>
                </a:r>
                <a:r>
                  <a:rPr lang="zh-CN" altLang="en-US" sz="2000" dirty="0"/>
                  <a:t>为法向量</a:t>
                </a:r>
                <a:r>
                  <a:rPr lang="en-US" altLang="zh-CN" sz="2000" dirty="0"/>
                  <a:t>,b</a:t>
                </a:r>
                <a:r>
                  <a:rPr lang="zh-CN" altLang="en-US" sz="2000" dirty="0"/>
                  <a:t>为位位移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决定</a:t>
                </a:r>
                <a:endParaRPr lang="en-US" altLang="zh-CN" sz="2000" dirty="0"/>
              </a:p>
              <a:p>
                <a:r>
                  <a:rPr lang="zh-CN" altLang="en-US" sz="2000" dirty="0"/>
                  <a:t>了与原点的距离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距离为</a:t>
                </a:r>
                <a:r>
                  <a:rPr lang="en-US" altLang="zh-CN" sz="2000" dirty="0"/>
                  <a:t>: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23DCB14-A71D-4D1B-A9C4-4CCA006DC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51" y="1168053"/>
                <a:ext cx="5066259" cy="1644681"/>
              </a:xfrm>
              <a:prstGeom prst="rect">
                <a:avLst/>
              </a:prstGeom>
              <a:blipFill>
                <a:blip r:embed="rId2"/>
                <a:stretch>
                  <a:fillRect l="-1203" t="-3346" r="-722" b="-63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0BC82F2-60F9-41A1-8F54-5A134D60E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53" y="2752229"/>
            <a:ext cx="4896545" cy="8035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5F7F23B-4D1D-42F1-8452-DD77237EEFC4}"/>
                  </a:ext>
                </a:extLst>
              </p:cNvPr>
              <p:cNvSpPr txBox="1"/>
              <p:nvPr/>
            </p:nvSpPr>
            <p:spPr>
              <a:xfrm>
                <a:off x="871909" y="3572447"/>
                <a:ext cx="463421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zh-CN" altLang="en-US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i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=+1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则有</m:t>
                    </m:r>
                    <m:sSup>
                      <m:sSupPr>
                        <m:ctrlPr>
                          <a:rPr lang="zh-CN" altLang="en-US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0" dirty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dirty="0"/>
                  <a:t>=-1,</a:t>
                </a:r>
                <a:r>
                  <a:rPr lang="zh-CN" altLang="en-US" dirty="0"/>
                  <a:t>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&lt;0,</a:t>
                </a:r>
                <a:r>
                  <a:rPr lang="zh-CN" altLang="en-US" dirty="0"/>
                  <a:t>令</a:t>
                </a:r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5F7F23B-4D1D-42F1-8452-DD77237EE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09" y="3572447"/>
                <a:ext cx="4634211" cy="553998"/>
              </a:xfrm>
              <a:prstGeom prst="rect">
                <a:avLst/>
              </a:prstGeom>
              <a:blipFill>
                <a:blip r:embed="rId4"/>
                <a:stretch>
                  <a:fillRect l="-1842" t="-17582" b="-26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7F3A926-0055-4C2B-9469-D3F3C00A6F21}"/>
                  </a:ext>
                </a:extLst>
              </p:cNvPr>
              <p:cNvSpPr txBox="1"/>
              <p:nvPr/>
            </p:nvSpPr>
            <p:spPr>
              <a:xfrm>
                <a:off x="3189014" y="4256077"/>
                <a:ext cx="24468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≥+1,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7F3A926-0055-4C2B-9469-D3F3C00A6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014" y="4256077"/>
                <a:ext cx="2446824" cy="276999"/>
              </a:xfrm>
              <a:prstGeom prst="rect">
                <a:avLst/>
              </a:prstGeom>
              <a:blipFill>
                <a:blip r:embed="rId5"/>
                <a:stretch>
                  <a:fillRect l="-995" t="-4348" r="-174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FAE2C56-8B1C-4EE3-ABE6-838EB91B745D}"/>
                  </a:ext>
                </a:extLst>
              </p:cNvPr>
              <p:cNvSpPr txBox="1"/>
              <p:nvPr/>
            </p:nvSpPr>
            <p:spPr>
              <a:xfrm>
                <a:off x="3189014" y="4666468"/>
                <a:ext cx="24468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FAE2C56-8B1C-4EE3-ABE6-838EB91B7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014" y="4666468"/>
                <a:ext cx="2446824" cy="276999"/>
              </a:xfrm>
              <a:prstGeom prst="rect">
                <a:avLst/>
              </a:prstGeom>
              <a:blipFill>
                <a:blip r:embed="rId6"/>
                <a:stretch>
                  <a:fillRect l="-995" t="-4348" r="-174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大括号 10">
            <a:extLst>
              <a:ext uri="{FF2B5EF4-FFF2-40B4-BE49-F238E27FC236}">
                <a16:creationId xmlns:a16="http://schemas.microsoft.com/office/drawing/2014/main" id="{65DA8879-22E7-4BFF-A0AF-00CE479B19DA}"/>
              </a:ext>
            </a:extLst>
          </p:cNvPr>
          <p:cNvSpPr/>
          <p:nvPr/>
        </p:nvSpPr>
        <p:spPr>
          <a:xfrm>
            <a:off x="2952154" y="4256077"/>
            <a:ext cx="144016" cy="6873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86506C9-AA5F-49EF-B556-03E93704C294}"/>
              </a:ext>
            </a:extLst>
          </p:cNvPr>
          <p:cNvSpPr txBox="1"/>
          <p:nvPr/>
        </p:nvSpPr>
        <p:spPr>
          <a:xfrm>
            <a:off x="812751" y="53445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于是有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0C74BD4-038A-4D05-B2F3-51663413C7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628" y="5610573"/>
            <a:ext cx="2379084" cy="45402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EF4A4EAB-EDDA-429D-B8C4-6BE09F9A248E}"/>
              </a:ext>
            </a:extLst>
          </p:cNvPr>
          <p:cNvSpPr txBox="1"/>
          <p:nvPr/>
        </p:nvSpPr>
        <p:spPr>
          <a:xfrm>
            <a:off x="4701183" y="5610573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让</a:t>
            </a:r>
            <a:r>
              <a:rPr lang="en-US" altLang="zh-CN" dirty="0"/>
              <a:t>”=“</a:t>
            </a:r>
            <a:r>
              <a:rPr lang="zh-CN" altLang="en-US" dirty="0"/>
              <a:t>号成立的为支持向量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0590BC0-D5FD-4A4B-BE42-BC8BCABF0C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496" y="224452"/>
            <a:ext cx="4752528" cy="512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12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8B26FDA-BC0C-4852-8B6F-5B90F2E40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59" y="1352139"/>
            <a:ext cx="5842714" cy="79208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694911-310A-468A-8809-98B102CF477E}"/>
              </a:ext>
            </a:extLst>
          </p:cNvPr>
          <p:cNvSpPr txBox="1"/>
          <p:nvPr/>
        </p:nvSpPr>
        <p:spPr>
          <a:xfrm>
            <a:off x="1100783" y="952029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于是目标距离公式变为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BC5283-5651-4AD3-A602-5C702203E0F7}"/>
              </a:ext>
            </a:extLst>
          </p:cNvPr>
          <p:cNvSpPr txBox="1"/>
          <p:nvPr/>
        </p:nvSpPr>
        <p:spPr>
          <a:xfrm>
            <a:off x="1388815" y="2585971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由于该式子不易求解</a:t>
            </a:r>
            <a:r>
              <a:rPr lang="en-US" altLang="zh-CN" dirty="0"/>
              <a:t>,</a:t>
            </a:r>
            <a:r>
              <a:rPr lang="zh-CN" altLang="en-US" dirty="0"/>
              <a:t>我们继续对它进行简化</a:t>
            </a:r>
            <a:r>
              <a:rPr lang="en-US" altLang="zh-CN" dirty="0"/>
              <a:t>,</a:t>
            </a:r>
            <a:r>
              <a:rPr lang="zh-CN" altLang="en-US" dirty="0"/>
              <a:t>我们令距离分类满最近的点满足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3851E0-9075-40A7-B2C2-63316272E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43" y="3328293"/>
            <a:ext cx="2940805" cy="59290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958C4A6-9D47-4429-8DAD-4F5035F00274}"/>
              </a:ext>
            </a:extLst>
          </p:cNvPr>
          <p:cNvSpPr txBox="1"/>
          <p:nvPr/>
        </p:nvSpPr>
        <p:spPr>
          <a:xfrm>
            <a:off x="1388815" y="423639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于是有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330BEA9-2BC9-48D0-82E9-EDEBAF3551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469" y="4421062"/>
            <a:ext cx="4091364" cy="127478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9F93F48-7CEE-4751-93F1-0426E184FA33}"/>
              </a:ext>
            </a:extLst>
          </p:cNvPr>
          <p:cNvSpPr txBox="1"/>
          <p:nvPr/>
        </p:nvSpPr>
        <p:spPr>
          <a:xfrm>
            <a:off x="5738753" y="5012175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上下两条要乘以</a:t>
            </a:r>
            <a:r>
              <a:rPr lang="en-US" altLang="zh-CN" dirty="0"/>
              <a:t>2)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E0984C4-F0AA-43CA-912B-FD13791AD4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495" y="119502"/>
            <a:ext cx="4849929" cy="522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85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D91F3D7-3F30-488D-A2CF-4453CF547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495" y="119502"/>
            <a:ext cx="4849929" cy="522579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C415851-B208-4973-9467-39045BE965DF}"/>
              </a:ext>
            </a:extLst>
          </p:cNvPr>
          <p:cNvSpPr txBox="1"/>
          <p:nvPr/>
        </p:nvSpPr>
        <p:spPr>
          <a:xfrm>
            <a:off x="1244799" y="880021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问题</a:t>
            </a:r>
            <a:r>
              <a:rPr lang="en-US" altLang="zh-CN" sz="2000" dirty="0"/>
              <a:t>: </a:t>
            </a:r>
            <a:r>
              <a:rPr lang="zh-CN" altLang="en-US" sz="2000" dirty="0"/>
              <a:t>我们要找到具有最大间隔的超平面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DDCCF1-B2AA-46CF-957C-8C6228912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935" y="1590090"/>
            <a:ext cx="1152128" cy="9696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AA44031-3571-4351-812B-738E36EB7DF0}"/>
              </a:ext>
            </a:extLst>
          </p:cNvPr>
          <p:cNvSpPr txBox="1"/>
          <p:nvPr/>
        </p:nvSpPr>
        <p:spPr>
          <a:xfrm>
            <a:off x="1387027" y="2547735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转化为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7A0253D-FE30-491B-B97B-51A91B614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027" y="3079848"/>
            <a:ext cx="6224711" cy="87936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938099A-9ED4-4DFE-A713-C95EC7CBEBC8}"/>
              </a:ext>
            </a:extLst>
          </p:cNvPr>
          <p:cNvSpPr txBox="1"/>
          <p:nvPr/>
        </p:nvSpPr>
        <p:spPr>
          <a:xfrm>
            <a:off x="1240259" y="4333741"/>
            <a:ext cx="4849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这就是支持向量机的基本型</a:t>
            </a:r>
            <a:r>
              <a:rPr lang="en-US" altLang="zh-CN" sz="2000" dirty="0"/>
              <a:t>,</a:t>
            </a:r>
            <a:r>
              <a:rPr lang="zh-CN" altLang="en-US" sz="2000" dirty="0"/>
              <a:t>二分之一是为了求导方便</a:t>
            </a:r>
            <a:r>
              <a:rPr lang="en-US" altLang="zh-CN" sz="2000" dirty="0"/>
              <a:t>,</a:t>
            </a:r>
            <a:r>
              <a:rPr lang="zh-CN" altLang="en-US" sz="2000" dirty="0"/>
              <a:t>该问题是一个二次规划问题</a:t>
            </a:r>
            <a:r>
              <a:rPr lang="en-US" altLang="zh-CN" sz="2000" dirty="0"/>
              <a:t>,</a:t>
            </a:r>
            <a:r>
              <a:rPr lang="zh-CN" altLang="en-US" sz="2000" dirty="0"/>
              <a:t>可以用已有的计算包计算</a:t>
            </a:r>
            <a:r>
              <a:rPr lang="en-US" altLang="zh-CN" sz="2000" dirty="0"/>
              <a:t>,</a:t>
            </a:r>
            <a:r>
              <a:rPr lang="zh-CN" altLang="en-US" sz="2000" dirty="0"/>
              <a:t>但这样不够高效。</a:t>
            </a:r>
          </a:p>
        </p:txBody>
      </p:sp>
    </p:spTree>
    <p:extLst>
      <p:ext uri="{BB962C8B-B14F-4D97-AF65-F5344CB8AC3E}">
        <p14:creationId xmlns:p14="http://schemas.microsoft.com/office/powerpoint/2010/main" val="275027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254"/>
  <p:tag name="KSO_WM_DOC_GUID" val="{063723dd-85fa-4e6b-a05e-493125b9d8eb}"/>
</p:tagLst>
</file>

<file path=ppt/theme/theme1.xml><?xml version="1.0" encoding="utf-8"?>
<a:theme xmlns:a="http://schemas.openxmlformats.org/drawingml/2006/main" name="第一PPT，www.1ppt.com">
  <a:themeElements>
    <a:clrScheme name="自定义 17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56B00"/>
      </a:accent1>
      <a:accent2>
        <a:srgbClr val="BFBFBF"/>
      </a:accent2>
      <a:accent3>
        <a:srgbClr val="E56B00"/>
      </a:accent3>
      <a:accent4>
        <a:srgbClr val="BFBFBF"/>
      </a:accent4>
      <a:accent5>
        <a:srgbClr val="E56B00"/>
      </a:accent5>
      <a:accent6>
        <a:srgbClr val="BFBFBF"/>
      </a:accent6>
      <a:hlink>
        <a:srgbClr val="E56B00"/>
      </a:hlink>
      <a:folHlink>
        <a:srgbClr val="BFBFB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908</Words>
  <Application>Microsoft Office PowerPoint</Application>
  <PresentationFormat>自定义</PresentationFormat>
  <Paragraphs>94</Paragraphs>
  <Slides>26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Cambria Math</vt:lpstr>
      <vt:lpstr>Wingdings 2</vt:lpstr>
      <vt:lpstr>第一PPT，www.1ppt.com</vt:lpstr>
      <vt:lpstr>HDOfficeLightV0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/>
  <cp:keywords>www.1ppt.com</cp:keywords>
  <cp:lastModifiedBy/>
  <cp:revision>53</cp:revision>
  <dcterms:created xsi:type="dcterms:W3CDTF">2016-12-11T11:17:00Z</dcterms:created>
  <dcterms:modified xsi:type="dcterms:W3CDTF">2019-07-07T16:44:03Z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