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B_63D94DA8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64" r:id="rId4"/>
    <p:sldId id="257" r:id="rId5"/>
    <p:sldId id="265" r:id="rId6"/>
    <p:sldId id="266" r:id="rId7"/>
    <p:sldId id="258" r:id="rId8"/>
    <p:sldId id="261" r:id="rId9"/>
    <p:sldId id="267" r:id="rId10"/>
    <p:sldId id="259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53FA546-525E-13DC-5DCE-6215DC7EE6B3}" name="Мазгалиев Мите" initials="ММ" userId="S::mite.mazgaliev@students.finki.ukim.mk::47eaf1cb-d875-407e-8684-58561112c2a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83EB2-69F4-4E53-B757-F8063A4365FD}" v="58" dt="2023-07-05T19:41:17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0B_63D94DA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45B06AC-A065-468C-B3C1-CAB6855C590E}" authorId="{453FA546-525E-13DC-5DCE-6215DC7EE6B3}" created="2023-07-02T19:46:35.3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75185576" sldId="267"/>
      <ac:picMk id="5" creationId="{E22D2A27-ABFD-BB2C-8CA6-A28E58063601}"/>
    </ac:deMkLst>
    <p188:txBody>
      <a:bodyPr/>
      <a:lstStyle/>
      <a:p>
        <a:r>
          <a:rPr lang="en-GB"/>
          <a:t>Модел со 5 предиктори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139-0480-4198-83E2-68CE0B25BC9B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E23-3B6A-482C-9BEA-F32A9EB44C40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8FD-9717-4D78-9D01-4CBD0AC8CAE0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BD47-5F5E-4508-9DFC-0021F20B392D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3E3-326B-4424-9A50-2CBB9CA4B2E5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F6F-C437-48B6-80BB-8E50899C06AF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6D14-B85F-4865-804C-5734F9C85CDD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6C38-6601-4688-9146-5E61D8B04598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061E-CDAE-49E3-92CB-288B639C3B6F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851-4767-4B63-B36B-F772D06043F2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A586-BE94-448D-BAE3-D5D323B9149F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DDEAF24-54CC-4408-99B3-A70A172EFF44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B_63D94DA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44BE-DC78-9A5E-AB2B-CFB4D2374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mk-MK" sz="5400" dirty="0"/>
              <a:t>Тунел </a:t>
            </a:r>
            <a:r>
              <a:rPr lang="mk-MK" sz="5400" dirty="0" err="1"/>
              <a:t>пробабилистика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537D4-CCB1-B55A-7222-4C9C934B8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k-MK" dirty="0"/>
              <a:t>Мите Мазгалиев 196090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705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A1B8-1C7C-3B14-0AC7-B1936F81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/>
              <a:t>Споредба на модели </a:t>
            </a:r>
            <a:r>
              <a:rPr lang="en-GB" sz="3600" dirty="0"/>
              <a:t>RMR</a:t>
            </a:r>
            <a:br>
              <a:rPr lang="mk-MK" sz="3600" dirty="0"/>
            </a:br>
            <a:r>
              <a:rPr lang="mk-MK" sz="3600" dirty="0" err="1"/>
              <a:t>класификатори</a:t>
            </a:r>
            <a:r>
              <a:rPr lang="en-GB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26D8-A5F9-4FCA-17FF-2004D6E7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sz="1400" dirty="0" err="1"/>
              <a:t>Невронските</a:t>
            </a:r>
            <a:r>
              <a:rPr lang="mk-MK" sz="1400" dirty="0"/>
              <a:t> мрежи имаат лоши кога пробаме да направиме </a:t>
            </a:r>
            <a:r>
              <a:rPr lang="en-GB" sz="1400" dirty="0"/>
              <a:t>loo </a:t>
            </a:r>
            <a:r>
              <a:rPr lang="mk-MK" sz="1400" dirty="0"/>
              <a:t>но сепак ако пробаме да ги прилагодиме на 80</a:t>
            </a:r>
            <a:r>
              <a:rPr lang="en-GB" sz="1400" dirty="0"/>
              <a:t>:20 </a:t>
            </a:r>
            <a:r>
              <a:rPr lang="mk-MK" sz="1400" dirty="0"/>
              <a:t>тие успеваат да достигнат подобри резултати и од дрвата. </a:t>
            </a:r>
            <a:r>
              <a:rPr lang="mk-MK" sz="1400" b="1" dirty="0"/>
              <a:t>Потребно е повеќе податоци за да се тренираат </a:t>
            </a:r>
            <a:r>
              <a:rPr lang="mk-MK" sz="1400" b="1" dirty="0" err="1"/>
              <a:t>невронски</a:t>
            </a:r>
            <a:r>
              <a:rPr lang="mk-MK" sz="1400" b="1" dirty="0"/>
              <a:t> мрежи</a:t>
            </a:r>
            <a:r>
              <a:rPr lang="mk-MK" sz="1400" dirty="0"/>
              <a:t>.</a:t>
            </a:r>
          </a:p>
          <a:p>
            <a:r>
              <a:rPr lang="mk-MK" dirty="0"/>
              <a:t>При трансформација на податоците добиваме не балансирани класи за</a:t>
            </a:r>
            <a:r>
              <a:rPr lang="en-GB" dirty="0"/>
              <a:t> RMR </a:t>
            </a:r>
            <a:r>
              <a:rPr lang="mk-MK" dirty="0"/>
              <a:t>и </a:t>
            </a:r>
            <a:r>
              <a:rPr lang="en-GB" dirty="0"/>
              <a:t>Index of Quality Q</a:t>
            </a:r>
            <a:r>
              <a:rPr lang="mk-MK" dirty="0"/>
              <a:t>.</a:t>
            </a:r>
          </a:p>
          <a:p>
            <a:r>
              <a:rPr lang="mk-MK" dirty="0"/>
              <a:t>Логистичка регресија,</a:t>
            </a:r>
            <a:r>
              <a:rPr lang="en-GB" dirty="0"/>
              <a:t> LDA, </a:t>
            </a:r>
            <a:r>
              <a:rPr lang="mk-MK" dirty="0"/>
              <a:t>Дрва.</a:t>
            </a:r>
          </a:p>
          <a:p>
            <a:endParaRPr lang="mk-M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FAC3E5-A532-9E19-7D99-AC16751D2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20417"/>
              </p:ext>
            </p:extLst>
          </p:nvPr>
        </p:nvGraphicFramePr>
        <p:xfrm>
          <a:off x="2655667" y="4173415"/>
          <a:ext cx="541866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477370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7155891"/>
                    </a:ext>
                  </a:extLst>
                </a:gridCol>
              </a:tblGrid>
              <a:tr h="358986">
                <a:tc>
                  <a:txBody>
                    <a:bodyPr/>
                    <a:lstStyle/>
                    <a:p>
                      <a:r>
                        <a:rPr lang="mk-MK" dirty="0"/>
                        <a:t>Модел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26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k-MK" dirty="0" err="1"/>
                        <a:t>Логистричка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0.798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7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7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7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57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A6F0-967D-19C8-7C44-E1257381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mk-MK" sz="2200" dirty="0"/>
              <a:t>Анализа на коефициенти </a:t>
            </a:r>
            <a:br>
              <a:rPr lang="mk-MK" sz="2200" dirty="0"/>
            </a:br>
            <a:r>
              <a:rPr lang="mk-MK" sz="2200" dirty="0"/>
              <a:t>Индекс на квалитет </a:t>
            </a:r>
            <a:r>
              <a:rPr lang="en-GB" sz="2200" dirty="0"/>
              <a:t>Q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686C24-0826-9740-164B-4C165E73B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3202604"/>
          </a:xfrm>
        </p:spPr>
        <p:txBody>
          <a:bodyPr>
            <a:normAutofit/>
          </a:bodyPr>
          <a:lstStyle/>
          <a:p>
            <a:r>
              <a:rPr lang="mk-MK" sz="1600" dirty="0"/>
              <a:t>Во случајот со индекс на квалитет анализата на коефициентите ни тврди дека имаме само 2 </a:t>
            </a:r>
            <a:r>
              <a:rPr lang="mk-MK" sz="1600" dirty="0" err="1"/>
              <a:t>сигнификантни</a:t>
            </a:r>
            <a:r>
              <a:rPr lang="mk-MK" sz="1600" dirty="0"/>
              <a:t> </a:t>
            </a:r>
            <a:r>
              <a:rPr lang="mk-MK" sz="1600" dirty="0" err="1"/>
              <a:t>предиктори</a:t>
            </a:r>
            <a:r>
              <a:rPr lang="mk-MK" sz="1600" dirty="0"/>
              <a:t>.</a:t>
            </a:r>
          </a:p>
          <a:p>
            <a:r>
              <a:rPr lang="mk-MK" sz="1600" dirty="0"/>
              <a:t>Средно растојание меѓу пукнатини и </a:t>
            </a:r>
            <a:r>
              <a:rPr lang="mk-MK" sz="1600" dirty="0" err="1"/>
              <a:t>Надслој</a:t>
            </a:r>
            <a:r>
              <a:rPr lang="mk-MK" sz="1600" dirty="0"/>
              <a:t>.</a:t>
            </a:r>
            <a:endParaRPr lang="en-GB" sz="1600" dirty="0"/>
          </a:p>
          <a:p>
            <a:r>
              <a:rPr lang="en-GB" sz="1600" dirty="0"/>
              <a:t>Min 0.05 Max 15.6</a:t>
            </a:r>
          </a:p>
          <a:p>
            <a:r>
              <a:rPr lang="en-GB" sz="1600" dirty="0"/>
              <a:t>R2 0.59 </a:t>
            </a:r>
            <a:r>
              <a:rPr lang="mk-MK" sz="1600" dirty="0"/>
              <a:t>најдобар случај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96E5A-2BCF-F0F4-BF9A-AA97D018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364" y="1157865"/>
            <a:ext cx="6155736" cy="1738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97C3EE-A58D-92C0-FE09-A8E6CD7A4DB3}"/>
              </a:ext>
            </a:extLst>
          </p:cNvPr>
          <p:cNvSpPr txBox="1"/>
          <p:nvPr/>
        </p:nvSpPr>
        <p:spPr>
          <a:xfrm>
            <a:off x="5181600" y="3326524"/>
            <a:ext cx="49661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Во овој случај </a:t>
            </a:r>
            <a:r>
              <a:rPr lang="mk-MK" dirty="0" err="1"/>
              <a:t>регресорите</a:t>
            </a:r>
            <a:r>
              <a:rPr lang="mk-MK" dirty="0"/>
              <a:t> ни покажуваат дека голема </a:t>
            </a:r>
            <a:r>
              <a:rPr lang="mk-MK" dirty="0" err="1"/>
              <a:t>сигнификантност</a:t>
            </a:r>
            <a:r>
              <a:rPr lang="mk-MK" dirty="0"/>
              <a:t> во </a:t>
            </a:r>
            <a:r>
              <a:rPr lang="mk-MK" dirty="0" err="1"/>
              <a:t>предикција</a:t>
            </a:r>
            <a:r>
              <a:rPr lang="mk-MK" dirty="0"/>
              <a:t> на овој атрибут е и </a:t>
            </a:r>
            <a:r>
              <a:rPr lang="mk-MK" b="1" dirty="0" err="1"/>
              <a:t>Поасонов</a:t>
            </a:r>
            <a:r>
              <a:rPr lang="mk-MK" b="1" dirty="0"/>
              <a:t> коефициент.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Тоа во линеарната регресија не придонесува во резултатот, но кога ќе искористиме </a:t>
            </a:r>
            <a:r>
              <a:rPr lang="mk-MK" dirty="0" err="1"/>
              <a:t>полиномна</a:t>
            </a:r>
            <a:r>
              <a:rPr lang="mk-MK" dirty="0"/>
              <a:t> се добива доста подобри резултати од линеарната.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7124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31DE-F883-92E9-9A9C-B0DEA7FF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/>
              <a:t>Споредба на модели</a:t>
            </a:r>
            <a:br>
              <a:rPr lang="mk-MK" dirty="0"/>
            </a:br>
            <a:r>
              <a:rPr lang="mk-MK" dirty="0"/>
              <a:t>Индекс на квалитет </a:t>
            </a:r>
            <a:r>
              <a:rPr lang="en-GB" dirty="0"/>
              <a:t>Q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A48D4E-34AE-527B-8F6C-5085E82D3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924722"/>
              </p:ext>
            </p:extLst>
          </p:nvPr>
        </p:nvGraphicFramePr>
        <p:xfrm>
          <a:off x="1025580" y="1828800"/>
          <a:ext cx="85947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285690033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709113467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508573967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1738117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k-MK" dirty="0"/>
                        <a:t>Модел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Standard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43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LR(2 predictors)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1.761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LR(8 predictors)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10.477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1.806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9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XGB(3 predictors)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9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XGB(8 predictors)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2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Poly (3 predictors)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1746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85961C-F29F-7D1C-7942-594DCAF8B900}"/>
              </a:ext>
            </a:extLst>
          </p:cNvPr>
          <p:cNvSpPr txBox="1"/>
          <p:nvPr/>
        </p:nvSpPr>
        <p:spPr>
          <a:xfrm>
            <a:off x="1166648" y="4440621"/>
            <a:ext cx="8453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Според резултатите може да видиме дека </a:t>
            </a:r>
            <a:r>
              <a:rPr lang="en-GB" dirty="0"/>
              <a:t>XGB </a:t>
            </a:r>
            <a:r>
              <a:rPr lang="mk-MK" dirty="0"/>
              <a:t>со 8 </a:t>
            </a:r>
            <a:r>
              <a:rPr lang="mk-MK" dirty="0" err="1"/>
              <a:t>предиктори</a:t>
            </a:r>
            <a:r>
              <a:rPr lang="mk-MK" dirty="0"/>
              <a:t> дава најпрецизни резултати.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XGB </a:t>
            </a:r>
            <a:r>
              <a:rPr lang="mk-MK" dirty="0"/>
              <a:t>добива малку подобри резултати кога не го користиме Брзини </a:t>
            </a:r>
            <a:r>
              <a:rPr lang="en-GB" dirty="0" err="1"/>
              <a:t>Vp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XGB </a:t>
            </a:r>
            <a:r>
              <a:rPr lang="mk-MK" dirty="0"/>
              <a:t>е многу подобар од </a:t>
            </a:r>
            <a:r>
              <a:rPr lang="mk-MK" dirty="0" err="1"/>
              <a:t>регресиите</a:t>
            </a:r>
            <a:r>
              <a:rPr lang="mk-MK" dirty="0"/>
              <a:t> исто и од </a:t>
            </a:r>
            <a:r>
              <a:rPr lang="mk-MK" dirty="0" err="1"/>
              <a:t>невронските</a:t>
            </a:r>
            <a:r>
              <a:rPr lang="mk-MK" dirty="0"/>
              <a:t> мрежи.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Резултатите за </a:t>
            </a:r>
            <a:r>
              <a:rPr lang="mk-MK" dirty="0" err="1"/>
              <a:t>Невронски</a:t>
            </a:r>
            <a:r>
              <a:rPr lang="mk-MK" dirty="0"/>
              <a:t> мрежи не се прикажани бидејќи се премногу ужасни.(Им е потребно повеќе податоци за да се направи добра споредба и тренирање)</a:t>
            </a:r>
          </a:p>
        </p:txBody>
      </p:sp>
    </p:spTree>
    <p:extLst>
      <p:ext uri="{BB962C8B-B14F-4D97-AF65-F5344CB8AC3E}">
        <p14:creationId xmlns:p14="http://schemas.microsoft.com/office/powerpoint/2010/main" val="155396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271F-8F28-3B9C-68D2-8D7B7A86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Споредба на модели</a:t>
            </a:r>
            <a:br>
              <a:rPr lang="mk-MK" dirty="0"/>
            </a:br>
            <a:r>
              <a:rPr lang="mk-MK" dirty="0"/>
              <a:t>Индекс на квалитет </a:t>
            </a:r>
            <a:r>
              <a:rPr lang="en-GB" dirty="0"/>
              <a:t>Q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FA2F40-537E-E7E8-E99E-5C4DCBDDB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506529"/>
              </p:ext>
            </p:extLst>
          </p:nvPr>
        </p:nvGraphicFramePr>
        <p:xfrm>
          <a:off x="1409207" y="1691322"/>
          <a:ext cx="55696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831">
                  <a:extLst>
                    <a:ext uri="{9D8B030D-6E8A-4147-A177-3AD203B41FA5}">
                      <a16:colId xmlns:a16="http://schemas.microsoft.com/office/drawing/2014/main" val="3128893440"/>
                    </a:ext>
                  </a:extLst>
                </a:gridCol>
                <a:gridCol w="2784831">
                  <a:extLst>
                    <a:ext uri="{9D8B030D-6E8A-4147-A177-3AD203B41FA5}">
                      <a16:colId xmlns:a16="http://schemas.microsoft.com/office/drawing/2014/main" val="1210945183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r>
                        <a:rPr lang="mk-MK" dirty="0"/>
                        <a:t>Модели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22659"/>
                  </a:ext>
                </a:extLst>
              </a:tr>
              <a:tr h="307778">
                <a:tc>
                  <a:txBody>
                    <a:bodyPr/>
                    <a:lstStyle/>
                    <a:p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0.679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917729"/>
                  </a:ext>
                </a:extLst>
              </a:tr>
              <a:tr h="307778">
                <a:tc>
                  <a:txBody>
                    <a:bodyPr/>
                    <a:lstStyle/>
                    <a:p>
                      <a:r>
                        <a:rPr lang="en-GB" dirty="0" err="1"/>
                        <a:t>XGBClassifier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34421"/>
                  </a:ext>
                </a:extLst>
              </a:tr>
              <a:tr h="307778">
                <a:tc>
                  <a:txBody>
                    <a:bodyPr/>
                    <a:lstStyle/>
                    <a:p>
                      <a:r>
                        <a:rPr lang="en-GB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372945"/>
                  </a:ext>
                </a:extLst>
              </a:tr>
              <a:tr h="307778">
                <a:tc>
                  <a:txBody>
                    <a:bodyPr/>
                    <a:lstStyle/>
                    <a:p>
                      <a:r>
                        <a:rPr lang="en-GB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381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516F0A-B65F-F866-FA69-EF14FEBB17D9}"/>
              </a:ext>
            </a:extLst>
          </p:cNvPr>
          <p:cNvSpPr txBox="1"/>
          <p:nvPr/>
        </p:nvSpPr>
        <p:spPr>
          <a:xfrm>
            <a:off x="7047185" y="1614281"/>
            <a:ext cx="3505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Резултати добиени за </a:t>
            </a:r>
            <a:r>
              <a:rPr lang="mk-MK" dirty="0" err="1"/>
              <a:t>предикција</a:t>
            </a:r>
            <a:r>
              <a:rPr lang="mk-MK" dirty="0"/>
              <a:t> на сите класи</a:t>
            </a:r>
            <a:r>
              <a:rPr lang="en-GB" dirty="0"/>
              <a:t>.</a:t>
            </a:r>
            <a:endParaRPr lang="mk-M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Овие резултати сепак не можат да кажат многу бидејќи имаме малку примероци за класите кои не се </a:t>
            </a:r>
            <a:r>
              <a:rPr lang="en-GB" dirty="0"/>
              <a:t>D </a:t>
            </a:r>
            <a:r>
              <a:rPr lang="mk-MK" dirty="0"/>
              <a:t>и </a:t>
            </a:r>
            <a:r>
              <a:rPr lang="en-GB" dirty="0"/>
              <a:t>F.</a:t>
            </a:r>
            <a:endParaRPr lang="mk-M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97FA3-9D66-8C40-633F-BDEECF9A4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763" y="3377852"/>
            <a:ext cx="1471623" cy="900119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BAD1315-9DB3-4736-A3B2-FAF0DFEB3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93557"/>
              </p:ext>
            </p:extLst>
          </p:nvPr>
        </p:nvGraphicFramePr>
        <p:xfrm>
          <a:off x="1261872" y="4572092"/>
          <a:ext cx="53701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078">
                  <a:extLst>
                    <a:ext uri="{9D8B030D-6E8A-4147-A177-3AD203B41FA5}">
                      <a16:colId xmlns:a16="http://schemas.microsoft.com/office/drawing/2014/main" val="2551227008"/>
                    </a:ext>
                  </a:extLst>
                </a:gridCol>
                <a:gridCol w="2685078">
                  <a:extLst>
                    <a:ext uri="{9D8B030D-6E8A-4147-A177-3AD203B41FA5}">
                      <a16:colId xmlns:a16="http://schemas.microsoft.com/office/drawing/2014/main" val="1525950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mk-MK" dirty="0"/>
                        <a:t>Модели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296768"/>
                  </a:ext>
                </a:extLst>
              </a:tr>
              <a:tr h="352384">
                <a:tc>
                  <a:txBody>
                    <a:bodyPr/>
                    <a:lstStyle/>
                    <a:p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742079"/>
                  </a:ext>
                </a:extLst>
              </a:tr>
              <a:tr h="352384">
                <a:tc>
                  <a:txBody>
                    <a:bodyPr/>
                    <a:lstStyle/>
                    <a:p>
                      <a:r>
                        <a:rPr lang="en-GB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11152"/>
                  </a:ext>
                </a:extLst>
              </a:tr>
              <a:tr h="352384">
                <a:tc>
                  <a:txBody>
                    <a:bodyPr/>
                    <a:lstStyle/>
                    <a:p>
                      <a:r>
                        <a:rPr lang="en-GB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313521"/>
                  </a:ext>
                </a:extLst>
              </a:tr>
              <a:tr h="352384">
                <a:tc>
                  <a:txBody>
                    <a:bodyPr/>
                    <a:lstStyle/>
                    <a:p>
                      <a:r>
                        <a:rPr lang="en-GB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742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237C222-981F-837A-9C8B-E2EC37A88B59}"/>
              </a:ext>
            </a:extLst>
          </p:cNvPr>
          <p:cNvSpPr txBox="1"/>
          <p:nvPr/>
        </p:nvSpPr>
        <p:spPr>
          <a:xfrm>
            <a:off x="1072055" y="3942896"/>
            <a:ext cx="603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Ќе ја направиме анализата само за класите </a:t>
            </a:r>
            <a:r>
              <a:rPr lang="en-GB" dirty="0"/>
              <a:t>D </a:t>
            </a:r>
            <a:r>
              <a:rPr lang="mk-MK" dirty="0"/>
              <a:t>и 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54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5E5A-594B-4153-557D-F81B183B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mk-MK" sz="2200"/>
              <a:t>Анализа на коефициенти </a:t>
            </a:r>
            <a:br>
              <a:rPr lang="mk-MK" sz="2200"/>
            </a:br>
            <a:r>
              <a:rPr lang="mk-MK" sz="2200"/>
              <a:t>Модул на деформации </a:t>
            </a:r>
            <a:r>
              <a:rPr lang="en-GB" sz="220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1D491-44FD-64EA-25F7-F697E48D5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mk-MK" sz="1600" dirty="0"/>
              <a:t>Според анализата на коефициентите и тестовите за </a:t>
            </a:r>
            <a:r>
              <a:rPr lang="mk-MK" sz="1600" dirty="0" err="1"/>
              <a:t>сигнификантност</a:t>
            </a:r>
            <a:r>
              <a:rPr lang="mk-MK" sz="1600" dirty="0"/>
              <a:t> на променливи добиваме дека имаме само 3 </a:t>
            </a:r>
            <a:r>
              <a:rPr lang="mk-MK" sz="1600" dirty="0" err="1"/>
              <a:t>предиктори</a:t>
            </a:r>
            <a:r>
              <a:rPr lang="mk-MK" sz="1600" dirty="0"/>
              <a:t> со </a:t>
            </a:r>
            <a:r>
              <a:rPr lang="en-GB" sz="1600" dirty="0"/>
              <a:t>p-</a:t>
            </a:r>
            <a:r>
              <a:rPr lang="en-GB" sz="1600" dirty="0" err="1"/>
              <a:t>val</a:t>
            </a:r>
            <a:r>
              <a:rPr lang="en-GB" sz="1600" dirty="0"/>
              <a:t>&lt;0.05.</a:t>
            </a:r>
            <a:endParaRPr lang="mk-MK" sz="1600" dirty="0"/>
          </a:p>
          <a:p>
            <a:r>
              <a:rPr lang="mk-MK" sz="1600" dirty="0"/>
              <a:t>Средно растојание меѓу пукнатини</a:t>
            </a:r>
            <a:r>
              <a:rPr lang="en-GB" sz="1600" dirty="0"/>
              <a:t>, </a:t>
            </a:r>
            <a:r>
              <a:rPr lang="mk-MK" sz="1600" dirty="0"/>
              <a:t>Јакост на притисок, </a:t>
            </a:r>
            <a:r>
              <a:rPr lang="mk-MK" sz="1600" dirty="0" err="1"/>
              <a:t>Волуменска</a:t>
            </a:r>
            <a:r>
              <a:rPr lang="mk-MK" sz="1600" dirty="0"/>
              <a:t> Тежина.</a:t>
            </a:r>
            <a:endParaRPr lang="en-GB" sz="1600" dirty="0"/>
          </a:p>
          <a:p>
            <a:r>
              <a:rPr lang="en-GB" sz="1600" dirty="0"/>
              <a:t>Min 0.400000 Max 13.000000</a:t>
            </a:r>
            <a:endParaRPr lang="mk-MK" sz="1600" dirty="0"/>
          </a:p>
          <a:p>
            <a:r>
              <a:rPr lang="en-GB" sz="1600" dirty="0"/>
              <a:t>R2 score 0.76 </a:t>
            </a:r>
            <a:r>
              <a:rPr lang="mk-MK" sz="1600" dirty="0"/>
              <a:t>во најдобар случај.</a:t>
            </a:r>
            <a:endParaRPr lang="en-GB" sz="1600" dirty="0"/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0A8FF-D0D8-E1E4-AD6C-F323BA528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529" y="759669"/>
            <a:ext cx="6664733" cy="1899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555FB3-26EC-EE3B-4E09-33A560175D24}"/>
              </a:ext>
            </a:extLst>
          </p:cNvPr>
          <p:cNvSpPr txBox="1"/>
          <p:nvPr/>
        </p:nvSpPr>
        <p:spPr>
          <a:xfrm>
            <a:off x="5054367" y="3145872"/>
            <a:ext cx="515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Исто и со оваа мерка од </a:t>
            </a:r>
            <a:r>
              <a:rPr lang="en-GB" dirty="0"/>
              <a:t>XGB </a:t>
            </a:r>
            <a:r>
              <a:rPr lang="mk-MK" dirty="0"/>
              <a:t>добиваме дека </a:t>
            </a:r>
            <a:r>
              <a:rPr lang="mk-MK" b="1" dirty="0" err="1"/>
              <a:t>Поасонов</a:t>
            </a:r>
            <a:r>
              <a:rPr lang="mk-MK" b="1" dirty="0"/>
              <a:t> коефициент</a:t>
            </a:r>
            <a:r>
              <a:rPr lang="mk-MK" dirty="0"/>
              <a:t>. Е </a:t>
            </a:r>
            <a:r>
              <a:rPr lang="mk-MK" dirty="0" err="1"/>
              <a:t>најзначителен</a:t>
            </a:r>
            <a:r>
              <a:rPr lang="mk-MK" dirty="0"/>
              <a:t> за предвидување на вредностите.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Исто и овде во Линеарна регресија не придонесува подобрување но во </a:t>
            </a:r>
            <a:r>
              <a:rPr lang="mk-MK" b="1" dirty="0" err="1"/>
              <a:t>Полиномната</a:t>
            </a:r>
            <a:r>
              <a:rPr lang="mk-MK" b="1" dirty="0"/>
              <a:t> </a:t>
            </a:r>
            <a:r>
              <a:rPr lang="mk-MK" dirty="0"/>
              <a:t>прави доста подобри резултати.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672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31DE-F883-92E9-9A9C-B0DEA7FF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/>
              <a:t>Споредба на модели</a:t>
            </a:r>
            <a:br>
              <a:rPr lang="mk-MK" dirty="0"/>
            </a:br>
            <a:r>
              <a:rPr lang="mk-MK" dirty="0"/>
              <a:t>Модул на деформации </a:t>
            </a:r>
            <a:r>
              <a:rPr lang="en-GB" dirty="0"/>
              <a:t>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19F8128-96BB-2F79-8CD7-8F7EBD2412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824691"/>
              </p:ext>
            </p:extLst>
          </p:nvPr>
        </p:nvGraphicFramePr>
        <p:xfrm>
          <a:off x="1262063" y="1828800"/>
          <a:ext cx="85947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3637175185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1617680087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1896221023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300081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k-MK" dirty="0"/>
                        <a:t>Модел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Standard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7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LR(8)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22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LR(3)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Polynomial(4)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XGB(4)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XGB(8)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1.019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18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Random Forest(4)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743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9289F3-89DE-9B03-E88F-F360A4F6978D}"/>
              </a:ext>
            </a:extLst>
          </p:cNvPr>
          <p:cNvSpPr txBox="1"/>
          <p:nvPr/>
        </p:nvSpPr>
        <p:spPr>
          <a:xfrm>
            <a:off x="1375554" y="4562158"/>
            <a:ext cx="8367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Според резултатите од моделите може да видиме дека со скратувањето на </a:t>
            </a:r>
            <a:r>
              <a:rPr lang="mk-MK" dirty="0" err="1"/>
              <a:t>предикторите</a:t>
            </a:r>
            <a:r>
              <a:rPr lang="mk-MK" dirty="0"/>
              <a:t> во </a:t>
            </a:r>
            <a:r>
              <a:rPr lang="en-GB" dirty="0"/>
              <a:t>LR </a:t>
            </a:r>
            <a:r>
              <a:rPr lang="mk-MK" dirty="0"/>
              <a:t>добиваме минимално подобрување.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Со </a:t>
            </a:r>
            <a:r>
              <a:rPr lang="en-GB" dirty="0"/>
              <a:t>XGB </a:t>
            </a:r>
            <a:r>
              <a:rPr lang="mk-MK" dirty="0"/>
              <a:t>заклучуваме дека и </a:t>
            </a:r>
            <a:r>
              <a:rPr lang="mk-MK" dirty="0" err="1"/>
              <a:t>Поасонов</a:t>
            </a:r>
            <a:r>
              <a:rPr lang="mk-MK" dirty="0"/>
              <a:t> Коефициент е многу значаен за </a:t>
            </a:r>
            <a:r>
              <a:rPr lang="mk-MK" dirty="0" err="1"/>
              <a:t>предикција</a:t>
            </a:r>
            <a:r>
              <a:rPr lang="mk-MK" dirty="0"/>
              <a:t>, така што користејќи ги издвоените </a:t>
            </a:r>
            <a:r>
              <a:rPr lang="mk-MK" dirty="0" err="1"/>
              <a:t>предиктори</a:t>
            </a:r>
            <a:r>
              <a:rPr lang="mk-MK" dirty="0"/>
              <a:t> и </a:t>
            </a:r>
            <a:r>
              <a:rPr lang="mk-MK" dirty="0" err="1"/>
              <a:t>Поасонов</a:t>
            </a:r>
            <a:r>
              <a:rPr lang="mk-MK" dirty="0"/>
              <a:t> коефициент добиваме модел кој е подобар од моделот со 8 </a:t>
            </a:r>
            <a:r>
              <a:rPr lang="mk-MK" dirty="0" err="1"/>
              <a:t>предиктори</a:t>
            </a:r>
            <a:r>
              <a:rPr lang="mk-MK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И за крај испробав </a:t>
            </a:r>
            <a:r>
              <a:rPr lang="en-GB" dirty="0"/>
              <a:t>Random Forest, </a:t>
            </a:r>
            <a:r>
              <a:rPr lang="mk-MK" dirty="0"/>
              <a:t>кој имаше најдобри резултати доста подобри и од </a:t>
            </a:r>
            <a:r>
              <a:rPr lang="en-GB" dirty="0"/>
              <a:t>XGB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483427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3EB5-C57E-631C-8054-802CC55F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Споредба на модели</a:t>
            </a:r>
            <a:br>
              <a:rPr lang="mk-MK" dirty="0"/>
            </a:br>
            <a:r>
              <a:rPr lang="mk-MK" dirty="0"/>
              <a:t>Модул на деформации </a:t>
            </a:r>
            <a:r>
              <a:rPr lang="en-GB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2591-6A4E-C777-86EC-AD3AABB6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Сеуште ги немам класите за да направам класификација по овој атрибут.</a:t>
            </a:r>
          </a:p>
          <a:p>
            <a:r>
              <a:rPr lang="mk-MK" dirty="0" err="1"/>
              <a:t>Невронските</a:t>
            </a:r>
            <a:r>
              <a:rPr lang="mk-MK" dirty="0"/>
              <a:t> мрежи и во овој случај добиваат доста полоши резултати.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18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41EB-9A30-3C42-3681-DCE97EB9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Заклучоци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6D98-31C7-415C-2DF7-97D0E2544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038600"/>
          </a:xfrm>
        </p:spPr>
        <p:txBody>
          <a:bodyPr/>
          <a:lstStyle/>
          <a:p>
            <a:r>
              <a:rPr lang="mk-MK" dirty="0"/>
              <a:t>За </a:t>
            </a:r>
            <a:r>
              <a:rPr lang="en-GB" b="1" dirty="0"/>
              <a:t>RMR </a:t>
            </a:r>
            <a:r>
              <a:rPr lang="mk-MK" dirty="0"/>
              <a:t>добиваме подобрување во моделите со анализирање на коефициентите така што добиваме модели кои имаат помала </a:t>
            </a:r>
            <a:r>
              <a:rPr lang="mk-MK" dirty="0" err="1"/>
              <a:t>девијациа</a:t>
            </a:r>
            <a:r>
              <a:rPr lang="mk-MK" dirty="0"/>
              <a:t> и помала грешка.</a:t>
            </a:r>
          </a:p>
          <a:p>
            <a:r>
              <a:rPr lang="mk-MK" sz="1800" dirty="0"/>
              <a:t>Во однос </a:t>
            </a:r>
            <a:r>
              <a:rPr lang="mk-MK" sz="1800" b="1" dirty="0"/>
              <a:t>Индекс на квалитет </a:t>
            </a:r>
            <a:r>
              <a:rPr lang="en-GB" sz="1800" b="1" dirty="0"/>
              <a:t>Q </a:t>
            </a:r>
            <a:r>
              <a:rPr lang="mk-MK" sz="1800" dirty="0"/>
              <a:t>и </a:t>
            </a:r>
            <a:r>
              <a:rPr lang="mk-MK" sz="1800" b="1" dirty="0"/>
              <a:t>Модул на деформации </a:t>
            </a:r>
            <a:r>
              <a:rPr lang="en-GB" sz="1800" b="1" dirty="0"/>
              <a:t>D</a:t>
            </a:r>
            <a:r>
              <a:rPr lang="mk-MK" sz="1800" dirty="0"/>
              <a:t>,</a:t>
            </a:r>
            <a:r>
              <a:rPr lang="en-GB" sz="1800" dirty="0"/>
              <a:t> </a:t>
            </a:r>
            <a:r>
              <a:rPr lang="mk-MK" sz="1800" dirty="0"/>
              <a:t>добиваме подобрување така што во овие две променливи имаме </a:t>
            </a:r>
            <a:r>
              <a:rPr lang="mk-MK" sz="1800" dirty="0" err="1"/>
              <a:t>предиктор</a:t>
            </a:r>
            <a:r>
              <a:rPr lang="mk-MK" sz="1800" dirty="0"/>
              <a:t> кој не можеше да се забележи користејќи ја регресијата, но со </a:t>
            </a:r>
            <a:r>
              <a:rPr lang="en-GB" sz="1800" dirty="0"/>
              <a:t>XGB </a:t>
            </a:r>
            <a:r>
              <a:rPr lang="mk-MK" sz="1800" dirty="0"/>
              <a:t>и </a:t>
            </a:r>
            <a:r>
              <a:rPr lang="en-GB" sz="1800" dirty="0"/>
              <a:t>Random Forest, </a:t>
            </a:r>
            <a:r>
              <a:rPr lang="mk-MK" sz="1800" dirty="0"/>
              <a:t>ја разгледавме значајноста на </a:t>
            </a:r>
            <a:r>
              <a:rPr lang="mk-MK" sz="1800" dirty="0" err="1"/>
              <a:t>предикторите</a:t>
            </a:r>
            <a:r>
              <a:rPr lang="mk-MK" sz="1800" dirty="0"/>
              <a:t> така што </a:t>
            </a:r>
            <a:r>
              <a:rPr lang="mk-MK" sz="1800" b="1" dirty="0" err="1"/>
              <a:t>Поасонов</a:t>
            </a:r>
            <a:r>
              <a:rPr lang="mk-MK" sz="1800" b="1" dirty="0"/>
              <a:t> Коефициент </a:t>
            </a:r>
            <a:r>
              <a:rPr lang="mk-MK" sz="1800" dirty="0"/>
              <a:t>е нај значаен за предвидување во </a:t>
            </a:r>
            <a:r>
              <a:rPr lang="mk-MK" sz="1800" b="1" dirty="0"/>
              <a:t>Индекс на квалитет </a:t>
            </a:r>
            <a:r>
              <a:rPr lang="en-GB" sz="1800" b="1" dirty="0"/>
              <a:t>Q</a:t>
            </a:r>
            <a:r>
              <a:rPr lang="en-GB" sz="1800" dirty="0"/>
              <a:t> </a:t>
            </a:r>
            <a:r>
              <a:rPr lang="mk-MK" sz="1800" dirty="0"/>
              <a:t>а во </a:t>
            </a:r>
            <a:r>
              <a:rPr lang="mk-MK" sz="1800" b="1" dirty="0"/>
              <a:t>Модул на деформации </a:t>
            </a:r>
            <a:r>
              <a:rPr lang="en-GB" sz="1800" b="1" dirty="0"/>
              <a:t>D </a:t>
            </a:r>
            <a:r>
              <a:rPr lang="mk-MK" sz="1800" dirty="0"/>
              <a:t>е втор по значајност после </a:t>
            </a:r>
            <a:r>
              <a:rPr lang="mk-MK" sz="1800" b="1" dirty="0"/>
              <a:t>Средно растојание помеѓу пукнатини</a:t>
            </a:r>
            <a:r>
              <a:rPr lang="mk-MK" sz="1800" dirty="0"/>
              <a:t>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827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4D8A-846C-B1F3-DEB9-A13BE65D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Заклучоци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8BA31-03D9-3A06-4E96-83B6DBC56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k-MK" dirty="0"/>
              <a:t>Во сите 3 колони кои ги предвидуваме Средно растојание помеѓу пукнатини е еден од главните </a:t>
            </a:r>
            <a:r>
              <a:rPr lang="mk-MK" dirty="0" err="1"/>
              <a:t>предиктори</a:t>
            </a:r>
            <a:r>
              <a:rPr lang="mk-MK" dirty="0"/>
              <a:t>.</a:t>
            </a:r>
            <a:endParaRPr lang="en-GB" dirty="0"/>
          </a:p>
          <a:p>
            <a:r>
              <a:rPr lang="mk-MK" dirty="0"/>
              <a:t>При предвидувањето на класите добиваме доста добри </a:t>
            </a:r>
            <a:r>
              <a:rPr lang="mk-MK" dirty="0" err="1"/>
              <a:t>резлутати</a:t>
            </a:r>
            <a:r>
              <a:rPr lang="mk-MK" dirty="0"/>
              <a:t> што се </a:t>
            </a:r>
            <a:r>
              <a:rPr lang="mk-MK" dirty="0" err="1"/>
              <a:t>преближуваат</a:t>
            </a:r>
            <a:r>
              <a:rPr lang="mk-MK" dirty="0"/>
              <a:t> до </a:t>
            </a:r>
            <a:r>
              <a:rPr lang="en-GB" dirty="0"/>
              <a:t>0.</a:t>
            </a:r>
            <a:r>
              <a:rPr lang="mk-MK" dirty="0"/>
              <a:t>82</a:t>
            </a:r>
            <a:r>
              <a:rPr lang="en-GB" dirty="0"/>
              <a:t> accuracy </a:t>
            </a:r>
            <a:r>
              <a:rPr lang="mk-MK" dirty="0"/>
              <a:t>иако класите не се балансирани.</a:t>
            </a:r>
          </a:p>
          <a:p>
            <a:r>
              <a:rPr lang="mk-MK" dirty="0"/>
              <a:t>Во случај кога ги балансираме прецизноста се накачува до </a:t>
            </a:r>
            <a:r>
              <a:rPr lang="en-GB" dirty="0"/>
              <a:t>~</a:t>
            </a:r>
            <a:r>
              <a:rPr lang="mk-MK" dirty="0"/>
              <a:t>0.9</a:t>
            </a:r>
            <a:r>
              <a:rPr lang="en-GB" dirty="0"/>
              <a:t>.</a:t>
            </a:r>
          </a:p>
          <a:p>
            <a:r>
              <a:rPr lang="mk-MK" dirty="0"/>
              <a:t>Користиме метрика </a:t>
            </a:r>
            <a:r>
              <a:rPr lang="en-GB" dirty="0"/>
              <a:t>Accuracy </a:t>
            </a:r>
            <a:r>
              <a:rPr lang="mk-MK" dirty="0"/>
              <a:t>бидејќи користиме </a:t>
            </a:r>
            <a:r>
              <a:rPr lang="en-GB"/>
              <a:t>LOO.</a:t>
            </a:r>
            <a:endParaRPr lang="en-GB" dirty="0"/>
          </a:p>
          <a:p>
            <a:r>
              <a:rPr lang="mk-MK" dirty="0"/>
              <a:t>Со повеќе податоци за тренирање би можело да се направи доста добар модел кој ќе ги предвидува вредностите и класите за колоните </a:t>
            </a:r>
            <a:r>
              <a:rPr lang="en-GB" b="1" dirty="0"/>
              <a:t>RMR</a:t>
            </a:r>
            <a:r>
              <a:rPr lang="mk-MK" dirty="0"/>
              <a:t>,</a:t>
            </a:r>
            <a:r>
              <a:rPr lang="en-GB" b="1" dirty="0"/>
              <a:t> </a:t>
            </a:r>
            <a:r>
              <a:rPr lang="mk-MK" b="1" dirty="0"/>
              <a:t>Индекс на квалитет </a:t>
            </a:r>
            <a:r>
              <a:rPr lang="mk-MK" dirty="0"/>
              <a:t>и </a:t>
            </a:r>
            <a:r>
              <a:rPr lang="mk-MK" b="1" dirty="0"/>
              <a:t>Модул на деформации</a:t>
            </a:r>
            <a:endParaRPr lang="en-GB" b="1" dirty="0"/>
          </a:p>
          <a:p>
            <a:r>
              <a:rPr lang="mk-MK" b="1" dirty="0"/>
              <a:t>Поради премало множество </a:t>
            </a:r>
            <a:r>
              <a:rPr lang="mk-MK" b="1" dirty="0" err="1"/>
              <a:t>користивме</a:t>
            </a:r>
            <a:r>
              <a:rPr lang="mk-MK" b="1" dirty="0"/>
              <a:t> </a:t>
            </a:r>
            <a:r>
              <a:rPr lang="en-GB" b="1" dirty="0"/>
              <a:t>LOO</a:t>
            </a:r>
            <a:r>
              <a:rPr lang="mk-MK" b="1" dirty="0"/>
              <a:t> за секое тестирање.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4992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8EAA-0015-C9C4-B8C7-BD44B412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Опис на м-во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DB38A-1A44-39DE-5A6F-61DF8878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8 </a:t>
            </a:r>
            <a:r>
              <a:rPr lang="mk-MK" dirty="0" err="1"/>
              <a:t>предиктори</a:t>
            </a:r>
            <a:r>
              <a:rPr lang="mk-MK" dirty="0"/>
              <a:t> </a:t>
            </a:r>
          </a:p>
          <a:p>
            <a:r>
              <a:rPr lang="mk-MK" dirty="0"/>
              <a:t>3 колони за </a:t>
            </a:r>
            <a:r>
              <a:rPr lang="mk-MK" dirty="0" err="1"/>
              <a:t>предикција</a:t>
            </a:r>
            <a:endParaRPr lang="mk-MK" dirty="0"/>
          </a:p>
          <a:p>
            <a:r>
              <a:rPr lang="en-GB" dirty="0"/>
              <a:t>RMR, </a:t>
            </a:r>
            <a:r>
              <a:rPr lang="mk-MK" dirty="0"/>
              <a:t>Индекс на квалитет </a:t>
            </a:r>
            <a:r>
              <a:rPr lang="en-GB" dirty="0"/>
              <a:t>Q, </a:t>
            </a:r>
            <a:r>
              <a:rPr lang="mk-MK" dirty="0"/>
              <a:t>Модул на деформации </a:t>
            </a:r>
            <a:r>
              <a:rPr lang="en-GB" dirty="0"/>
              <a:t>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44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290C-8844-4A06-8025-798EBD62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err="1"/>
              <a:t>Виузелизација</a:t>
            </a:r>
            <a:endParaRPr lang="en-GB" dirty="0"/>
          </a:p>
        </p:txBody>
      </p:sp>
      <p:pic>
        <p:nvPicPr>
          <p:cNvPr id="5" name="Content Placeholder 4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A2164597-4D98-349E-DB33-F8A974D75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455" y="1595967"/>
            <a:ext cx="8054711" cy="5063066"/>
          </a:xfrm>
        </p:spPr>
      </p:pic>
    </p:spTree>
    <p:extLst>
      <p:ext uri="{BB962C8B-B14F-4D97-AF65-F5344CB8AC3E}">
        <p14:creationId xmlns:p14="http://schemas.microsoft.com/office/powerpoint/2010/main" val="34170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D6A5-64CB-1CD9-31A1-891BBC2B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Визуелизација</a:t>
            </a:r>
            <a:endParaRPr lang="en-GB" dirty="0"/>
          </a:p>
        </p:txBody>
      </p:sp>
      <p:pic>
        <p:nvPicPr>
          <p:cNvPr id="13" name="Content Placeholder 12" descr="A picture containing text, diagram, parallel, screenshot&#10;&#10;Description automatically generated">
            <a:extLst>
              <a:ext uri="{FF2B5EF4-FFF2-40B4-BE49-F238E27FC236}">
                <a16:creationId xmlns:a16="http://schemas.microsoft.com/office/drawing/2014/main" id="{8AF2BBB3-FA71-912A-7F8D-44CD2EB87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888" y="1593828"/>
            <a:ext cx="8046212" cy="4969974"/>
          </a:xfrm>
        </p:spPr>
      </p:pic>
    </p:spTree>
    <p:extLst>
      <p:ext uri="{BB962C8B-B14F-4D97-AF65-F5344CB8AC3E}">
        <p14:creationId xmlns:p14="http://schemas.microsoft.com/office/powerpoint/2010/main" val="141941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B5D7E96-F285-48F3-A1ED-1B528769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65297B-4F9E-4DAA-BCAC-DAB44163B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13B9031-447A-469D-A709-5D334EA61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1292840" cy="2606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8AD28-29F9-6AD3-B28D-31715612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24001"/>
            <a:ext cx="9777603" cy="1152524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>
                <a:solidFill>
                  <a:schemeClr val="tx1"/>
                </a:solidFill>
              </a:rPr>
              <a:t>Correlation Matrix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D8C01A-787D-48DB-9F1A-92AB0A207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06764748-65FC-D0D9-0C6C-5CBED7885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28937"/>
          <a:stretch/>
        </p:blipFill>
        <p:spPr>
          <a:xfrm>
            <a:off x="457199" y="11"/>
            <a:ext cx="5157173" cy="3170004"/>
          </a:xfrm>
          <a:prstGeom prst="rect">
            <a:avLst/>
          </a:prstGeom>
        </p:spPr>
      </p:pic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CAFC2F15-C5F7-EDB4-906B-B0850C325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198" r="341" b="4"/>
          <a:stretch/>
        </p:blipFill>
        <p:spPr>
          <a:xfrm>
            <a:off x="6303433" y="10"/>
            <a:ext cx="4033415" cy="456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1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BBCB-1CB5-F2DB-F40D-0A7CA484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Трансформации и Импутација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3175-3A83-A46A-7D2C-AF900957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Линеарна Регресија за </a:t>
            </a:r>
            <a:r>
              <a:rPr lang="mk-MK" dirty="0" err="1"/>
              <a:t>импутирање</a:t>
            </a:r>
            <a:r>
              <a:rPr lang="mk-MK" dirty="0"/>
              <a:t> на вредностите кои </a:t>
            </a:r>
            <a:r>
              <a:rPr lang="mk-MK" dirty="0" err="1"/>
              <a:t>фалаат</a:t>
            </a:r>
            <a:r>
              <a:rPr lang="mk-MK" dirty="0"/>
              <a:t>.</a:t>
            </a:r>
          </a:p>
          <a:p>
            <a:r>
              <a:rPr lang="mk-MK" dirty="0"/>
              <a:t>Ги нормализиравме податоците со </a:t>
            </a:r>
            <a:r>
              <a:rPr lang="en-GB" dirty="0" err="1"/>
              <a:t>StandardScaler</a:t>
            </a:r>
            <a:r>
              <a:rPr lang="en-GB" dirty="0"/>
              <a:t>, </a:t>
            </a:r>
            <a:r>
              <a:rPr lang="mk-MK" dirty="0"/>
              <a:t>бидејќи вредностите за некои од колоните се огромни во споредба со останатите.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98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BA9B-D6D0-299B-FC74-3D9CB276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mk-MK" sz="3000"/>
              <a:t>Анализа на коефициенти</a:t>
            </a:r>
            <a:br>
              <a:rPr lang="en-GB" sz="3000"/>
            </a:br>
            <a:r>
              <a:rPr lang="en-GB" sz="3000"/>
              <a:t>RMR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1B5F-3D4B-AB4D-3135-5A4798397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572569" cy="3544190"/>
          </a:xfrm>
        </p:spPr>
        <p:txBody>
          <a:bodyPr>
            <a:normAutofit/>
          </a:bodyPr>
          <a:lstStyle/>
          <a:p>
            <a:r>
              <a:rPr lang="mk-MK" sz="1600" dirty="0"/>
              <a:t>Ги користев стандардните 8 </a:t>
            </a:r>
            <a:r>
              <a:rPr lang="mk-MK" sz="1600" dirty="0" err="1"/>
              <a:t>предиктори</a:t>
            </a:r>
            <a:r>
              <a:rPr lang="mk-MK" sz="1600" dirty="0"/>
              <a:t> за предвидување на </a:t>
            </a:r>
            <a:r>
              <a:rPr lang="en-GB" sz="1600" dirty="0"/>
              <a:t>RMR.</a:t>
            </a:r>
          </a:p>
          <a:p>
            <a:r>
              <a:rPr lang="en-GB" sz="1600" dirty="0"/>
              <a:t>Min 21.0 Max 76.0</a:t>
            </a:r>
            <a:endParaRPr lang="mk-MK" sz="1600" dirty="0"/>
          </a:p>
          <a:p>
            <a:r>
              <a:rPr lang="en-GB" sz="1600" dirty="0"/>
              <a:t>R2 </a:t>
            </a:r>
            <a:r>
              <a:rPr lang="mk-MK" sz="1600" dirty="0"/>
              <a:t>0.821 најдобар случај</a:t>
            </a:r>
            <a:endParaRPr lang="en-GB" sz="1600" dirty="0"/>
          </a:p>
          <a:p>
            <a:r>
              <a:rPr lang="mk-MK" sz="1600" dirty="0"/>
              <a:t>Според тестот за </a:t>
            </a:r>
            <a:r>
              <a:rPr lang="mk-MK" sz="1600" dirty="0" err="1"/>
              <a:t>сигнификантност</a:t>
            </a:r>
            <a:r>
              <a:rPr lang="mk-MK" sz="1600" dirty="0"/>
              <a:t> на атрибутите  </a:t>
            </a:r>
            <a:r>
              <a:rPr lang="en-GB" sz="1600" dirty="0"/>
              <a:t>P-values &lt;0.05 </a:t>
            </a:r>
            <a:r>
              <a:rPr lang="mk-MK" sz="1600" dirty="0"/>
              <a:t>добиваме за 5 од 8-те </a:t>
            </a:r>
            <a:r>
              <a:rPr lang="mk-MK" sz="1600" dirty="0" err="1"/>
              <a:t>предиктори</a:t>
            </a:r>
            <a:r>
              <a:rPr lang="mk-MK" sz="1600" dirty="0"/>
              <a:t>.</a:t>
            </a:r>
            <a:endParaRPr lang="en-GB" sz="1600" dirty="0"/>
          </a:p>
          <a:p>
            <a:r>
              <a:rPr lang="mk-MK" sz="1200" dirty="0" err="1"/>
              <a:t>Волуменска</a:t>
            </a:r>
            <a:r>
              <a:rPr lang="mk-MK" sz="1200" dirty="0"/>
              <a:t> тежина, Јакост на притисок, </a:t>
            </a:r>
            <a:r>
              <a:rPr lang="en-GB" sz="1200" dirty="0"/>
              <a:t>RQD,</a:t>
            </a:r>
            <a:r>
              <a:rPr lang="mk-MK" sz="1200" dirty="0"/>
              <a:t> Средно растојание помеѓу пукнатини и Брзини.</a:t>
            </a:r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4CEE7-AC18-9FEA-7BE0-0DBE0424F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93" y="970657"/>
            <a:ext cx="6155736" cy="1785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5EECC6-230B-7F71-1818-451BAC89CFD3}"/>
              </a:ext>
            </a:extLst>
          </p:cNvPr>
          <p:cNvSpPr txBox="1"/>
          <p:nvPr/>
        </p:nvSpPr>
        <p:spPr>
          <a:xfrm>
            <a:off x="5031546" y="3123028"/>
            <a:ext cx="5884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Според </a:t>
            </a:r>
            <a:r>
              <a:rPr lang="en-GB" dirty="0"/>
              <a:t>XGB </a:t>
            </a:r>
            <a:r>
              <a:rPr lang="mk-MK" dirty="0"/>
              <a:t>и </a:t>
            </a:r>
            <a:r>
              <a:rPr lang="en-GB" dirty="0"/>
              <a:t>Ensemble </a:t>
            </a:r>
            <a:r>
              <a:rPr lang="mk-MK" dirty="0" err="1"/>
              <a:t>регресори</a:t>
            </a:r>
            <a:r>
              <a:rPr lang="mk-MK" dirty="0"/>
              <a:t> добиваме дека тие </a:t>
            </a:r>
            <a:r>
              <a:rPr lang="mk-MK" dirty="0" err="1"/>
              <a:t>предиктори</a:t>
            </a:r>
            <a:r>
              <a:rPr lang="mk-MK" dirty="0"/>
              <a:t> се со најголема значајност при предвидување.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sz="1200" dirty="0"/>
              <a:t>[0.02316485, 0.03328633, 0.0580711 , 0.02629005, 0.18338425,</a:t>
            </a:r>
          </a:p>
          <a:p>
            <a:r>
              <a:rPr lang="mk-MK" sz="1200" dirty="0"/>
              <a:t> 0.3384991 , 0.22138183, 0.11592249]</a:t>
            </a:r>
            <a:r>
              <a:rPr lang="en-GB" sz="1200" dirty="0"/>
              <a:t> </a:t>
            </a:r>
            <a:r>
              <a:rPr lang="mk-MK" sz="1200" b="1" dirty="0"/>
              <a:t>соодветно за секој од атрибутите.</a:t>
            </a:r>
          </a:p>
          <a:p>
            <a:endParaRPr lang="mk-MK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mk-MK" sz="1200" dirty="0"/>
              <a:t>[0.41095668, 0.24612601, 0.09111523, 0.18529351, 0.06650852] </a:t>
            </a:r>
            <a:r>
              <a:rPr lang="mk-MK" sz="1200" b="1" dirty="0"/>
              <a:t>соодветно</a:t>
            </a:r>
          </a:p>
          <a:p>
            <a:r>
              <a:rPr lang="mk-MK" sz="1200" b="1" dirty="0"/>
              <a:t> резултати од </a:t>
            </a:r>
            <a:r>
              <a:rPr lang="mk-MK" sz="1200" b="1" dirty="0" err="1"/>
              <a:t>регресор</a:t>
            </a:r>
            <a:r>
              <a:rPr lang="mk-MK" sz="1200" b="1" dirty="0"/>
              <a:t> кој ги користи само тие 5 </a:t>
            </a:r>
            <a:r>
              <a:rPr lang="mk-MK" sz="1200" b="1" dirty="0" err="1"/>
              <a:t>предиктори</a:t>
            </a:r>
            <a:r>
              <a:rPr lang="mk-MK" sz="1200" b="1" dirty="0"/>
              <a:t>.</a:t>
            </a:r>
          </a:p>
          <a:p>
            <a:endParaRPr lang="mk-MK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mk-MK" sz="1200" b="1" dirty="0"/>
              <a:t>Средно растојание станува по влијателен а пак </a:t>
            </a:r>
            <a:r>
              <a:rPr lang="mk-MK" sz="1200" b="1" dirty="0" err="1"/>
              <a:t>Волуменска</a:t>
            </a:r>
            <a:r>
              <a:rPr lang="mk-MK" sz="1200" b="1" dirty="0"/>
              <a:t> тежина е нај малку влијателен меѓу нив.</a:t>
            </a:r>
            <a:endParaRPr lang="mk-MK" sz="1200" dirty="0"/>
          </a:p>
          <a:p>
            <a:endParaRPr lang="en-GB" b="1" dirty="0"/>
          </a:p>
          <a:p>
            <a:endParaRPr lang="mk-MK" sz="12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65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0172-CD04-F659-5CBE-2F17DCF5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553329"/>
            <a:ext cx="9692640" cy="1214511"/>
          </a:xfrm>
        </p:spPr>
        <p:txBody>
          <a:bodyPr>
            <a:normAutofit fontScale="90000"/>
          </a:bodyPr>
          <a:lstStyle/>
          <a:p>
            <a:r>
              <a:rPr lang="mk-MK" dirty="0"/>
              <a:t>Споредба на модели </a:t>
            </a:r>
            <a:r>
              <a:rPr lang="en-GB" dirty="0"/>
              <a:t>RMR </a:t>
            </a:r>
            <a:br>
              <a:rPr lang="en-GB" dirty="0"/>
            </a:br>
            <a:r>
              <a:rPr lang="en-GB" dirty="0"/>
              <a:t>Linear, Lasso,</a:t>
            </a:r>
            <a:r>
              <a:rPr lang="mk-MK" dirty="0"/>
              <a:t> </a:t>
            </a:r>
            <a:r>
              <a:rPr lang="en-GB" dirty="0"/>
              <a:t>Ridge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FE831-CAD2-C6D6-F045-25BD85C5A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91" y="2130217"/>
            <a:ext cx="8595360" cy="5138091"/>
          </a:xfrm>
        </p:spPr>
        <p:txBody>
          <a:bodyPr>
            <a:normAutofit/>
          </a:bodyPr>
          <a:lstStyle/>
          <a:p>
            <a:r>
              <a:rPr lang="mk-MK" sz="1200" dirty="0"/>
              <a:t>Во случајот со </a:t>
            </a:r>
            <a:r>
              <a:rPr lang="en-GB" sz="1200" dirty="0"/>
              <a:t>Ridge </a:t>
            </a:r>
            <a:r>
              <a:rPr lang="mk-MK" sz="1200" dirty="0"/>
              <a:t>и </a:t>
            </a:r>
            <a:r>
              <a:rPr lang="en-GB" sz="1200" dirty="0"/>
              <a:t>Lasso </a:t>
            </a:r>
            <a:r>
              <a:rPr lang="mk-MK" sz="1200" dirty="0"/>
              <a:t>може да забележиме дека </a:t>
            </a:r>
            <a:r>
              <a:rPr lang="en-GB" sz="1200" dirty="0"/>
              <a:t>Lasso </a:t>
            </a:r>
            <a:r>
              <a:rPr lang="mk-MK" sz="1200" dirty="0"/>
              <a:t>коефициентите се 0 во случајот каде што имаме и </a:t>
            </a:r>
            <a:r>
              <a:rPr lang="en-GB" sz="1200" dirty="0"/>
              <a:t>P-</a:t>
            </a:r>
            <a:r>
              <a:rPr lang="en-GB" sz="1200" dirty="0" err="1"/>
              <a:t>vals</a:t>
            </a:r>
            <a:r>
              <a:rPr lang="en-GB" sz="1200" dirty="0"/>
              <a:t> &gt; 0.05 </a:t>
            </a:r>
            <a:r>
              <a:rPr lang="mk-MK" sz="1200" dirty="0"/>
              <a:t>во тестот на </a:t>
            </a:r>
            <a:r>
              <a:rPr lang="mk-MK" sz="1200" dirty="0" err="1"/>
              <a:t>сигнификантност</a:t>
            </a:r>
            <a:r>
              <a:rPr lang="mk-MK" sz="1200" dirty="0"/>
              <a:t> (</a:t>
            </a:r>
            <a:r>
              <a:rPr lang="mk-MK" sz="1200" b="1" dirty="0"/>
              <a:t>Немаат удел во </a:t>
            </a:r>
            <a:r>
              <a:rPr lang="mk-MK" sz="1200" b="1" dirty="0" err="1"/>
              <a:t>предикцијата</a:t>
            </a:r>
            <a:r>
              <a:rPr lang="mk-MK" sz="1200" dirty="0"/>
              <a:t>) но овде го има и издвоено </a:t>
            </a:r>
            <a:r>
              <a:rPr lang="mk-MK" sz="1200" dirty="0" err="1"/>
              <a:t>Волуменска</a:t>
            </a:r>
            <a:r>
              <a:rPr lang="mk-MK" sz="1200" dirty="0"/>
              <a:t> тежина да е 0 и со тоа се добива полоши резултати. </a:t>
            </a:r>
            <a:r>
              <a:rPr lang="en-GB" sz="1200" dirty="0"/>
              <a:t>Ridge </a:t>
            </a:r>
            <a:r>
              <a:rPr lang="mk-MK" sz="1200" dirty="0"/>
              <a:t>ги доведува приближно до 0 и добива слични резултати со Линеарната регресија.</a:t>
            </a:r>
          </a:p>
          <a:p>
            <a:r>
              <a:rPr lang="mk-MK" sz="1600" dirty="0"/>
              <a:t>После издвоените коефициенти направивме пак тест за </a:t>
            </a:r>
            <a:r>
              <a:rPr lang="mk-MK" sz="1600" dirty="0" err="1"/>
              <a:t>сигнификантност</a:t>
            </a:r>
            <a:r>
              <a:rPr lang="mk-MK" sz="1600" dirty="0"/>
              <a:t> и вредностите остануваат исти и моделот има приближен </a:t>
            </a:r>
            <a:r>
              <a:rPr lang="en-GB" sz="1600" dirty="0"/>
              <a:t>R2 score </a:t>
            </a:r>
            <a:r>
              <a:rPr lang="mk-MK" sz="1600" dirty="0"/>
              <a:t>со моделот со сите атрибути. И исто така било која друга комбинација на атрибути дава дека било кој атрибут кој не е во тие 5 е не </a:t>
            </a:r>
            <a:r>
              <a:rPr lang="mk-MK" sz="1600" dirty="0" err="1"/>
              <a:t>сигнификантен</a:t>
            </a:r>
            <a:r>
              <a:rPr lang="mk-MK" sz="1600" dirty="0"/>
              <a:t> за </a:t>
            </a:r>
            <a:r>
              <a:rPr lang="mk-MK" sz="1600" dirty="0" err="1"/>
              <a:t>предикција</a:t>
            </a:r>
            <a:r>
              <a:rPr lang="mk-MK" sz="1600" dirty="0"/>
              <a:t>.</a:t>
            </a:r>
          </a:p>
          <a:p>
            <a:r>
              <a:rPr lang="mk-MK" dirty="0"/>
              <a:t>Моделот на линеарна регресија со издвоените 5 атрибути ни дава подобри резултати од моделот со сите атрибути.</a:t>
            </a:r>
          </a:p>
          <a:p>
            <a:r>
              <a:rPr lang="en-GB" sz="1600" dirty="0"/>
              <a:t>RMSE: </a:t>
            </a:r>
            <a:r>
              <a:rPr lang="en-GB" sz="1600" b="1" dirty="0"/>
              <a:t>5.44</a:t>
            </a:r>
            <a:r>
              <a:rPr lang="mk-MK" sz="1600" dirty="0"/>
              <a:t>  наспроти  </a:t>
            </a:r>
            <a:r>
              <a:rPr lang="mk-MK" sz="1600" b="1" dirty="0"/>
              <a:t>5.49</a:t>
            </a:r>
            <a:endParaRPr lang="en-GB" sz="1600" b="1" dirty="0"/>
          </a:p>
          <a:p>
            <a:r>
              <a:rPr lang="en-GB" sz="1600" dirty="0"/>
              <a:t>STD DEV: </a:t>
            </a:r>
            <a:r>
              <a:rPr lang="en-GB" sz="1600" b="1" dirty="0"/>
              <a:t>54.9</a:t>
            </a:r>
            <a:r>
              <a:rPr lang="en-GB" sz="1600" dirty="0"/>
              <a:t> </a:t>
            </a:r>
            <a:r>
              <a:rPr lang="mk-MK" sz="1600" dirty="0"/>
              <a:t>наспроти </a:t>
            </a:r>
            <a:r>
              <a:rPr lang="mk-MK" sz="1600" b="1" dirty="0"/>
              <a:t>55.5</a:t>
            </a:r>
            <a:endParaRPr lang="en-GB" sz="1600" b="1" dirty="0"/>
          </a:p>
          <a:p>
            <a:r>
              <a:rPr lang="en-GB" sz="1600" dirty="0"/>
              <a:t>MSE: </a:t>
            </a:r>
            <a:r>
              <a:rPr lang="en-GB" sz="1600" b="1" dirty="0"/>
              <a:t>29.698221717356176</a:t>
            </a:r>
            <a:r>
              <a:rPr lang="mk-MK" sz="1600" dirty="0"/>
              <a:t> наспроти </a:t>
            </a:r>
            <a:r>
              <a:rPr lang="mk-MK" sz="1600" b="1" dirty="0"/>
              <a:t>30.574381953587018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31211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90FA-54D8-D32B-74C3-0D2159F0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200" dirty="0"/>
              <a:t>Споредба на модели </a:t>
            </a:r>
            <a:r>
              <a:rPr lang="en-GB" sz="3200" dirty="0"/>
              <a:t>RMR</a:t>
            </a:r>
            <a:br>
              <a:rPr lang="en-GB" sz="3200" dirty="0"/>
            </a:br>
            <a:r>
              <a:rPr lang="mk-MK" sz="3200" dirty="0"/>
              <a:t>Дрва на одлука, </a:t>
            </a:r>
            <a:r>
              <a:rPr lang="en-GB" sz="3200" dirty="0"/>
              <a:t>Ensembles </a:t>
            </a:r>
            <a:r>
              <a:rPr lang="mk-MK" sz="3200" dirty="0"/>
              <a:t>и </a:t>
            </a:r>
            <a:r>
              <a:rPr lang="en-GB" sz="3200" dirty="0" err="1"/>
              <a:t>XGBRegressor</a:t>
            </a:r>
            <a:r>
              <a:rPr lang="en-GB" sz="3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9E0F-C61E-76FE-031E-B91347F91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304159" cy="2541563"/>
          </a:xfrm>
        </p:spPr>
        <p:txBody>
          <a:bodyPr/>
          <a:lstStyle/>
          <a:p>
            <a:r>
              <a:rPr lang="en-GB" dirty="0"/>
              <a:t>XGB </a:t>
            </a:r>
            <a:r>
              <a:rPr lang="mk-MK" dirty="0"/>
              <a:t>и </a:t>
            </a:r>
            <a:r>
              <a:rPr lang="en-GB" dirty="0"/>
              <a:t>Random Forest</a:t>
            </a:r>
            <a:r>
              <a:rPr lang="mk-MK" dirty="0"/>
              <a:t> </a:t>
            </a:r>
            <a:r>
              <a:rPr lang="mk-MK" dirty="0" err="1"/>
              <a:t>регресорите</a:t>
            </a:r>
            <a:r>
              <a:rPr lang="mk-MK" dirty="0"/>
              <a:t> добија подобри резултати од тестираните регресии, и во анализата со коефициентите сепак добиваме дека 5-те избрани коефициенти се нај влијателни за </a:t>
            </a:r>
            <a:r>
              <a:rPr lang="mk-MK" dirty="0" err="1"/>
              <a:t>предикција</a:t>
            </a:r>
            <a:r>
              <a:rPr lang="mk-MK" dirty="0"/>
              <a:t> на </a:t>
            </a:r>
            <a:r>
              <a:rPr lang="en-GB" dirty="0"/>
              <a:t>RMR score</a:t>
            </a:r>
            <a:r>
              <a:rPr lang="mk-MK" dirty="0"/>
              <a:t>.</a:t>
            </a:r>
          </a:p>
          <a:p>
            <a:r>
              <a:rPr lang="mk-MK" sz="1600" dirty="0"/>
              <a:t>Но сепак моделот кој ги користи сите атрибути во овој случај дава најдобри резултати, доста подобри и од </a:t>
            </a:r>
            <a:r>
              <a:rPr lang="mk-MK" sz="1600" dirty="0" err="1"/>
              <a:t>регресорите</a:t>
            </a:r>
            <a:r>
              <a:rPr lang="mk-MK" sz="1600" dirty="0"/>
              <a:t> кои ги користат избраните атрибути.</a:t>
            </a:r>
            <a:endParaRPr lang="en-GB" sz="1600" dirty="0"/>
          </a:p>
        </p:txBody>
      </p:sp>
      <p:pic>
        <p:nvPicPr>
          <p:cNvPr id="5" name="Picture 4" descr="Резултати од модел со 5 предиктори">
            <a:extLst>
              <a:ext uri="{FF2B5EF4-FFF2-40B4-BE49-F238E27FC236}">
                <a16:creationId xmlns:a16="http://schemas.microsoft.com/office/drawing/2014/main" id="{E22D2A27-ABFD-BB2C-8CA6-A28E580636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925" y="5273660"/>
            <a:ext cx="2143141" cy="6143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81F0E8-62F0-9F50-D259-954FC06B3BB6}"/>
              </a:ext>
            </a:extLst>
          </p:cNvPr>
          <p:cNvSpPr txBox="1"/>
          <p:nvPr/>
        </p:nvSpPr>
        <p:spPr>
          <a:xfrm>
            <a:off x="7380860" y="4740508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Модел со 5 </a:t>
            </a:r>
            <a:r>
              <a:rPr lang="mk-MK" dirty="0" err="1"/>
              <a:t>предиктори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279B2-4CC9-0228-C6A8-D7E81E20A0BC}"/>
              </a:ext>
            </a:extLst>
          </p:cNvPr>
          <p:cNvSpPr txBox="1"/>
          <p:nvPr/>
        </p:nvSpPr>
        <p:spPr>
          <a:xfrm>
            <a:off x="2321438" y="4740508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Модел со сите </a:t>
            </a:r>
            <a:r>
              <a:rPr lang="mk-MK" dirty="0" err="1"/>
              <a:t>предиктори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C21027-831D-C699-CF59-8A8D30AB1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874" y="5273660"/>
            <a:ext cx="4452970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8557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4521</TotalTime>
  <Words>1221</Words>
  <Application>Microsoft Office PowerPoint</Application>
  <PresentationFormat>Widescreen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Schoolbook</vt:lpstr>
      <vt:lpstr>Wingdings 2</vt:lpstr>
      <vt:lpstr>View</vt:lpstr>
      <vt:lpstr>Тунел пробабилистика</vt:lpstr>
      <vt:lpstr>Опис на м-во</vt:lpstr>
      <vt:lpstr>Виузелизација</vt:lpstr>
      <vt:lpstr>Визуелизација</vt:lpstr>
      <vt:lpstr>Correlation Matrix</vt:lpstr>
      <vt:lpstr>Трансформации и Импутација</vt:lpstr>
      <vt:lpstr>Анализа на коефициенти RMR score</vt:lpstr>
      <vt:lpstr>Споредба на модели RMR  Linear, Lasso, Ridge regression </vt:lpstr>
      <vt:lpstr>Споредба на модели RMR Дрва на одлука, Ensembles и XGBRegressor </vt:lpstr>
      <vt:lpstr>Споредба на модели RMR класификатори </vt:lpstr>
      <vt:lpstr>Анализа на коефициенти  Индекс на квалитет Q</vt:lpstr>
      <vt:lpstr>Споредба на модели Индекс на квалитет Q</vt:lpstr>
      <vt:lpstr>Споредба на модели Индекс на квалитет Q</vt:lpstr>
      <vt:lpstr>Анализа на коефициенти  Модул на деформации D</vt:lpstr>
      <vt:lpstr>Споредба на модели Модул на деформации D</vt:lpstr>
      <vt:lpstr>Споредба на модели Модул на деформации D</vt:lpstr>
      <vt:lpstr>Заклучоци</vt:lpstr>
      <vt:lpstr>Заклучоци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Тунел пробабилистика</dc:title>
  <dc:creator>Мазгалиев Мите</dc:creator>
  <cp:lastModifiedBy>Мазгалиев Мите</cp:lastModifiedBy>
  <cp:revision>2</cp:revision>
  <dcterms:created xsi:type="dcterms:W3CDTF">2023-07-01T00:29:58Z</dcterms:created>
  <dcterms:modified xsi:type="dcterms:W3CDTF">2023-07-25T12:25:48Z</dcterms:modified>
</cp:coreProperties>
</file>