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Roboto"/>
      <p:regular r:id="rId53"/>
      <p:bold r:id="rId54"/>
      <p:italic r:id="rId55"/>
      <p:boldItalic r:id="rId56"/>
    </p:embeddedFont>
    <p:embeddedFont>
      <p:font typeface="Nunito"/>
      <p:regular r:id="rId57"/>
      <p:bold r:id="rId58"/>
      <p:italic r:id="rId59"/>
      <p:boldItalic r:id="rId60"/>
    </p:embeddedFont>
    <p:embeddedFont>
      <p:font typeface="Nunito Medium"/>
      <p:regular r:id="rId61"/>
      <p:bold r:id="rId62"/>
      <p:italic r:id="rId63"/>
      <p:boldItalic r:id="rId64"/>
    </p:embeddedFont>
    <p:embeddedFont>
      <p:font typeface="Open Sans Medium"/>
      <p:regular r:id="rId65"/>
      <p:bold r:id="rId66"/>
      <p:italic r:id="rId67"/>
      <p:boldItalic r:id="rId68"/>
    </p:embeddedFont>
    <p:embeddedFont>
      <p:font typeface="Open Sans"/>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FC74C5-12F4-4029-A6B1-9392BBD7E182}">
  <a:tblStyle styleId="{99FC74C5-12F4-4029-A6B1-9392BBD7E18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B41218E-DAD9-45D0-B91D-6E21D8F8094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schemas.openxmlformats.org/officeDocument/2006/relationships/font" Target="fonts/OpenSans-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OpenSans-italic.fntdata"/><Relationship Id="rId70" Type="http://schemas.openxmlformats.org/officeDocument/2006/relationships/font" Target="fonts/OpenSans-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NunitoMedium-bold.fntdata"/><Relationship Id="rId61" Type="http://schemas.openxmlformats.org/officeDocument/2006/relationships/font" Target="fonts/NunitoMedium-regular.fntdata"/><Relationship Id="rId20" Type="http://schemas.openxmlformats.org/officeDocument/2006/relationships/slide" Target="slides/slide14.xml"/><Relationship Id="rId64" Type="http://schemas.openxmlformats.org/officeDocument/2006/relationships/font" Target="fonts/NunitoMedium-boldItalic.fntdata"/><Relationship Id="rId63" Type="http://schemas.openxmlformats.org/officeDocument/2006/relationships/font" Target="fonts/NunitoMedium-italic.fntdata"/><Relationship Id="rId22" Type="http://schemas.openxmlformats.org/officeDocument/2006/relationships/slide" Target="slides/slide16.xml"/><Relationship Id="rId66" Type="http://schemas.openxmlformats.org/officeDocument/2006/relationships/font" Target="fonts/OpenSansMedium-bold.fntdata"/><Relationship Id="rId21" Type="http://schemas.openxmlformats.org/officeDocument/2006/relationships/slide" Target="slides/slide15.xml"/><Relationship Id="rId65" Type="http://schemas.openxmlformats.org/officeDocument/2006/relationships/font" Target="fonts/OpenSansMedium-regular.fntdata"/><Relationship Id="rId24" Type="http://schemas.openxmlformats.org/officeDocument/2006/relationships/slide" Target="slides/slide18.xml"/><Relationship Id="rId68" Type="http://schemas.openxmlformats.org/officeDocument/2006/relationships/font" Target="fonts/OpenSansMedium-boldItalic.fntdata"/><Relationship Id="rId23" Type="http://schemas.openxmlformats.org/officeDocument/2006/relationships/slide" Target="slides/slide17.xml"/><Relationship Id="rId67" Type="http://schemas.openxmlformats.org/officeDocument/2006/relationships/font" Target="fonts/OpenSansMedium-italic.fntdata"/><Relationship Id="rId60" Type="http://schemas.openxmlformats.org/officeDocument/2006/relationships/font" Target="fonts/Nunito-bold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penSans-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oboto-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italic.fntdata"/><Relationship Id="rId10" Type="http://schemas.openxmlformats.org/officeDocument/2006/relationships/slide" Target="slides/slide4.xml"/><Relationship Id="rId54" Type="http://schemas.openxmlformats.org/officeDocument/2006/relationships/font" Target="fonts/Roboto-bold.fntdata"/><Relationship Id="rId13" Type="http://schemas.openxmlformats.org/officeDocument/2006/relationships/slide" Target="slides/slide7.xml"/><Relationship Id="rId57" Type="http://schemas.openxmlformats.org/officeDocument/2006/relationships/font" Target="fonts/Nunito-regular.fntdata"/><Relationship Id="rId12" Type="http://schemas.openxmlformats.org/officeDocument/2006/relationships/slide" Target="slides/slide6.xml"/><Relationship Id="rId56" Type="http://schemas.openxmlformats.org/officeDocument/2006/relationships/font" Target="fonts/Roboto-boldItalic.fntdata"/><Relationship Id="rId15" Type="http://schemas.openxmlformats.org/officeDocument/2006/relationships/slide" Target="slides/slide9.xml"/><Relationship Id="rId59" Type="http://schemas.openxmlformats.org/officeDocument/2006/relationships/font" Target="fonts/Nunito-italic.fntdata"/><Relationship Id="rId14" Type="http://schemas.openxmlformats.org/officeDocument/2006/relationships/slide" Target="slides/slide8.xml"/><Relationship Id="rId58" Type="http://schemas.openxmlformats.org/officeDocument/2006/relationships/font" Target="fonts/Nunit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fcp.com/our-blog/bid/94802/what-type-of-pipe-should-i-use-for-my-air-compressor"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bd6b701bb_0_1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bd6b701bb_0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bd6b701bb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bd6b701bb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984e16d84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984e16d84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bd6b701bb_0_1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bd6b701bb_0_1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bd6b701bb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bd6b701bb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1bd6b701bb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1bd6b701bb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bd6b701bb_0_1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1bd6b701bb_0_1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bd6b701bb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bd6b701bb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bd6b701bb_0_1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1bd6b701bb_0_1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947364392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947364392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947364392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947364392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Manasi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984e16d8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984e16d8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80000"/>
              </a:lnSpc>
              <a:spcBef>
                <a:spcPts val="0"/>
              </a:spcBef>
              <a:spcAft>
                <a:spcPts val="0"/>
              </a:spcAft>
              <a:buClr>
                <a:schemeClr val="dk1"/>
              </a:buClr>
              <a:buSzPts val="1100"/>
              <a:buFont typeface="Arial"/>
              <a:buNone/>
            </a:pPr>
            <a:r>
              <a:t/>
            </a:r>
            <a:endParaRPr sz="1400">
              <a:solidFill>
                <a:schemeClr val="dk1"/>
              </a:solidFill>
              <a:latin typeface="Open Sans"/>
              <a:ea typeface="Open Sans"/>
              <a:cs typeface="Open Sans"/>
              <a:sym typeface="Open Sans"/>
            </a:endParaRPr>
          </a:p>
          <a:p>
            <a:pPr indent="-317500" lvl="0" marL="457200" rtl="0" algn="just">
              <a:lnSpc>
                <a:spcPct val="80000"/>
              </a:lnSpc>
              <a:spcBef>
                <a:spcPts val="0"/>
              </a:spcBef>
              <a:spcAft>
                <a:spcPts val="0"/>
              </a:spcAft>
              <a:buClr>
                <a:schemeClr val="dk1"/>
              </a:buClr>
              <a:buSzPts val="1400"/>
              <a:buFont typeface="Open Sans"/>
              <a:buChar char="●"/>
            </a:pPr>
            <a:r>
              <a:rPr lang="en" sz="1400">
                <a:solidFill>
                  <a:schemeClr val="dk1"/>
                </a:solidFill>
                <a:latin typeface="Open Sans"/>
                <a:ea typeface="Open Sans"/>
                <a:cs typeface="Open Sans"/>
                <a:sym typeface="Open Sans"/>
              </a:rPr>
              <a:t>Underground heat exchangers (geothermal based) that exchange energy with the ground for heating and cooling purposes are called Ground Coupled Heat Exchangers (GCHEs). The ground, whose temperature is relatively constant throughout the year, acts as a heat source in winters and as a heat sink in summers.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2947364392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2947364392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294736439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294736439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02122"/>
                </a:solidFill>
                <a:highlight>
                  <a:srgbClr val="FFFFFF"/>
                </a:highlight>
              </a:rPr>
              <a:t>The MERV value is from 1 to 20. Higher MERV values correspond to a greater percentage of particles captured on each pass, with a MERV 16 filter capturing more than 95% of particles over the full range.</a:t>
            </a:r>
            <a:endParaRPr sz="1050">
              <a:solidFill>
                <a:srgbClr val="202122"/>
              </a:solidFill>
              <a:highlight>
                <a:srgbClr val="FFFFFF"/>
              </a:highlight>
            </a:endParaRPr>
          </a:p>
          <a:p>
            <a:pPr indent="-330200" lvl="0" marL="457200" rtl="0" algn="l">
              <a:lnSpc>
                <a:spcPct val="15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MERV stands for Minimum Efficiency Reporting Values.</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en" sz="1600">
                <a:solidFill>
                  <a:schemeClr val="dk1"/>
                </a:solidFill>
                <a:highlight>
                  <a:schemeClr val="lt1"/>
                </a:highlight>
                <a:latin typeface="Roboto"/>
                <a:ea typeface="Roboto"/>
                <a:cs typeface="Roboto"/>
                <a:sym typeface="Roboto"/>
              </a:rPr>
              <a:t>The scale is designed to represent the performance of a filter when dealing with particles in the range of 0.3 to 10 micrometers.</a:t>
            </a:r>
            <a:endParaRPr sz="1600">
              <a:solidFill>
                <a:schemeClr val="dk1"/>
              </a:solidFill>
              <a:highlight>
                <a:schemeClr val="lt1"/>
              </a:highlight>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en" sz="1600">
                <a:solidFill>
                  <a:schemeClr val="dk1"/>
                </a:solidFill>
                <a:highlight>
                  <a:schemeClr val="lt1"/>
                </a:highlight>
                <a:latin typeface="Roboto"/>
                <a:ea typeface="Roboto"/>
                <a:cs typeface="Roboto"/>
                <a:sym typeface="Roboto"/>
              </a:rPr>
              <a:t>HEPA filters were thus chosen for our system. </a:t>
            </a:r>
            <a:endParaRPr sz="1400">
              <a:solidFill>
                <a:srgbClr val="111111"/>
              </a:solidFill>
              <a:highlight>
                <a:schemeClr val="lt1"/>
              </a:highlight>
              <a:latin typeface="Roboto"/>
              <a:ea typeface="Roboto"/>
              <a:cs typeface="Roboto"/>
              <a:sym typeface="Roboto"/>
            </a:endParaRPr>
          </a:p>
          <a:p>
            <a:pPr indent="-336232" lvl="0" marL="457200" rtl="0" algn="just">
              <a:lnSpc>
                <a:spcPct val="200000"/>
              </a:lnSpc>
              <a:spcBef>
                <a:spcPts val="0"/>
              </a:spcBef>
              <a:spcAft>
                <a:spcPts val="0"/>
              </a:spcAft>
              <a:buClr>
                <a:schemeClr val="dk1"/>
              </a:buClr>
              <a:buSzPts val="1695"/>
              <a:buFont typeface="Roboto"/>
              <a:buChar char="●"/>
            </a:pPr>
            <a:r>
              <a:rPr lang="en" sz="1695">
                <a:solidFill>
                  <a:schemeClr val="dk1"/>
                </a:solidFill>
                <a:latin typeface="Roboto"/>
                <a:ea typeface="Roboto"/>
                <a:cs typeface="Roboto"/>
                <a:sym typeface="Roboto"/>
              </a:rPr>
              <a:t>We take aluminium as a tube material. It has good thermal conductivity, better corrosion resistance and leak free.</a:t>
            </a:r>
            <a:endParaRPr>
              <a:solidFill>
                <a:schemeClr val="dk1"/>
              </a:solidFill>
            </a:endParaRPr>
          </a:p>
          <a:p>
            <a:pPr indent="-298450" lvl="0" marL="457200" rtl="0" algn="l">
              <a:spcBef>
                <a:spcPts val="0"/>
              </a:spcBef>
              <a:spcAft>
                <a:spcPts val="0"/>
              </a:spcAft>
              <a:buClr>
                <a:schemeClr val="dk1"/>
              </a:buClr>
              <a:buSzPts val="1100"/>
              <a:buFont typeface="Arial"/>
              <a:buChar char="●"/>
            </a:pPr>
            <a:r>
              <a:rPr lang="en">
                <a:solidFill>
                  <a:schemeClr val="dk1"/>
                </a:solidFill>
              </a:rPr>
              <a:t>PVC pipes are generally used as they are </a:t>
            </a:r>
            <a:r>
              <a:rPr lang="en">
                <a:solidFill>
                  <a:schemeClr val="dk1"/>
                </a:solidFill>
                <a:highlight>
                  <a:schemeClr val="lt1"/>
                </a:highlight>
                <a:latin typeface="Verdana"/>
                <a:ea typeface="Verdana"/>
                <a:cs typeface="Verdana"/>
                <a:sym typeface="Verdana"/>
              </a:rPr>
              <a:t>readily available, inexpensive, and easy to install.</a:t>
            </a:r>
            <a:endParaRPr>
              <a:solidFill>
                <a:schemeClr val="dk1"/>
              </a:solidFill>
              <a:highlight>
                <a:schemeClr val="lt1"/>
              </a:highlight>
              <a:latin typeface="Verdana"/>
              <a:ea typeface="Verdana"/>
              <a:cs typeface="Verdana"/>
              <a:sym typeface="Verdana"/>
            </a:endParaRPr>
          </a:p>
          <a:p>
            <a:pPr indent="-298450" lvl="0" marL="457200" rtl="0" algn="l">
              <a:spcBef>
                <a:spcPts val="0"/>
              </a:spcBef>
              <a:spcAft>
                <a:spcPts val="0"/>
              </a:spcAft>
              <a:buClr>
                <a:schemeClr val="dk1"/>
              </a:buClr>
              <a:buSzPts val="1100"/>
              <a:buFont typeface="Verdana"/>
              <a:buChar char="●"/>
            </a:pPr>
            <a:r>
              <a:rPr lang="en">
                <a:solidFill>
                  <a:schemeClr val="dk1"/>
                </a:solidFill>
                <a:highlight>
                  <a:schemeClr val="lt1"/>
                </a:highlight>
                <a:latin typeface="Verdana"/>
                <a:ea typeface="Verdana"/>
                <a:cs typeface="Verdana"/>
                <a:sym typeface="Verdana"/>
              </a:rPr>
              <a:t>gets brittle over time and can crack, break, or even shatter. The presence of air compressor oils in the line and heat from the compressed air accelerates the degradation of PVC. These failures, combined with air under pressure, are </a:t>
            </a:r>
            <a:r>
              <a:rPr b="1" lang="en">
                <a:solidFill>
                  <a:schemeClr val="dk1"/>
                </a:solidFill>
                <a:highlight>
                  <a:schemeClr val="lt1"/>
                </a:highlight>
                <a:latin typeface="Verdana"/>
                <a:ea typeface="Verdana"/>
                <a:cs typeface="Verdana"/>
                <a:sym typeface="Verdana"/>
              </a:rPr>
              <a:t>potentially fatal</a:t>
            </a:r>
            <a:r>
              <a:rPr lang="en">
                <a:solidFill>
                  <a:schemeClr val="dk1"/>
                </a:solidFill>
                <a:highlight>
                  <a:schemeClr val="lt1"/>
                </a:highlight>
                <a:latin typeface="Verdana"/>
                <a:ea typeface="Verdana"/>
                <a:cs typeface="Verdana"/>
                <a:sym typeface="Verdana"/>
              </a:rPr>
              <a:t> due to the airborne, razor-sharp shrapnel.</a:t>
            </a:r>
            <a:endParaRPr>
              <a:solidFill>
                <a:schemeClr val="dk1"/>
              </a:solidFill>
              <a:highlight>
                <a:schemeClr val="lt1"/>
              </a:highlight>
              <a:latin typeface="Verdana"/>
              <a:ea typeface="Verdana"/>
              <a:cs typeface="Verdana"/>
              <a:sym typeface="Verdana"/>
            </a:endParaRPr>
          </a:p>
          <a:p>
            <a:pPr indent="-298450" lvl="0" marL="457200" rtl="0" algn="l">
              <a:spcBef>
                <a:spcPts val="0"/>
              </a:spcBef>
              <a:spcAft>
                <a:spcPts val="0"/>
              </a:spcAft>
              <a:buClr>
                <a:schemeClr val="dk1"/>
              </a:buClr>
              <a:buSzPts val="1100"/>
              <a:buFont typeface="Verdana"/>
              <a:buChar char="●"/>
            </a:pPr>
            <a:r>
              <a:rPr lang="en">
                <a:solidFill>
                  <a:schemeClr val="dk1"/>
                </a:solidFill>
                <a:highlight>
                  <a:schemeClr val="lt1"/>
                </a:highlight>
                <a:latin typeface="Verdana"/>
                <a:ea typeface="Verdana"/>
                <a:cs typeface="Verdana"/>
                <a:sym typeface="Verdana"/>
              </a:rPr>
              <a:t>It is non-corrosive, and remains leak free unlike black pipe systems. Considering high cost of producing compressed air, reducing  compressed air consumption by eliminating leaks over the life of the system.</a:t>
            </a:r>
            <a:endParaRPr>
              <a:solidFill>
                <a:schemeClr val="dk1"/>
              </a:solidFill>
              <a:highlight>
                <a:schemeClr val="lt1"/>
              </a:highlight>
              <a:latin typeface="Verdana"/>
              <a:ea typeface="Verdana"/>
              <a:cs typeface="Verdana"/>
              <a:sym typeface="Verdana"/>
            </a:endParaRPr>
          </a:p>
          <a:p>
            <a:pPr indent="-298450" lvl="0" marL="457200" rtl="0" algn="l">
              <a:spcBef>
                <a:spcPts val="0"/>
              </a:spcBef>
              <a:spcAft>
                <a:spcPts val="0"/>
              </a:spcAft>
              <a:buClr>
                <a:schemeClr val="dk1"/>
              </a:buClr>
              <a:buSzPts val="1100"/>
              <a:buFont typeface="Verdana"/>
              <a:buChar char="●"/>
            </a:pPr>
            <a:r>
              <a:rPr lang="en" u="sng">
                <a:solidFill>
                  <a:schemeClr val="hlink"/>
                </a:solidFill>
                <a:highlight>
                  <a:schemeClr val="lt1"/>
                </a:highlight>
                <a:latin typeface="Verdana"/>
                <a:ea typeface="Verdana"/>
                <a:cs typeface="Verdana"/>
                <a:sym typeface="Verdana"/>
                <a:hlinkClick r:id="rId2"/>
              </a:rPr>
              <a:t>https://www.mfcp.com/our-blog/bid/94802/what-type-of-pipe-should-i-use-for-my-air-compressor</a:t>
            </a:r>
            <a:r>
              <a:rPr lang="en">
                <a:solidFill>
                  <a:schemeClr val="dk1"/>
                </a:solidFill>
                <a:highlight>
                  <a:schemeClr val="lt1"/>
                </a:highlight>
                <a:latin typeface="Verdana"/>
                <a:ea typeface="Verdana"/>
                <a:cs typeface="Verdana"/>
                <a:sym typeface="Verdana"/>
              </a:rPr>
              <a:t> </a:t>
            </a:r>
            <a:endParaRPr>
              <a:solidFill>
                <a:schemeClr val="dk1"/>
              </a:solidFill>
              <a:highlight>
                <a:schemeClr val="lt1"/>
              </a:highlight>
              <a:latin typeface="Verdana"/>
              <a:ea typeface="Verdana"/>
              <a:cs typeface="Verdana"/>
              <a:sym typeface="Verdana"/>
            </a:endParaRPr>
          </a:p>
          <a:p>
            <a:pPr indent="0" lvl="0" marL="0" rtl="0" algn="l">
              <a:spcBef>
                <a:spcPts val="0"/>
              </a:spcBef>
              <a:spcAft>
                <a:spcPts val="0"/>
              </a:spcAft>
              <a:buNone/>
            </a:pPr>
            <a:r>
              <a:t/>
            </a:r>
            <a:endParaRPr sz="1050">
              <a:solidFill>
                <a:srgbClr val="202122"/>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947364392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2947364392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2947364392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2947364392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2947364392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2947364392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2984e16d84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2984e16d84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2984e16d84_2_1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2984e16d84_2_1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0" rtl="0" algn="just">
              <a:spcBef>
                <a:spcPts val="0"/>
              </a:spcBef>
              <a:spcAft>
                <a:spcPts val="0"/>
              </a:spcAft>
              <a:buClr>
                <a:schemeClr val="dk1"/>
              </a:buClr>
              <a:buSzPts val="1200"/>
              <a:buFont typeface="Times New Roman"/>
              <a:buAutoNum type="arabicPeriod"/>
            </a:pPr>
            <a:r>
              <a:rPr lang="en" sz="1200" u="sng">
                <a:solidFill>
                  <a:schemeClr val="dk1"/>
                </a:solidFill>
                <a:latin typeface="Times New Roman"/>
                <a:ea typeface="Times New Roman"/>
                <a:cs typeface="Times New Roman"/>
                <a:sym typeface="Times New Roman"/>
              </a:rPr>
              <a:t>Heat Exchanger Unit:</a:t>
            </a:r>
            <a:r>
              <a:rPr lang="en" sz="1200">
                <a:solidFill>
                  <a:schemeClr val="dk1"/>
                </a:solidFill>
                <a:latin typeface="Times New Roman"/>
                <a:ea typeface="Times New Roman"/>
                <a:cs typeface="Times New Roman"/>
                <a:sym typeface="Times New Roman"/>
              </a:rPr>
              <a:t> Facilitates transfer of heat to or from the ground to the circulating fluid which is ultimately brought in thermal contact with the circulating fluid in the heat pump.</a:t>
            </a:r>
            <a:endParaRPr sz="12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304800" lvl="0" marL="0" rtl="0" algn="just">
              <a:spcBef>
                <a:spcPts val="0"/>
              </a:spcBef>
              <a:spcAft>
                <a:spcPts val="0"/>
              </a:spcAft>
              <a:buClr>
                <a:schemeClr val="dk1"/>
              </a:buClr>
              <a:buSzPts val="1200"/>
              <a:buFont typeface="Times New Roman"/>
              <a:buAutoNum type="arabicPeriod"/>
            </a:pPr>
            <a:r>
              <a:rPr lang="en" sz="1200" u="sng">
                <a:solidFill>
                  <a:schemeClr val="dk1"/>
                </a:solidFill>
                <a:latin typeface="Times New Roman"/>
                <a:ea typeface="Times New Roman"/>
                <a:cs typeface="Times New Roman"/>
                <a:sym typeface="Times New Roman"/>
              </a:rPr>
              <a:t>Heat Pump Unit:</a:t>
            </a:r>
            <a:r>
              <a:rPr lang="en" sz="1200">
                <a:solidFill>
                  <a:schemeClr val="dk1"/>
                </a:solidFill>
                <a:latin typeface="Times New Roman"/>
                <a:ea typeface="Times New Roman"/>
                <a:cs typeface="Times New Roman"/>
                <a:sym typeface="Times New Roman"/>
              </a:rPr>
              <a:t> Extraction of heat from the circulating fluid in the heat exchanger and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transferring it to the liquid in the secondary loop or the building loop </a:t>
            </a:r>
            <a:endParaRPr sz="12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304800" lvl="0" marL="0" rtl="0" algn="just">
              <a:spcBef>
                <a:spcPts val="0"/>
              </a:spcBef>
              <a:spcAft>
                <a:spcPts val="0"/>
              </a:spcAft>
              <a:buClr>
                <a:schemeClr val="dk1"/>
              </a:buClr>
              <a:buSzPts val="1200"/>
              <a:buFont typeface="Times New Roman"/>
              <a:buAutoNum type="arabicPeriod"/>
            </a:pPr>
            <a:r>
              <a:rPr lang="en" sz="1200" u="sng">
                <a:solidFill>
                  <a:schemeClr val="dk1"/>
                </a:solidFill>
                <a:latin typeface="Times New Roman"/>
                <a:ea typeface="Times New Roman"/>
                <a:cs typeface="Times New Roman"/>
                <a:sym typeface="Times New Roman"/>
              </a:rPr>
              <a:t>Secondary Loop/Building Loop:</a:t>
            </a:r>
            <a:r>
              <a:rPr lang="en" sz="1200">
                <a:solidFill>
                  <a:schemeClr val="dk1"/>
                </a:solidFill>
                <a:latin typeface="Times New Roman"/>
                <a:ea typeface="Times New Roman"/>
                <a:cs typeface="Times New Roman"/>
                <a:sym typeface="Times New Roman"/>
              </a:rPr>
              <a:t> Comprises of a piping network for transfer of heat in and out of the building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2984e16d84_2_1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2984e16d84_2_1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2984e16d84_2_1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2984e16d84_2_1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2984e16d84_2_1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2984e16d84_2_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984e16d84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984e16d84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4970" lvl="0" marL="457200" rtl="0" algn="just">
              <a:lnSpc>
                <a:spcPct val="150000"/>
              </a:lnSpc>
              <a:spcBef>
                <a:spcPts val="0"/>
              </a:spcBef>
              <a:spcAft>
                <a:spcPts val="0"/>
              </a:spcAft>
              <a:buClr>
                <a:schemeClr val="dk1"/>
              </a:buClr>
              <a:buSzPts val="1518"/>
              <a:buFont typeface="Open Sans"/>
              <a:buChar char="●"/>
            </a:pPr>
            <a:r>
              <a:rPr lang="en" sz="1517">
                <a:solidFill>
                  <a:schemeClr val="dk1"/>
                </a:solidFill>
                <a:latin typeface="Open Sans"/>
                <a:ea typeface="Open Sans"/>
                <a:cs typeface="Open Sans"/>
                <a:sym typeface="Open Sans"/>
              </a:rPr>
              <a:t>Due to climate change and rise in global temperatures, it has become important to ensure indoor thermal comfort.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984e16d84_2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2984e16d84_2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2984e16d84_2_1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2984e16d84_2_1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dk1"/>
              </a:buClr>
              <a:buSzPts val="1200"/>
              <a:buFont typeface="Open Sans Medium"/>
              <a:buChar char="●"/>
            </a:pPr>
            <a:r>
              <a:rPr lang="en" sz="1200">
                <a:solidFill>
                  <a:schemeClr val="dk1"/>
                </a:solidFill>
                <a:latin typeface="Open Sans Medium"/>
                <a:ea typeface="Open Sans Medium"/>
                <a:cs typeface="Open Sans Medium"/>
                <a:sym typeface="Open Sans Medium"/>
              </a:rPr>
              <a:t>We have assumed 100% efficiency of the evaporator and taken pressure drop as 7 Pa (after much research on maximum allowable pressure drop from literary sources). </a:t>
            </a:r>
            <a:endParaRPr sz="1200">
              <a:solidFill>
                <a:schemeClr val="dk1"/>
              </a:solidFill>
              <a:latin typeface="Open Sans Medium"/>
              <a:ea typeface="Open Sans Medium"/>
              <a:cs typeface="Open Sans Medium"/>
              <a:sym typeface="Open Sans Medium"/>
            </a:endParaRPr>
          </a:p>
          <a:p>
            <a:pPr indent="0" lvl="0" marL="457200" rtl="0" algn="just">
              <a:spcBef>
                <a:spcPts val="0"/>
              </a:spcBef>
              <a:spcAft>
                <a:spcPts val="0"/>
              </a:spcAft>
              <a:buClr>
                <a:schemeClr val="dk1"/>
              </a:buClr>
              <a:buSzPts val="1100"/>
              <a:buFont typeface="Arial"/>
              <a:buNone/>
            </a:pPr>
            <a:r>
              <a:t/>
            </a:r>
            <a:endParaRPr sz="1200">
              <a:solidFill>
                <a:schemeClr val="dk1"/>
              </a:solidFill>
              <a:latin typeface="Open Sans Medium"/>
              <a:ea typeface="Open Sans Medium"/>
              <a:cs typeface="Open Sans Medium"/>
              <a:sym typeface="Open Sans Medium"/>
            </a:endParaRPr>
          </a:p>
          <a:p>
            <a:pPr indent="-304800" lvl="0" marL="457200" rtl="0" algn="just">
              <a:spcBef>
                <a:spcPts val="0"/>
              </a:spcBef>
              <a:spcAft>
                <a:spcPts val="0"/>
              </a:spcAft>
              <a:buClr>
                <a:schemeClr val="dk1"/>
              </a:buClr>
              <a:buSzPts val="1200"/>
              <a:buFont typeface="Open Sans Medium"/>
              <a:buChar char="●"/>
            </a:pPr>
            <a:r>
              <a:rPr lang="en" sz="1200">
                <a:solidFill>
                  <a:schemeClr val="dk1"/>
                </a:solidFill>
                <a:latin typeface="Open Sans Medium"/>
                <a:ea typeface="Open Sans Medium"/>
                <a:cs typeface="Open Sans Medium"/>
                <a:sym typeface="Open Sans Medium"/>
              </a:rPr>
              <a:t>For the compressor we assumed adiabatic process and 100% adiabatic efficiency. </a:t>
            </a:r>
            <a:endParaRPr sz="1200">
              <a:solidFill>
                <a:schemeClr val="dk1"/>
              </a:solidFill>
              <a:latin typeface="Open Sans Medium"/>
              <a:ea typeface="Open Sans Medium"/>
              <a:cs typeface="Open Sans Medium"/>
              <a:sym typeface="Open Sans Medium"/>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2984e16d84_2_1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2984e16d84_2_1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2984e16d84_2_1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2984e16d84_2_1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2984e16d84_2_1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2984e16d84_2_1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2984e16d84_2_1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2984e16d84_2_1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building has a square base of 300ft</a:t>
            </a:r>
            <a:r>
              <a:rPr baseline="30000" lang="en" sz="1200">
                <a:solidFill>
                  <a:schemeClr val="dk1"/>
                </a:solidFill>
                <a:latin typeface="Times New Roman"/>
                <a:ea typeface="Times New Roman"/>
                <a:cs typeface="Times New Roman"/>
                <a:sym typeface="Times New Roman"/>
              </a:rPr>
              <a:t>2</a:t>
            </a:r>
            <a:r>
              <a:rPr lang="en" sz="1200">
                <a:solidFill>
                  <a:schemeClr val="dk1"/>
                </a:solidFill>
                <a:latin typeface="Times New Roman"/>
                <a:ea typeface="Times New Roman"/>
                <a:cs typeface="Times New Roman"/>
                <a:sym typeface="Times New Roman"/>
              </a:rPr>
              <a:t>(27.87 m</a:t>
            </a:r>
            <a:r>
              <a:rPr baseline="30000" lang="en" sz="1200">
                <a:solidFill>
                  <a:schemeClr val="dk1"/>
                </a:solidFill>
                <a:latin typeface="Times New Roman"/>
                <a:ea typeface="Times New Roman"/>
                <a:cs typeface="Times New Roman"/>
                <a:sym typeface="Times New Roman"/>
              </a:rPr>
              <a:t>2</a:t>
            </a:r>
            <a:r>
              <a:rPr lang="en" sz="1200">
                <a:solidFill>
                  <a:schemeClr val="dk1"/>
                </a:solidFill>
                <a:latin typeface="Times New Roman"/>
                <a:ea typeface="Times New Roman"/>
                <a:cs typeface="Times New Roman"/>
                <a:sym typeface="Times New Roman"/>
              </a:rPr>
              <a:t>) making the dimensions of the base 17.32 ft  17.32 ft (5.28m  5.28m). The total height of the building is 7.5m making the height of each floor 3.75m.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2984e16d84_2_1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2984e16d84_2_1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2984e16d84_2_1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2984e16d84_2_1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2984e16d84_2_1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2984e16d84_2_1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2984e16d8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2984e16d8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984e16d84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984e16d84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2984e16d8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2984e16d8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2984e16d8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2984e16d8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2984e16d84_2_1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2984e16d84_2_1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Arial"/>
              <a:buAutoNum type="arabicPeriod"/>
            </a:pPr>
            <a:r>
              <a:rPr lang="en" sz="1400">
                <a:solidFill>
                  <a:schemeClr val="dk1"/>
                </a:solidFill>
              </a:rPr>
              <a:t>Combining the two of heating, cooling loads and heat exchanger into a comprehensive whole with the help of a suitable simulation software to get a theoretical understanding of the thermal conditions which would prevail indoors when the heat exchangers are in action.</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Arial"/>
              <a:buAutoNum type="arabicPeriod"/>
            </a:pPr>
            <a:r>
              <a:rPr lang="en" sz="1400">
                <a:solidFill>
                  <a:schemeClr val="dk1"/>
                </a:solidFill>
              </a:rPr>
              <a:t>These houses include features like upgraded insulation, roofing and vapor barrier system that make it 30% more efficient.</a:t>
            </a:r>
            <a:endParaRPr sz="1400">
              <a:solidFill>
                <a:schemeClr val="dk1"/>
              </a:solidFill>
            </a:endParaRPr>
          </a:p>
          <a:p>
            <a:pPr indent="0" lvl="0" marL="457200" rtl="0" algn="l">
              <a:lnSpc>
                <a:spcPct val="115000"/>
              </a:lnSpc>
              <a:spcBef>
                <a:spcPts val="0"/>
              </a:spcBef>
              <a:spcAft>
                <a:spcPts val="0"/>
              </a:spcAft>
              <a:buNone/>
            </a:pPr>
            <a:r>
              <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Calibri"/>
              <a:buAutoNum type="arabicPeriod"/>
            </a:pPr>
            <a:r>
              <a:t/>
            </a:r>
            <a:endParaRPr sz="1400">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2984e16d84_2_1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2984e16d84_2_1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2984e16d84_4_1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2984e16d84_4_1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2984e16d84_4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2984e16d84_4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2984e16d84_2_1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2984e16d84_2_1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984e16d84_4_1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984e16d84_4_1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984e16d84_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984e16d84_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984e16d84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984e16d84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bd6b701bb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bd6b701bb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bd6b701bb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bd6b701bb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jpg"/><Relationship Id="rId4" Type="http://schemas.openxmlformats.org/officeDocument/2006/relationships/hyperlink" Target="https://www.google.com/url?sa=i&amp;url=https%3A%2F%2Fwww.lakeair.com%2Fmerv-rating-explanation%2F&amp;psig=AOvVaw1F7qB1Onhy9TX7tDV8Zqzf&amp;ust=1646714754097000&amp;source=images&amp;cd=vfe&amp;ved=0CAsQjRxqFwoTCMDuoOaZs_YCFQAAAAAdAAAAABAD" TargetMode="External"/><Relationship Id="rId10" Type="http://schemas.openxmlformats.org/officeDocument/2006/relationships/hyperlink" Target="https://encrypted-tbn0.gstatic.com/images?q=tbn:ANd9GcQAlvSXV6yNmD79RROTL8DXtpSTLhMdd0zDfi4Yp0nTUA&amp;s" TargetMode="External"/><Relationship Id="rId9" Type="http://schemas.openxmlformats.org/officeDocument/2006/relationships/hyperlink" Target="https://encrypted-tbn0.gstatic.com/images?q=tbn:ANd9GcQAlvSXV6yNmD79RROTL8DXtpSTLhMdd0zDfi4Yp0nTUA&amp;s" TargetMode="External"/><Relationship Id="rId5" Type="http://schemas.openxmlformats.org/officeDocument/2006/relationships/image" Target="../media/image39.png"/><Relationship Id="rId6" Type="http://schemas.openxmlformats.org/officeDocument/2006/relationships/hyperlink" Target="https://encrypted-tbn0.gstatic.com/images?q=tbn:ANd9GcQAlvSXV6yNmD79RROTL8DXtpSTLhMdd0zDfi4Yp0nTUA&amp;s" TargetMode="External"/><Relationship Id="rId7" Type="http://schemas.openxmlformats.org/officeDocument/2006/relationships/hyperlink" Target="https://encrypted-tbn0.gstatic.com/images?q=tbn:ANd9GcQAlvSXV6yNmD79RROTL8DXtpSTLhMdd0zDfi4Yp0nTUA&amp;s" TargetMode="External"/><Relationship Id="rId8" Type="http://schemas.openxmlformats.org/officeDocument/2006/relationships/hyperlink" Target="https://encrypted-tbn0.gstatic.com/images?q=tbn:ANd9GcQAlvSXV6yNmD79RROTL8DXtpSTLhMdd0zDfi4Yp0nTUA&amp;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tatapower-ddl.com/Editor_UploadedDocuments/Content/Press_Release_2022_Eng_30.09.2021.pdf" TargetMode="Externa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3.png"/><Relationship Id="rId4" Type="http://schemas.openxmlformats.org/officeDocument/2006/relationships/hyperlink" Target="https://www.sciencedirect.com/topics/engineering/ground-source-heat-pump-syste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jp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37.png"/><Relationship Id="rId5"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image" Target="../media/image24.png"/><Relationship Id="rId5"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4.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8.jpg"/><Relationship Id="rId4" Type="http://schemas.openxmlformats.org/officeDocument/2006/relationships/image" Target="../media/image3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5.png"/><Relationship Id="rId4" Type="http://schemas.openxmlformats.org/officeDocument/2006/relationships/image" Target="../media/image42.png"/><Relationship Id="rId5" Type="http://schemas.openxmlformats.org/officeDocument/2006/relationships/hyperlink" Target="https://escholarship.org/uc/item/6qc4p0fr"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3.png"/><Relationship Id="rId4" Type="http://schemas.openxmlformats.org/officeDocument/2006/relationships/hyperlink" Target="https://www.hindawi.com/journals/ijp/2009/732093/"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4.png"/><Relationship Id="rId4" Type="http://schemas.openxmlformats.org/officeDocument/2006/relationships/hyperlink" Target="https://www.ijareeie.com/upload/2017/may/49_PERFORMANCE.pdf" TargetMode="External"/><Relationship Id="rId5" Type="http://schemas.openxmlformats.org/officeDocument/2006/relationships/hyperlink" Target="https://www.ijareeie.com/upload/2017/may/49_PERFORMANCE.pdf"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energy.gov/sites/prod/files/2017/03/f34/qtr-2015-chapter5.pd" TargetMode="External"/><Relationship Id="rId4" Type="http://schemas.openxmlformats.org/officeDocument/2006/relationships/hyperlink" Target="https://www.sciencedirect.com/science/article/abs/pii/S0378778805001106" TargetMode="External"/><Relationship Id="rId5" Type="http://schemas.openxmlformats.org/officeDocument/2006/relationships/hyperlink" Target="https://www.economist.com/graphic-detail/2021/08/10/demand-for-air-conditioning-is-set-to-sur" TargetMode="External"/><Relationship Id="rId6" Type="http://schemas.openxmlformats.org/officeDocument/2006/relationships/hyperlink" Target="https://www.sciencedirect.com/science/article/pii/S1364032115001598" TargetMode="External"/><Relationship Id="rId7" Type="http://schemas.openxmlformats.org/officeDocument/2006/relationships/hyperlink" Target="https://www.hindawi.com/journals/jen/2014/859286/"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www.mfcp.com/our-blog/bid/94802/what-type-of-pipe-should-i-use-for-my-air-compress" TargetMode="External"/><Relationship Id="rId4" Type="http://schemas.openxmlformats.org/officeDocument/2006/relationships/hyperlink" Target="https://www.lakeair.com/merv-rating-explanation/" TargetMode="External"/><Relationship Id="rId9" Type="http://schemas.openxmlformats.org/officeDocument/2006/relationships/hyperlink" Target="https://escholarship.org/uc/item/6qc4p0fr" TargetMode="External"/><Relationship Id="rId5" Type="http://schemas.openxmlformats.org/officeDocument/2006/relationships/hyperlink" Target="https://www.sciencedirect.com/topics/engineering/ground-source-heat-pump-system" TargetMode="External"/><Relationship Id="rId6" Type="http://schemas.openxmlformats.org/officeDocument/2006/relationships/hyperlink" Target="https://www.researchgate.net/publication/245402209_Thermodynamic_modelling_of_a_water-to" TargetMode="External"/><Relationship Id="rId7" Type="http://schemas.openxmlformats.org/officeDocument/2006/relationships/hyperlink" Target="https://www.researchgate.net/publication/245402209_Thermodynamic_modelling_of_a_water-to" TargetMode="External"/><Relationship Id="rId8" Type="http://schemas.openxmlformats.org/officeDocument/2006/relationships/hyperlink" Target="https://www.researchgate.net/publication/245402209_Thermodynamic_modelling_of_a_water-to"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4.png"/><Relationship Id="rId11" Type="http://schemas.openxmlformats.org/officeDocument/2006/relationships/image" Target="../media/image8.png"/><Relationship Id="rId10" Type="http://schemas.openxmlformats.org/officeDocument/2006/relationships/image" Target="../media/image5.png"/><Relationship Id="rId9"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11.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819150" y="3844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80"/>
              <a:t>Earth Integrated Heating and Cooling System</a:t>
            </a:r>
            <a:endParaRPr b="1" sz="2680"/>
          </a:p>
          <a:p>
            <a:pPr indent="0" lvl="0" marL="0" rtl="0" algn="ctr">
              <a:spcBef>
                <a:spcPts val="0"/>
              </a:spcBef>
              <a:spcAft>
                <a:spcPts val="0"/>
              </a:spcAft>
              <a:buSzPts val="990"/>
              <a:buNone/>
            </a:pPr>
            <a:r>
              <a:rPr b="1" lang="en" sz="2680"/>
              <a:t>CP301 </a:t>
            </a:r>
            <a:endParaRPr b="1" sz="2680"/>
          </a:p>
          <a:p>
            <a:pPr indent="0" lvl="0" marL="0" rtl="0" algn="ctr">
              <a:spcBef>
                <a:spcPts val="0"/>
              </a:spcBef>
              <a:spcAft>
                <a:spcPts val="0"/>
              </a:spcAft>
              <a:buSzPts val="990"/>
              <a:buNone/>
            </a:pPr>
            <a:r>
              <a:t/>
            </a:r>
            <a:endParaRPr b="1" sz="2680"/>
          </a:p>
        </p:txBody>
      </p:sp>
      <p:sp>
        <p:nvSpPr>
          <p:cNvPr id="129" name="Google Shape;129;p13"/>
          <p:cNvSpPr txBox="1"/>
          <p:nvPr>
            <p:ph idx="1" type="body"/>
          </p:nvPr>
        </p:nvSpPr>
        <p:spPr>
          <a:xfrm>
            <a:off x="327850" y="3314200"/>
            <a:ext cx="4173900" cy="142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u="sng">
                <a:solidFill>
                  <a:srgbClr val="000000"/>
                </a:solidFill>
                <a:latin typeface="Nunito"/>
                <a:ea typeface="Nunito"/>
                <a:cs typeface="Nunito"/>
                <a:sym typeface="Nunito"/>
              </a:rPr>
              <a:t>Group 04 </a:t>
            </a:r>
            <a:endParaRPr b="1" sz="1400" u="sng">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rPr lang="en" sz="1400">
                <a:solidFill>
                  <a:srgbClr val="000000"/>
                </a:solidFill>
                <a:latin typeface="Nunito Medium"/>
                <a:ea typeface="Nunito Medium"/>
                <a:cs typeface="Nunito Medium"/>
                <a:sym typeface="Nunito Medium"/>
              </a:rPr>
              <a:t>Amit Bhuradia               2019chb1037</a:t>
            </a:r>
            <a:endParaRPr sz="1400">
              <a:solidFill>
                <a:srgbClr val="000000"/>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lang="en" sz="1400">
                <a:solidFill>
                  <a:srgbClr val="000000"/>
                </a:solidFill>
                <a:latin typeface="Nunito Medium"/>
                <a:ea typeface="Nunito Medium"/>
                <a:cs typeface="Nunito Medium"/>
                <a:sym typeface="Nunito Medium"/>
              </a:rPr>
              <a:t>Anchal Gupta	          2019chb1038</a:t>
            </a:r>
            <a:endParaRPr sz="1400">
              <a:solidFill>
                <a:srgbClr val="000000"/>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lang="en" sz="1400">
                <a:solidFill>
                  <a:srgbClr val="000000"/>
                </a:solidFill>
                <a:latin typeface="Nunito Medium"/>
                <a:ea typeface="Nunito Medium"/>
                <a:cs typeface="Nunito Medium"/>
                <a:sym typeface="Nunito Medium"/>
              </a:rPr>
              <a:t>Arpita Singh                  2019chb1042</a:t>
            </a:r>
            <a:endParaRPr sz="1400">
              <a:solidFill>
                <a:srgbClr val="000000"/>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lang="en" sz="1400">
                <a:solidFill>
                  <a:srgbClr val="000000"/>
                </a:solidFill>
                <a:latin typeface="Nunito Medium"/>
                <a:ea typeface="Nunito Medium"/>
                <a:cs typeface="Nunito Medium"/>
                <a:sym typeface="Nunito Medium"/>
              </a:rPr>
              <a:t>Manasi Sardesai            2019chb1048</a:t>
            </a:r>
            <a:endParaRPr sz="1400">
              <a:solidFill>
                <a:srgbClr val="000000"/>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lang="en" sz="1400">
                <a:solidFill>
                  <a:srgbClr val="000000"/>
                </a:solidFill>
                <a:latin typeface="Nunito Medium"/>
                <a:ea typeface="Nunito Medium"/>
                <a:cs typeface="Nunito Medium"/>
                <a:sym typeface="Nunito Medium"/>
              </a:rPr>
              <a:t>M. Mazhar Laljee           2019chb1051</a:t>
            </a:r>
            <a:endParaRPr sz="1400">
              <a:solidFill>
                <a:srgbClr val="000000"/>
              </a:solidFill>
              <a:latin typeface="Nunito Medium"/>
              <a:ea typeface="Nunito Medium"/>
              <a:cs typeface="Nunito Medium"/>
              <a:sym typeface="Nunito Medium"/>
            </a:endParaRPr>
          </a:p>
        </p:txBody>
      </p:sp>
      <p:pic>
        <p:nvPicPr>
          <p:cNvPr id="130" name="Google Shape;130;p13"/>
          <p:cNvPicPr preferRelativeResize="0"/>
          <p:nvPr/>
        </p:nvPicPr>
        <p:blipFill>
          <a:blip r:embed="rId3">
            <a:alphaModFix/>
          </a:blip>
          <a:stretch>
            <a:fillRect/>
          </a:stretch>
        </p:blipFill>
        <p:spPr>
          <a:xfrm>
            <a:off x="3742137" y="1415300"/>
            <a:ext cx="1659725" cy="1822595"/>
          </a:xfrm>
          <a:prstGeom prst="rect">
            <a:avLst/>
          </a:prstGeom>
          <a:noFill/>
          <a:ln>
            <a:noFill/>
          </a:ln>
        </p:spPr>
      </p:pic>
      <p:sp>
        <p:nvSpPr>
          <p:cNvPr id="131" name="Google Shape;131;p13"/>
          <p:cNvSpPr txBox="1"/>
          <p:nvPr>
            <p:ph idx="1" type="body"/>
          </p:nvPr>
        </p:nvSpPr>
        <p:spPr>
          <a:xfrm>
            <a:off x="4572000" y="3432375"/>
            <a:ext cx="4173900" cy="1428300"/>
          </a:xfrm>
          <a:prstGeom prst="rect">
            <a:avLst/>
          </a:prstGeom>
        </p:spPr>
        <p:txBody>
          <a:bodyPr anchorCtr="0" anchor="t" bIns="91425" lIns="91425" spcFirstLastPara="1" rIns="91425" wrap="square" tIns="91425">
            <a:normAutofit/>
          </a:bodyPr>
          <a:lstStyle/>
          <a:p>
            <a:pPr indent="0" lvl="0" marL="0" rtl="0" algn="r">
              <a:lnSpc>
                <a:spcPct val="100000"/>
              </a:lnSpc>
              <a:spcBef>
                <a:spcPts val="0"/>
              </a:spcBef>
              <a:spcAft>
                <a:spcPts val="0"/>
              </a:spcAft>
              <a:buNone/>
            </a:pPr>
            <a:r>
              <a:rPr b="1" lang="en" sz="1500" u="sng">
                <a:solidFill>
                  <a:srgbClr val="000000"/>
                </a:solidFill>
                <a:latin typeface="Nunito"/>
                <a:ea typeface="Nunito"/>
                <a:cs typeface="Nunito"/>
                <a:sym typeface="Nunito"/>
              </a:rPr>
              <a:t>Course Instructors</a:t>
            </a:r>
            <a:endParaRPr b="1" sz="1500" u="sng">
              <a:solidFill>
                <a:srgbClr val="000000"/>
              </a:solidFill>
              <a:latin typeface="Nunito"/>
              <a:ea typeface="Nunito"/>
              <a:cs typeface="Nunito"/>
              <a:sym typeface="Nunito"/>
            </a:endParaRPr>
          </a:p>
          <a:p>
            <a:pPr indent="0" lvl="0" marL="0" rtl="0" algn="r">
              <a:lnSpc>
                <a:spcPct val="100000"/>
              </a:lnSpc>
              <a:spcBef>
                <a:spcPts val="0"/>
              </a:spcBef>
              <a:spcAft>
                <a:spcPts val="0"/>
              </a:spcAft>
              <a:buNone/>
            </a:pPr>
            <a:r>
              <a:rPr lang="en" sz="1500">
                <a:solidFill>
                  <a:srgbClr val="000000"/>
                </a:solidFill>
                <a:latin typeface="Nunito Medium"/>
                <a:ea typeface="Nunito Medium"/>
                <a:cs typeface="Nunito Medium"/>
                <a:sym typeface="Nunito Medium"/>
              </a:rPr>
              <a:t>Dr. Navin Gopinathan</a:t>
            </a:r>
            <a:endParaRPr sz="1500">
              <a:solidFill>
                <a:srgbClr val="000000"/>
              </a:solidFill>
              <a:latin typeface="Nunito Medium"/>
              <a:ea typeface="Nunito Medium"/>
              <a:cs typeface="Nunito Medium"/>
              <a:sym typeface="Nunito Medium"/>
            </a:endParaRPr>
          </a:p>
          <a:p>
            <a:pPr indent="0" lvl="0" marL="0" rtl="0" algn="r">
              <a:lnSpc>
                <a:spcPct val="100000"/>
              </a:lnSpc>
              <a:spcBef>
                <a:spcPts val="0"/>
              </a:spcBef>
              <a:spcAft>
                <a:spcPts val="0"/>
              </a:spcAft>
              <a:buNone/>
            </a:pPr>
            <a:r>
              <a:rPr lang="en" sz="1500">
                <a:solidFill>
                  <a:srgbClr val="000000"/>
                </a:solidFill>
                <a:latin typeface="Nunito Medium"/>
                <a:ea typeface="Nunito Medium"/>
                <a:cs typeface="Nunito Medium"/>
                <a:sym typeface="Nunito Medium"/>
              </a:rPr>
              <a:t>Dr. Sarang Gumphekar</a:t>
            </a:r>
            <a:endParaRPr sz="1500">
              <a:solidFill>
                <a:srgbClr val="000000"/>
              </a:solidFill>
              <a:latin typeface="Nunito Medium"/>
              <a:ea typeface="Nunito Medium"/>
              <a:cs typeface="Nunito Medium"/>
              <a:sym typeface="Nunito Medium"/>
            </a:endParaRPr>
          </a:p>
        </p:txBody>
      </p:sp>
      <p:sp>
        <p:nvSpPr>
          <p:cNvPr id="132" name="Google Shape;132;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2"/>
          <p:cNvSpPr txBox="1"/>
          <p:nvPr>
            <p:ph type="title"/>
          </p:nvPr>
        </p:nvSpPr>
        <p:spPr>
          <a:xfrm>
            <a:off x="190875" y="273625"/>
            <a:ext cx="87600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Heat Transfer Governing Equation</a:t>
            </a:r>
            <a:endParaRPr b="1"/>
          </a:p>
        </p:txBody>
      </p:sp>
      <p:sp>
        <p:nvSpPr>
          <p:cNvPr id="242" name="Google Shape;242;p22"/>
          <p:cNvSpPr txBox="1"/>
          <p:nvPr/>
        </p:nvSpPr>
        <p:spPr>
          <a:xfrm>
            <a:off x="628650" y="3053850"/>
            <a:ext cx="5104200" cy="18201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90000"/>
              </a:lnSpc>
              <a:spcBef>
                <a:spcPts val="0"/>
              </a:spcBef>
              <a:spcAft>
                <a:spcPts val="0"/>
              </a:spcAft>
              <a:buNone/>
            </a:pPr>
            <a:r>
              <a:rPr lang="en" sz="1500">
                <a:solidFill>
                  <a:srgbClr val="000000"/>
                </a:solidFill>
                <a:latin typeface="Open Sans"/>
                <a:ea typeface="Open Sans"/>
                <a:cs typeface="Open Sans"/>
                <a:sym typeface="Open Sans"/>
              </a:rPr>
              <a:t>Assumptions:</a:t>
            </a:r>
            <a:endParaRPr sz="1800">
              <a:solidFill>
                <a:srgbClr val="000000"/>
              </a:solidFill>
              <a:latin typeface="Open Sans"/>
              <a:ea typeface="Open Sans"/>
              <a:cs typeface="Open Sans"/>
              <a:sym typeface="Open Sans"/>
            </a:endParaRPr>
          </a:p>
          <a:p>
            <a:pPr indent="0" lvl="0" marL="0" rtl="0" algn="l">
              <a:lnSpc>
                <a:spcPct val="90000"/>
              </a:lnSpc>
              <a:spcBef>
                <a:spcPts val="800"/>
              </a:spcBef>
              <a:spcAft>
                <a:spcPts val="0"/>
              </a:spcAft>
              <a:buNone/>
            </a:pPr>
            <a:r>
              <a:t/>
            </a:r>
            <a:endParaRPr sz="1500">
              <a:solidFill>
                <a:srgbClr val="000000"/>
              </a:solidFill>
              <a:latin typeface="Open Sans"/>
              <a:ea typeface="Open Sans"/>
              <a:cs typeface="Open Sans"/>
              <a:sym typeface="Open Sans"/>
            </a:endParaRPr>
          </a:p>
          <a:p>
            <a:pPr indent="-387350" lvl="0" marL="381000" rtl="0" algn="l">
              <a:lnSpc>
                <a:spcPct val="90000"/>
              </a:lnSpc>
              <a:spcBef>
                <a:spcPts val="800"/>
              </a:spcBef>
              <a:spcAft>
                <a:spcPts val="0"/>
              </a:spcAft>
              <a:buClr>
                <a:srgbClr val="000000"/>
              </a:buClr>
              <a:buSzPts val="1500"/>
              <a:buFont typeface="Open Sans"/>
              <a:buAutoNum type="arabicPeriod"/>
            </a:pPr>
            <a:r>
              <a:rPr lang="en" sz="1500">
                <a:solidFill>
                  <a:srgbClr val="000000"/>
                </a:solidFill>
                <a:latin typeface="Open Sans"/>
                <a:ea typeface="Open Sans"/>
                <a:cs typeface="Open Sans"/>
                <a:sym typeface="Open Sans"/>
              </a:rPr>
              <a:t>Steady state</a:t>
            </a:r>
            <a:endParaRPr sz="1800">
              <a:solidFill>
                <a:srgbClr val="000000"/>
              </a:solidFill>
              <a:latin typeface="Open Sans"/>
              <a:ea typeface="Open Sans"/>
              <a:cs typeface="Open Sans"/>
              <a:sym typeface="Open Sans"/>
            </a:endParaRPr>
          </a:p>
          <a:p>
            <a:pPr indent="-387350" lvl="0" marL="381000" rtl="0" algn="l">
              <a:lnSpc>
                <a:spcPct val="90000"/>
              </a:lnSpc>
              <a:spcBef>
                <a:spcPts val="800"/>
              </a:spcBef>
              <a:spcAft>
                <a:spcPts val="0"/>
              </a:spcAft>
              <a:buClr>
                <a:srgbClr val="000000"/>
              </a:buClr>
              <a:buSzPts val="1500"/>
              <a:buFont typeface="Open Sans"/>
              <a:buAutoNum type="arabicPeriod"/>
            </a:pPr>
            <a:r>
              <a:rPr lang="en" sz="1500">
                <a:solidFill>
                  <a:srgbClr val="000000"/>
                </a:solidFill>
                <a:latin typeface="Open Sans"/>
                <a:ea typeface="Open Sans"/>
                <a:cs typeface="Open Sans"/>
                <a:sym typeface="Open Sans"/>
              </a:rPr>
              <a:t>Uniform flow</a:t>
            </a:r>
            <a:endParaRPr sz="1800">
              <a:solidFill>
                <a:srgbClr val="000000"/>
              </a:solidFill>
              <a:latin typeface="Open Sans"/>
              <a:ea typeface="Open Sans"/>
              <a:cs typeface="Open Sans"/>
              <a:sym typeface="Open Sans"/>
            </a:endParaRPr>
          </a:p>
          <a:p>
            <a:pPr indent="-387350" lvl="0" marL="381000" rtl="0" algn="l">
              <a:lnSpc>
                <a:spcPct val="90000"/>
              </a:lnSpc>
              <a:spcBef>
                <a:spcPts val="800"/>
              </a:spcBef>
              <a:spcAft>
                <a:spcPts val="0"/>
              </a:spcAft>
              <a:buClr>
                <a:srgbClr val="000000"/>
              </a:buClr>
              <a:buSzPts val="1500"/>
              <a:buFont typeface="Open Sans"/>
              <a:buAutoNum type="arabicPeriod"/>
            </a:pPr>
            <a:r>
              <a:rPr lang="en" sz="1500">
                <a:solidFill>
                  <a:srgbClr val="000000"/>
                </a:solidFill>
                <a:latin typeface="Open Sans"/>
                <a:ea typeface="Open Sans"/>
                <a:cs typeface="Open Sans"/>
                <a:sym typeface="Open Sans"/>
              </a:rPr>
              <a:t>Constant earth temperature</a:t>
            </a:r>
            <a:endParaRPr sz="1800">
              <a:solidFill>
                <a:srgbClr val="000000"/>
              </a:solidFill>
              <a:latin typeface="Open Sans"/>
              <a:ea typeface="Open Sans"/>
              <a:cs typeface="Open Sans"/>
              <a:sym typeface="Open Sans"/>
            </a:endParaRPr>
          </a:p>
          <a:p>
            <a:pPr indent="-387350" lvl="0" marL="381000" rtl="0" algn="l">
              <a:lnSpc>
                <a:spcPct val="90000"/>
              </a:lnSpc>
              <a:spcBef>
                <a:spcPts val="800"/>
              </a:spcBef>
              <a:spcAft>
                <a:spcPts val="0"/>
              </a:spcAft>
              <a:buClr>
                <a:srgbClr val="000000"/>
              </a:buClr>
              <a:buSzPts val="1500"/>
              <a:buFont typeface="Open Sans"/>
              <a:buAutoNum type="arabicPeriod"/>
            </a:pPr>
            <a:r>
              <a:rPr lang="en" sz="1500">
                <a:solidFill>
                  <a:srgbClr val="000000"/>
                </a:solidFill>
                <a:latin typeface="Open Sans"/>
                <a:ea typeface="Open Sans"/>
                <a:cs typeface="Open Sans"/>
                <a:sym typeface="Open Sans"/>
              </a:rPr>
              <a:t>Temperature of pipe wall equals earth temperature</a:t>
            </a:r>
            <a:endParaRPr sz="1800">
              <a:solidFill>
                <a:srgbClr val="000000"/>
              </a:solidFill>
              <a:latin typeface="Open Sans"/>
              <a:ea typeface="Open Sans"/>
              <a:cs typeface="Open Sans"/>
              <a:sym typeface="Open Sans"/>
            </a:endParaRPr>
          </a:p>
          <a:p>
            <a:pPr indent="-387350" lvl="0" marL="381000" rtl="0" algn="l">
              <a:lnSpc>
                <a:spcPct val="90000"/>
              </a:lnSpc>
              <a:spcBef>
                <a:spcPts val="800"/>
              </a:spcBef>
              <a:spcAft>
                <a:spcPts val="1200"/>
              </a:spcAft>
              <a:buClr>
                <a:srgbClr val="000000"/>
              </a:buClr>
              <a:buSzPts val="1500"/>
              <a:buFont typeface="Open Sans"/>
              <a:buAutoNum type="arabicPeriod"/>
            </a:pPr>
            <a:r>
              <a:rPr lang="en" sz="1500">
                <a:solidFill>
                  <a:srgbClr val="000000"/>
                </a:solidFill>
                <a:latin typeface="Open Sans"/>
                <a:ea typeface="Open Sans"/>
                <a:cs typeface="Open Sans"/>
                <a:sym typeface="Open Sans"/>
              </a:rPr>
              <a:t>Resistance is only due to air convection</a:t>
            </a:r>
            <a:endParaRPr sz="1500">
              <a:solidFill>
                <a:srgbClr val="000000"/>
              </a:solidFill>
              <a:latin typeface="Open Sans"/>
              <a:ea typeface="Open Sans"/>
              <a:cs typeface="Open Sans"/>
              <a:sym typeface="Open Sans"/>
            </a:endParaRPr>
          </a:p>
        </p:txBody>
      </p:sp>
      <p:sp>
        <p:nvSpPr>
          <p:cNvPr id="243" name="Google Shape;243;p22"/>
          <p:cNvSpPr/>
          <p:nvPr/>
        </p:nvSpPr>
        <p:spPr>
          <a:xfrm>
            <a:off x="3848471" y="1485361"/>
            <a:ext cx="998700" cy="709500"/>
          </a:xfrm>
          <a:prstGeom prst="rect">
            <a:avLst/>
          </a:prstGeom>
          <a:solidFill>
            <a:srgbClr val="4A86E8"/>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cxnSp>
        <p:nvCxnSpPr>
          <p:cNvPr id="244" name="Google Shape;244;p22"/>
          <p:cNvCxnSpPr/>
          <p:nvPr/>
        </p:nvCxnSpPr>
        <p:spPr>
          <a:xfrm>
            <a:off x="2996213" y="1485361"/>
            <a:ext cx="2736600" cy="0"/>
          </a:xfrm>
          <a:prstGeom prst="straightConnector1">
            <a:avLst/>
          </a:prstGeom>
          <a:noFill/>
          <a:ln cap="flat" cmpd="sng" w="9525">
            <a:solidFill>
              <a:srgbClr val="5D4037"/>
            </a:solidFill>
            <a:prstDash val="solid"/>
            <a:miter lim="800000"/>
            <a:headEnd len="sm" w="sm" type="none"/>
            <a:tailEnd len="sm" w="sm" type="none"/>
          </a:ln>
        </p:spPr>
      </p:cxnSp>
      <p:cxnSp>
        <p:nvCxnSpPr>
          <p:cNvPr id="245" name="Google Shape;245;p22"/>
          <p:cNvCxnSpPr/>
          <p:nvPr/>
        </p:nvCxnSpPr>
        <p:spPr>
          <a:xfrm>
            <a:off x="3841811" y="2194845"/>
            <a:ext cx="1890900" cy="0"/>
          </a:xfrm>
          <a:prstGeom prst="straightConnector1">
            <a:avLst/>
          </a:prstGeom>
          <a:noFill/>
          <a:ln cap="flat" cmpd="sng" w="9525">
            <a:solidFill>
              <a:srgbClr val="5D4037"/>
            </a:solidFill>
            <a:prstDash val="solid"/>
            <a:miter lim="800000"/>
            <a:headEnd len="sm" w="sm" type="none"/>
            <a:tailEnd len="sm" w="sm" type="none"/>
          </a:ln>
        </p:spPr>
      </p:cxnSp>
      <p:cxnSp>
        <p:nvCxnSpPr>
          <p:cNvPr id="246" name="Google Shape;246;p22"/>
          <p:cNvCxnSpPr/>
          <p:nvPr/>
        </p:nvCxnSpPr>
        <p:spPr>
          <a:xfrm rot="10800000">
            <a:off x="2996266" y="2194845"/>
            <a:ext cx="1857600" cy="0"/>
          </a:xfrm>
          <a:prstGeom prst="straightConnector1">
            <a:avLst/>
          </a:prstGeom>
          <a:noFill/>
          <a:ln cap="flat" cmpd="sng" w="9525">
            <a:solidFill>
              <a:srgbClr val="5D4037"/>
            </a:solidFill>
            <a:prstDash val="solid"/>
            <a:miter lim="800000"/>
            <a:headEnd len="sm" w="sm" type="none"/>
            <a:tailEnd len="sm" w="sm" type="none"/>
          </a:ln>
        </p:spPr>
      </p:cxnSp>
      <p:sp>
        <p:nvSpPr>
          <p:cNvPr id="247" name="Google Shape;247;p22"/>
          <p:cNvSpPr txBox="1"/>
          <p:nvPr/>
        </p:nvSpPr>
        <p:spPr>
          <a:xfrm>
            <a:off x="4572000" y="2194845"/>
            <a:ext cx="619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rgbClr val="000000"/>
                </a:solidFill>
                <a:latin typeface="Calibri"/>
                <a:ea typeface="Calibri"/>
                <a:cs typeface="Calibri"/>
                <a:sym typeface="Calibri"/>
              </a:rPr>
              <a:t>T + dT</a:t>
            </a:r>
            <a:endParaRPr sz="1400">
              <a:solidFill>
                <a:srgbClr val="000000"/>
              </a:solidFill>
              <a:latin typeface="Calibri"/>
              <a:ea typeface="Calibri"/>
              <a:cs typeface="Calibri"/>
              <a:sym typeface="Calibri"/>
            </a:endParaRPr>
          </a:p>
        </p:txBody>
      </p:sp>
      <p:sp>
        <p:nvSpPr>
          <p:cNvPr id="248" name="Google Shape;248;p22"/>
          <p:cNvSpPr txBox="1"/>
          <p:nvPr/>
        </p:nvSpPr>
        <p:spPr>
          <a:xfrm>
            <a:off x="3698659" y="2190927"/>
            <a:ext cx="2862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rgbClr val="000000"/>
                </a:solidFill>
                <a:latin typeface="Calibri"/>
                <a:ea typeface="Calibri"/>
                <a:cs typeface="Calibri"/>
                <a:sym typeface="Calibri"/>
              </a:rPr>
              <a:t>T</a:t>
            </a:r>
            <a:endParaRPr sz="1400">
              <a:solidFill>
                <a:srgbClr val="000000"/>
              </a:solidFill>
              <a:latin typeface="Calibri"/>
              <a:ea typeface="Calibri"/>
              <a:cs typeface="Calibri"/>
              <a:sym typeface="Calibri"/>
            </a:endParaRPr>
          </a:p>
        </p:txBody>
      </p:sp>
      <p:sp>
        <p:nvSpPr>
          <p:cNvPr id="249" name="Google Shape;249;p22"/>
          <p:cNvSpPr txBox="1"/>
          <p:nvPr/>
        </p:nvSpPr>
        <p:spPr>
          <a:xfrm>
            <a:off x="4221332" y="1085866"/>
            <a:ext cx="4239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rgbClr val="000000"/>
                </a:solidFill>
                <a:latin typeface="Calibri"/>
                <a:ea typeface="Calibri"/>
                <a:cs typeface="Calibri"/>
                <a:sym typeface="Calibri"/>
              </a:rPr>
              <a:t>dx</a:t>
            </a:r>
            <a:endParaRPr sz="1400">
              <a:solidFill>
                <a:srgbClr val="000000"/>
              </a:solidFill>
              <a:latin typeface="Calibri"/>
              <a:ea typeface="Calibri"/>
              <a:cs typeface="Calibri"/>
              <a:sym typeface="Calibri"/>
            </a:endParaRPr>
          </a:p>
        </p:txBody>
      </p:sp>
      <p:cxnSp>
        <p:nvCxnSpPr>
          <p:cNvPr id="250" name="Google Shape;250;p22"/>
          <p:cNvCxnSpPr/>
          <p:nvPr/>
        </p:nvCxnSpPr>
        <p:spPr>
          <a:xfrm>
            <a:off x="4520954" y="1224366"/>
            <a:ext cx="326100" cy="0"/>
          </a:xfrm>
          <a:prstGeom prst="straightConnector1">
            <a:avLst/>
          </a:prstGeom>
          <a:noFill/>
          <a:ln cap="flat" cmpd="sng" w="9525">
            <a:solidFill>
              <a:srgbClr val="5D4037"/>
            </a:solidFill>
            <a:prstDash val="solid"/>
            <a:miter lim="800000"/>
            <a:headEnd len="sm" w="sm" type="none"/>
            <a:tailEnd len="med" w="med" type="triangle"/>
          </a:ln>
        </p:spPr>
      </p:cxnSp>
      <p:cxnSp>
        <p:nvCxnSpPr>
          <p:cNvPr id="251" name="Google Shape;251;p22"/>
          <p:cNvCxnSpPr>
            <a:stCxn id="249" idx="1"/>
          </p:cNvCxnSpPr>
          <p:nvPr/>
        </p:nvCxnSpPr>
        <p:spPr>
          <a:xfrm rot="10800000">
            <a:off x="3848432" y="1228216"/>
            <a:ext cx="372900" cy="0"/>
          </a:xfrm>
          <a:prstGeom prst="straightConnector1">
            <a:avLst/>
          </a:prstGeom>
          <a:noFill/>
          <a:ln cap="flat" cmpd="sng" w="9525">
            <a:solidFill>
              <a:srgbClr val="5D4037"/>
            </a:solidFill>
            <a:prstDash val="solid"/>
            <a:miter lim="800000"/>
            <a:headEnd len="sm" w="sm" type="none"/>
            <a:tailEnd len="med" w="med" type="triangle"/>
          </a:ln>
        </p:spPr>
      </p:cxnSp>
      <p:sp>
        <p:nvSpPr>
          <p:cNvPr id="252" name="Google Shape;252;p22"/>
          <p:cNvSpPr txBox="1"/>
          <p:nvPr/>
        </p:nvSpPr>
        <p:spPr>
          <a:xfrm>
            <a:off x="4997020" y="1709634"/>
            <a:ext cx="3165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rgbClr val="000000"/>
                </a:solidFill>
                <a:latin typeface="Calibri"/>
                <a:ea typeface="Calibri"/>
                <a:cs typeface="Calibri"/>
                <a:sym typeface="Calibri"/>
              </a:rPr>
              <a:t>T</a:t>
            </a:r>
            <a:r>
              <a:rPr baseline="-25000" lang="en" sz="1400">
                <a:solidFill>
                  <a:srgbClr val="000000"/>
                </a:solidFill>
                <a:latin typeface="Calibri"/>
                <a:ea typeface="Calibri"/>
                <a:cs typeface="Calibri"/>
                <a:sym typeface="Calibri"/>
              </a:rPr>
              <a:t>w</a:t>
            </a:r>
            <a:endParaRPr sz="1400">
              <a:solidFill>
                <a:srgbClr val="000000"/>
              </a:solidFill>
              <a:latin typeface="Calibri"/>
              <a:ea typeface="Calibri"/>
              <a:cs typeface="Calibri"/>
              <a:sym typeface="Calibri"/>
            </a:endParaRPr>
          </a:p>
        </p:txBody>
      </p:sp>
      <p:cxnSp>
        <p:nvCxnSpPr>
          <p:cNvPr id="253" name="Google Shape;253;p22"/>
          <p:cNvCxnSpPr>
            <a:stCxn id="252" idx="0"/>
          </p:cNvCxnSpPr>
          <p:nvPr/>
        </p:nvCxnSpPr>
        <p:spPr>
          <a:xfrm flipH="1" rot="10800000">
            <a:off x="5155270" y="1485234"/>
            <a:ext cx="91500" cy="224400"/>
          </a:xfrm>
          <a:prstGeom prst="straightConnector1">
            <a:avLst/>
          </a:prstGeom>
          <a:noFill/>
          <a:ln cap="flat" cmpd="sng" w="9525">
            <a:solidFill>
              <a:srgbClr val="5D4037"/>
            </a:solidFill>
            <a:prstDash val="solid"/>
            <a:miter lim="800000"/>
            <a:headEnd len="sm" w="sm" type="none"/>
            <a:tailEnd len="med" w="med" type="triangle"/>
          </a:ln>
        </p:spPr>
      </p:cxnSp>
      <p:cxnSp>
        <p:nvCxnSpPr>
          <p:cNvPr id="254" name="Google Shape;254;p22"/>
          <p:cNvCxnSpPr>
            <a:stCxn id="252" idx="2"/>
          </p:cNvCxnSpPr>
          <p:nvPr/>
        </p:nvCxnSpPr>
        <p:spPr>
          <a:xfrm>
            <a:off x="5155270" y="1994334"/>
            <a:ext cx="89100" cy="204300"/>
          </a:xfrm>
          <a:prstGeom prst="straightConnector1">
            <a:avLst/>
          </a:prstGeom>
          <a:noFill/>
          <a:ln cap="flat" cmpd="sng" w="9525">
            <a:solidFill>
              <a:srgbClr val="5D4037"/>
            </a:solidFill>
            <a:prstDash val="solid"/>
            <a:miter lim="800000"/>
            <a:headEnd len="sm" w="sm" type="none"/>
            <a:tailEnd len="med" w="med" type="triangle"/>
          </a:ln>
        </p:spPr>
      </p:cxnSp>
      <p:sp>
        <p:nvSpPr>
          <p:cNvPr id="255" name="Google Shape;255;p22"/>
          <p:cNvSpPr txBox="1"/>
          <p:nvPr/>
        </p:nvSpPr>
        <p:spPr>
          <a:xfrm>
            <a:off x="2876376" y="1182000"/>
            <a:ext cx="7347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rgbClr val="000000"/>
                </a:solidFill>
                <a:latin typeface="Calibri"/>
                <a:ea typeface="Calibri"/>
                <a:cs typeface="Calibri"/>
                <a:sym typeface="Calibri"/>
              </a:rPr>
              <a:t>Ground</a:t>
            </a:r>
            <a:endParaRPr sz="1400">
              <a:solidFill>
                <a:srgbClr val="000000"/>
              </a:solidFill>
              <a:latin typeface="Calibri"/>
              <a:ea typeface="Calibri"/>
              <a:cs typeface="Calibri"/>
              <a:sym typeface="Calibri"/>
            </a:endParaRPr>
          </a:p>
        </p:txBody>
      </p:sp>
      <p:sp>
        <p:nvSpPr>
          <p:cNvPr id="256" name="Google Shape;256;p22"/>
          <p:cNvSpPr txBox="1"/>
          <p:nvPr/>
        </p:nvSpPr>
        <p:spPr>
          <a:xfrm>
            <a:off x="2876376" y="2196050"/>
            <a:ext cx="7347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rgbClr val="000000"/>
                </a:solidFill>
                <a:latin typeface="Calibri"/>
                <a:ea typeface="Calibri"/>
                <a:cs typeface="Calibri"/>
                <a:sym typeface="Calibri"/>
              </a:rPr>
              <a:t>Ground</a:t>
            </a:r>
            <a:endParaRPr sz="1400">
              <a:solidFill>
                <a:srgbClr val="000000"/>
              </a:solidFill>
              <a:latin typeface="Calibri"/>
              <a:ea typeface="Calibri"/>
              <a:cs typeface="Calibri"/>
              <a:sym typeface="Calibri"/>
            </a:endParaRPr>
          </a:p>
        </p:txBody>
      </p:sp>
      <p:sp>
        <p:nvSpPr>
          <p:cNvPr id="257" name="Google Shape;257;p22"/>
          <p:cNvSpPr txBox="1"/>
          <p:nvPr/>
        </p:nvSpPr>
        <p:spPr>
          <a:xfrm>
            <a:off x="4109806" y="1709634"/>
            <a:ext cx="4761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rgbClr val="000000"/>
                </a:solidFill>
                <a:latin typeface="Calibri"/>
                <a:ea typeface="Calibri"/>
                <a:cs typeface="Calibri"/>
                <a:sym typeface="Calibri"/>
              </a:rPr>
              <a:t>CV</a:t>
            </a:r>
            <a:endParaRPr sz="1400">
              <a:solidFill>
                <a:srgbClr val="000000"/>
              </a:solidFill>
              <a:latin typeface="Calibri"/>
              <a:ea typeface="Calibri"/>
              <a:cs typeface="Calibri"/>
              <a:sym typeface="Calibri"/>
            </a:endParaRPr>
          </a:p>
        </p:txBody>
      </p:sp>
      <p:sp>
        <p:nvSpPr>
          <p:cNvPr id="258" name="Google Shape;258;p22"/>
          <p:cNvSpPr txBox="1"/>
          <p:nvPr/>
        </p:nvSpPr>
        <p:spPr>
          <a:xfrm>
            <a:off x="3262543" y="2568641"/>
            <a:ext cx="2203800" cy="253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200">
                <a:solidFill>
                  <a:srgbClr val="000000"/>
                </a:solidFill>
                <a:latin typeface="Open Sans"/>
                <a:ea typeface="Open Sans"/>
                <a:cs typeface="Open Sans"/>
                <a:sym typeface="Open Sans"/>
              </a:rPr>
              <a:t>Fig.</a:t>
            </a:r>
            <a:r>
              <a:rPr b="1" lang="en" sz="1200">
                <a:latin typeface="Open Sans"/>
                <a:ea typeface="Open Sans"/>
                <a:cs typeface="Open Sans"/>
                <a:sym typeface="Open Sans"/>
              </a:rPr>
              <a:t> 3</a:t>
            </a:r>
            <a:r>
              <a:rPr b="1" lang="en" sz="1200">
                <a:solidFill>
                  <a:srgbClr val="000000"/>
                </a:solidFill>
                <a:latin typeface="Open Sans"/>
                <a:ea typeface="Open Sans"/>
                <a:cs typeface="Open Sans"/>
                <a:sym typeface="Open Sans"/>
              </a:rPr>
              <a:t>: Pipe Section</a:t>
            </a:r>
            <a:endParaRPr b="1" sz="1200">
              <a:solidFill>
                <a:srgbClr val="000000"/>
              </a:solidFill>
              <a:latin typeface="Open Sans"/>
              <a:ea typeface="Open Sans"/>
              <a:cs typeface="Open Sans"/>
              <a:sym typeface="Open Sans"/>
            </a:endParaRPr>
          </a:p>
        </p:txBody>
      </p:sp>
      <p:sp>
        <p:nvSpPr>
          <p:cNvPr id="259" name="Google Shape;259;p22"/>
          <p:cNvSpPr txBox="1"/>
          <p:nvPr/>
        </p:nvSpPr>
        <p:spPr>
          <a:xfrm>
            <a:off x="5850725" y="3053850"/>
            <a:ext cx="2539500" cy="1820100"/>
          </a:xfrm>
          <a:prstGeom prst="rect">
            <a:avLst/>
          </a:pr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rmAutofit lnSpcReduction="20000"/>
          </a:bodyPr>
          <a:lstStyle/>
          <a:p>
            <a:pPr indent="0" lvl="0" marL="0" rtl="0" algn="l">
              <a:lnSpc>
                <a:spcPct val="90000"/>
              </a:lnSpc>
              <a:spcBef>
                <a:spcPts val="800"/>
              </a:spcBef>
              <a:spcAft>
                <a:spcPts val="0"/>
              </a:spcAft>
              <a:buNone/>
            </a:pPr>
            <a:r>
              <a:rPr lang="en" sz="1500">
                <a:latin typeface="Open Sans"/>
                <a:ea typeface="Open Sans"/>
                <a:cs typeface="Open Sans"/>
                <a:sym typeface="Open Sans"/>
              </a:rPr>
              <a:t>Energy balance:</a:t>
            </a:r>
            <a:endParaRPr sz="1500">
              <a:latin typeface="Open Sans"/>
              <a:ea typeface="Open Sans"/>
              <a:cs typeface="Open Sans"/>
              <a:sym typeface="Open Sans"/>
            </a:endParaRPr>
          </a:p>
          <a:p>
            <a:pPr indent="0" lvl="0" marL="0" rtl="0" algn="l">
              <a:lnSpc>
                <a:spcPct val="90000"/>
              </a:lnSpc>
              <a:spcBef>
                <a:spcPts val="1200"/>
              </a:spcBef>
              <a:spcAft>
                <a:spcPts val="0"/>
              </a:spcAft>
              <a:buNone/>
            </a:pPr>
            <a:r>
              <a:t/>
            </a:r>
            <a:endParaRPr sz="1500">
              <a:latin typeface="Open Sans"/>
              <a:ea typeface="Open Sans"/>
              <a:cs typeface="Open Sans"/>
              <a:sym typeface="Open Sans"/>
            </a:endParaRPr>
          </a:p>
          <a:p>
            <a:pPr indent="0" lvl="0" marL="0" rtl="0" algn="l">
              <a:lnSpc>
                <a:spcPct val="90000"/>
              </a:lnSpc>
              <a:spcBef>
                <a:spcPts val="1200"/>
              </a:spcBef>
              <a:spcAft>
                <a:spcPts val="0"/>
              </a:spcAft>
              <a:buNone/>
            </a:pPr>
            <a:r>
              <a:t/>
            </a:r>
            <a:endParaRPr sz="1500">
              <a:latin typeface="Open Sans"/>
              <a:ea typeface="Open Sans"/>
              <a:cs typeface="Open Sans"/>
              <a:sym typeface="Open Sans"/>
            </a:endParaRPr>
          </a:p>
          <a:p>
            <a:pPr indent="0" lvl="0" marL="0" rtl="0" algn="l">
              <a:lnSpc>
                <a:spcPct val="90000"/>
              </a:lnSpc>
              <a:spcBef>
                <a:spcPts val="1200"/>
              </a:spcBef>
              <a:spcAft>
                <a:spcPts val="0"/>
              </a:spcAft>
              <a:buNone/>
            </a:pPr>
            <a:r>
              <a:rPr lang="en" sz="1500">
                <a:latin typeface="Open Sans"/>
                <a:ea typeface="Open Sans"/>
                <a:cs typeface="Open Sans"/>
                <a:sym typeface="Open Sans"/>
              </a:rPr>
              <a:t>Upon solving:</a:t>
            </a:r>
            <a:endParaRPr sz="1500">
              <a:latin typeface="Open Sans"/>
              <a:ea typeface="Open Sans"/>
              <a:cs typeface="Open Sans"/>
              <a:sym typeface="Open Sans"/>
            </a:endParaRPr>
          </a:p>
          <a:p>
            <a:pPr indent="0" lvl="0" marL="0" rtl="0" algn="l">
              <a:lnSpc>
                <a:spcPct val="90000"/>
              </a:lnSpc>
              <a:spcBef>
                <a:spcPts val="1200"/>
              </a:spcBef>
              <a:spcAft>
                <a:spcPts val="0"/>
              </a:spcAft>
              <a:buNone/>
            </a:pPr>
            <a:r>
              <a:t/>
            </a:r>
            <a:endParaRPr sz="1500">
              <a:latin typeface="Open Sans"/>
              <a:ea typeface="Open Sans"/>
              <a:cs typeface="Open Sans"/>
              <a:sym typeface="Open Sans"/>
            </a:endParaRPr>
          </a:p>
          <a:p>
            <a:pPr indent="0" lvl="0" marL="0" rtl="0" algn="l">
              <a:lnSpc>
                <a:spcPct val="90000"/>
              </a:lnSpc>
              <a:spcBef>
                <a:spcPts val="1200"/>
              </a:spcBef>
              <a:spcAft>
                <a:spcPts val="1200"/>
              </a:spcAft>
              <a:buNone/>
            </a:pPr>
            <a:r>
              <a:t/>
            </a:r>
            <a:endParaRPr sz="1500">
              <a:latin typeface="Open Sans"/>
              <a:ea typeface="Open Sans"/>
              <a:cs typeface="Open Sans"/>
              <a:sym typeface="Open Sans"/>
            </a:endParaRPr>
          </a:p>
        </p:txBody>
      </p:sp>
      <p:pic>
        <p:nvPicPr>
          <p:cNvPr id="260" name="Google Shape;260;p22"/>
          <p:cNvPicPr preferRelativeResize="0"/>
          <p:nvPr/>
        </p:nvPicPr>
        <p:blipFill>
          <a:blip r:embed="rId3">
            <a:alphaModFix/>
          </a:blip>
          <a:stretch>
            <a:fillRect/>
          </a:stretch>
        </p:blipFill>
        <p:spPr>
          <a:xfrm>
            <a:off x="5904948" y="3313475"/>
            <a:ext cx="2419891" cy="470350"/>
          </a:xfrm>
          <a:prstGeom prst="rect">
            <a:avLst/>
          </a:prstGeom>
          <a:noFill/>
          <a:ln>
            <a:noFill/>
          </a:ln>
        </p:spPr>
      </p:pic>
      <p:pic>
        <p:nvPicPr>
          <p:cNvPr id="261" name="Google Shape;261;p22"/>
          <p:cNvPicPr preferRelativeResize="0"/>
          <p:nvPr/>
        </p:nvPicPr>
        <p:blipFill>
          <a:blip r:embed="rId4">
            <a:alphaModFix/>
          </a:blip>
          <a:stretch>
            <a:fillRect/>
          </a:stretch>
        </p:blipFill>
        <p:spPr>
          <a:xfrm>
            <a:off x="5904950" y="4277875"/>
            <a:ext cx="2203800" cy="415304"/>
          </a:xfrm>
          <a:prstGeom prst="rect">
            <a:avLst/>
          </a:prstGeom>
          <a:noFill/>
          <a:ln>
            <a:noFill/>
          </a:ln>
        </p:spPr>
      </p:pic>
      <p:sp>
        <p:nvSpPr>
          <p:cNvPr id="262" name="Google Shape;262;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type="title"/>
          </p:nvPr>
        </p:nvSpPr>
        <p:spPr>
          <a:xfrm>
            <a:off x="160725" y="1810025"/>
            <a:ext cx="86898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600"/>
              <a:t>EAHE System</a:t>
            </a:r>
            <a:endParaRPr b="1" sz="4600"/>
          </a:p>
        </p:txBody>
      </p:sp>
      <p:sp>
        <p:nvSpPr>
          <p:cNvPr id="268" name="Google Shape;268;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4"/>
          <p:cNvSpPr txBox="1"/>
          <p:nvPr>
            <p:ph type="title"/>
          </p:nvPr>
        </p:nvSpPr>
        <p:spPr>
          <a:xfrm>
            <a:off x="210600" y="153100"/>
            <a:ext cx="87228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Accuracy of Derived Equation: Ajmer Case Study</a:t>
            </a:r>
            <a:endParaRPr b="1"/>
          </a:p>
        </p:txBody>
      </p:sp>
      <p:sp>
        <p:nvSpPr>
          <p:cNvPr id="274" name="Google Shape;274;p24"/>
          <p:cNvSpPr txBox="1"/>
          <p:nvPr>
            <p:ph idx="1" type="body"/>
          </p:nvPr>
        </p:nvSpPr>
        <p:spPr>
          <a:xfrm>
            <a:off x="819150" y="561900"/>
            <a:ext cx="7505700" cy="329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Pipe dimensions: diameter = 0.15 m, length = 23.42 m</a:t>
            </a:r>
            <a:endParaRPr b="1"/>
          </a:p>
          <a:p>
            <a:pPr indent="0" lvl="0" marL="0" rtl="0" algn="l">
              <a:spcBef>
                <a:spcPts val="1200"/>
              </a:spcBef>
              <a:spcAft>
                <a:spcPts val="0"/>
              </a:spcAft>
              <a:buNone/>
            </a:pPr>
            <a:r>
              <a:rPr b="1" lang="en"/>
              <a:t>Heat transfer coefficient = 2.8 + 3v**</a:t>
            </a:r>
            <a:endParaRPr b="1"/>
          </a:p>
          <a:p>
            <a:pPr indent="0" lvl="0" marL="0" rtl="0" algn="l">
              <a:spcBef>
                <a:spcPts val="1200"/>
              </a:spcBef>
              <a:spcAft>
                <a:spcPts val="0"/>
              </a:spcAft>
              <a:buNone/>
            </a:pPr>
            <a:r>
              <a:rPr lang="en"/>
              <a:t>January: inlet air temperature = 20.6 </a:t>
            </a:r>
            <a:r>
              <a:rPr baseline="30000" lang="en"/>
              <a:t>o</a:t>
            </a:r>
            <a:r>
              <a:rPr lang="en"/>
              <a:t>C, earth temperature = 26 </a:t>
            </a:r>
            <a:r>
              <a:rPr baseline="30000" lang="en"/>
              <a:t>o</a:t>
            </a:r>
            <a:r>
              <a:rPr lang="en"/>
              <a:t>C (heating)</a:t>
            </a:r>
            <a:endParaRPr/>
          </a:p>
          <a:p>
            <a:pPr indent="0" lvl="0" marL="0" rtl="0" algn="l">
              <a:spcBef>
                <a:spcPts val="1200"/>
              </a:spcBef>
              <a:spcAft>
                <a:spcPts val="1200"/>
              </a:spcAft>
              <a:buNone/>
            </a:pPr>
            <a:r>
              <a:rPr lang="en"/>
              <a:t>March: inlet air temperature = 43.7 </a:t>
            </a:r>
            <a:r>
              <a:rPr baseline="30000" lang="en"/>
              <a:t>o</a:t>
            </a:r>
            <a:r>
              <a:rPr lang="en"/>
              <a:t>C, earth temperature = 30 </a:t>
            </a:r>
            <a:r>
              <a:rPr baseline="30000" lang="en"/>
              <a:t>o</a:t>
            </a:r>
            <a:r>
              <a:rPr lang="en"/>
              <a:t>C</a:t>
            </a:r>
            <a:endParaRPr/>
          </a:p>
        </p:txBody>
      </p:sp>
      <p:graphicFrame>
        <p:nvGraphicFramePr>
          <p:cNvPr id="275" name="Google Shape;275;p24"/>
          <p:cNvGraphicFramePr/>
          <p:nvPr/>
        </p:nvGraphicFramePr>
        <p:xfrm>
          <a:off x="861425" y="2088500"/>
          <a:ext cx="3000000" cy="3000000"/>
        </p:xfrm>
        <a:graphic>
          <a:graphicData uri="http://schemas.openxmlformats.org/drawingml/2006/table">
            <a:tbl>
              <a:tblPr>
                <a:noFill/>
                <a:tableStyleId>{99FC74C5-12F4-4029-A6B1-9392BBD7E182}</a:tableStyleId>
              </a:tblPr>
              <a:tblGrid>
                <a:gridCol w="2958700"/>
                <a:gridCol w="1158475"/>
                <a:gridCol w="1094175"/>
                <a:gridCol w="1104900"/>
                <a:gridCol w="1104900"/>
              </a:tblGrid>
              <a:tr h="264775">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ctr">
                        <a:spcBef>
                          <a:spcPts val="0"/>
                        </a:spcBef>
                        <a:spcAft>
                          <a:spcPts val="0"/>
                        </a:spcAft>
                        <a:buNone/>
                      </a:pPr>
                      <a:r>
                        <a:rPr b="1" lang="en" sz="1100"/>
                        <a:t>2 m/s</a:t>
                      </a:r>
                      <a:endParaRPr b="1" sz="1100"/>
                    </a:p>
                  </a:txBody>
                  <a:tcPr marT="91425" marB="91425" marR="91425" marL="91425"/>
                </a:tc>
                <a:tc>
                  <a:txBody>
                    <a:bodyPr/>
                    <a:lstStyle/>
                    <a:p>
                      <a:pPr indent="0" lvl="0" marL="0" rtl="0" algn="ctr">
                        <a:spcBef>
                          <a:spcPts val="0"/>
                        </a:spcBef>
                        <a:spcAft>
                          <a:spcPts val="0"/>
                        </a:spcAft>
                        <a:buNone/>
                      </a:pPr>
                      <a:r>
                        <a:rPr b="1" lang="en" sz="1100"/>
                        <a:t>3.2 m/s</a:t>
                      </a:r>
                      <a:endParaRPr b="1" sz="1100"/>
                    </a:p>
                  </a:txBody>
                  <a:tcPr marT="91425" marB="91425" marR="91425" marL="91425"/>
                </a:tc>
                <a:tc>
                  <a:txBody>
                    <a:bodyPr/>
                    <a:lstStyle/>
                    <a:p>
                      <a:pPr indent="0" lvl="0" marL="0" rtl="0" algn="ctr">
                        <a:spcBef>
                          <a:spcPts val="0"/>
                        </a:spcBef>
                        <a:spcAft>
                          <a:spcPts val="0"/>
                        </a:spcAft>
                        <a:buNone/>
                      </a:pPr>
                      <a:r>
                        <a:rPr b="1" lang="en" sz="1100"/>
                        <a:t>4 m/s</a:t>
                      </a:r>
                      <a:endParaRPr b="1" sz="1100"/>
                    </a:p>
                  </a:txBody>
                  <a:tcPr marT="91425" marB="91425" marR="91425" marL="91425"/>
                </a:tc>
                <a:tc>
                  <a:txBody>
                    <a:bodyPr/>
                    <a:lstStyle/>
                    <a:p>
                      <a:pPr indent="0" lvl="0" marL="0" rtl="0" algn="ctr">
                        <a:spcBef>
                          <a:spcPts val="0"/>
                        </a:spcBef>
                        <a:spcAft>
                          <a:spcPts val="0"/>
                        </a:spcAft>
                        <a:buNone/>
                      </a:pPr>
                      <a:r>
                        <a:rPr b="1" lang="en" sz="1100"/>
                        <a:t>5 m/s</a:t>
                      </a:r>
                      <a:endParaRPr b="1" sz="1100"/>
                    </a:p>
                  </a:txBody>
                  <a:tcPr marT="91425" marB="91425" marR="91425" marL="91425"/>
                </a:tc>
              </a:tr>
              <a:tr h="436125">
                <a:tc>
                  <a:txBody>
                    <a:bodyPr/>
                    <a:lstStyle/>
                    <a:p>
                      <a:pPr indent="0" lvl="0" marL="0" rtl="0" algn="l">
                        <a:spcBef>
                          <a:spcPts val="0"/>
                        </a:spcBef>
                        <a:spcAft>
                          <a:spcPts val="0"/>
                        </a:spcAft>
                        <a:buNone/>
                      </a:pPr>
                      <a:r>
                        <a:rPr b="1" lang="en" sz="1100"/>
                        <a:t>Experimental </a:t>
                      </a:r>
                      <a:r>
                        <a:rPr b="1" lang="en" sz="1100"/>
                        <a:t>Exit temperature (</a:t>
                      </a:r>
                      <a:r>
                        <a:rPr b="1" lang="en" sz="1100"/>
                        <a:t>Heating/Cooling</a:t>
                      </a:r>
                      <a:r>
                        <a:rPr b="1" lang="en" sz="1100"/>
                        <a:t>)</a:t>
                      </a:r>
                      <a:endParaRPr b="1" sz="1100"/>
                    </a:p>
                  </a:txBody>
                  <a:tcPr marT="91425" marB="91425" marR="91425" marL="91425"/>
                </a:tc>
                <a:tc>
                  <a:txBody>
                    <a:bodyPr/>
                    <a:lstStyle/>
                    <a:p>
                      <a:pPr indent="0" lvl="0" marL="0" rtl="0" algn="ctr">
                        <a:lnSpc>
                          <a:spcPct val="115000"/>
                        </a:lnSpc>
                        <a:spcBef>
                          <a:spcPts val="0"/>
                        </a:spcBef>
                        <a:spcAft>
                          <a:spcPts val="0"/>
                        </a:spcAft>
                        <a:buNone/>
                      </a:pPr>
                      <a:r>
                        <a:rPr lang="en" sz="1100"/>
                        <a:t>25.4/</a:t>
                      </a:r>
                      <a:endParaRPr sz="1100"/>
                    </a:p>
                    <a:p>
                      <a:pPr indent="0" lvl="0" marL="0" rtl="0" algn="ctr">
                        <a:lnSpc>
                          <a:spcPct val="115000"/>
                        </a:lnSpc>
                        <a:spcBef>
                          <a:spcPts val="0"/>
                        </a:spcBef>
                        <a:spcAft>
                          <a:spcPts val="0"/>
                        </a:spcAft>
                        <a:buNone/>
                      </a:pPr>
                      <a:r>
                        <a:rPr lang="en" sz="1100"/>
                        <a:t>31</a:t>
                      </a:r>
                      <a:endParaRPr sz="1100"/>
                    </a:p>
                  </a:txBody>
                  <a:tcPr marT="91425" marB="91425" marR="91425" marL="91425"/>
                </a:tc>
                <a:tc>
                  <a:txBody>
                    <a:bodyPr/>
                    <a:lstStyle/>
                    <a:p>
                      <a:pPr indent="0" lvl="0" marL="0" rtl="0" algn="ctr">
                        <a:lnSpc>
                          <a:spcPct val="115000"/>
                        </a:lnSpc>
                        <a:spcBef>
                          <a:spcPts val="0"/>
                        </a:spcBef>
                        <a:spcAft>
                          <a:spcPts val="0"/>
                        </a:spcAft>
                        <a:buNone/>
                      </a:pPr>
                      <a:r>
                        <a:rPr lang="en" sz="1100"/>
                        <a:t>25.1/</a:t>
                      </a:r>
                      <a:endParaRPr sz="1100"/>
                    </a:p>
                    <a:p>
                      <a:pPr indent="0" lvl="0" marL="0" rtl="0" algn="ctr">
                        <a:lnSpc>
                          <a:spcPct val="115000"/>
                        </a:lnSpc>
                        <a:spcBef>
                          <a:spcPts val="0"/>
                        </a:spcBef>
                        <a:spcAft>
                          <a:spcPts val="0"/>
                        </a:spcAft>
                        <a:buNone/>
                      </a:pPr>
                      <a:r>
                        <a:rPr lang="en" sz="1100"/>
                        <a:t>32</a:t>
                      </a:r>
                      <a:endParaRPr sz="1100"/>
                    </a:p>
                  </a:txBody>
                  <a:tcPr marT="91425" marB="91425" marR="91425" marL="91425"/>
                </a:tc>
                <a:tc>
                  <a:txBody>
                    <a:bodyPr/>
                    <a:lstStyle/>
                    <a:p>
                      <a:pPr indent="0" lvl="0" marL="0" rtl="0" algn="ctr">
                        <a:lnSpc>
                          <a:spcPct val="115000"/>
                        </a:lnSpc>
                        <a:spcBef>
                          <a:spcPts val="0"/>
                        </a:spcBef>
                        <a:spcAft>
                          <a:spcPts val="0"/>
                        </a:spcAft>
                        <a:buNone/>
                      </a:pPr>
                      <a:r>
                        <a:rPr lang="en" sz="1100"/>
                        <a:t>24.9/</a:t>
                      </a:r>
                      <a:endParaRPr sz="1100"/>
                    </a:p>
                    <a:p>
                      <a:pPr indent="0" lvl="0" marL="0" rtl="0" algn="ctr">
                        <a:lnSpc>
                          <a:spcPct val="115000"/>
                        </a:lnSpc>
                        <a:spcBef>
                          <a:spcPts val="0"/>
                        </a:spcBef>
                        <a:spcAft>
                          <a:spcPts val="0"/>
                        </a:spcAft>
                        <a:buNone/>
                      </a:pPr>
                      <a:r>
                        <a:rPr lang="en" sz="1100"/>
                        <a:t>32.5</a:t>
                      </a:r>
                      <a:endParaRPr sz="1100"/>
                    </a:p>
                  </a:txBody>
                  <a:tcPr marT="91425" marB="91425" marR="91425" marL="91425"/>
                </a:tc>
                <a:tc>
                  <a:txBody>
                    <a:bodyPr/>
                    <a:lstStyle/>
                    <a:p>
                      <a:pPr indent="0" lvl="0" marL="0" rtl="0" algn="ctr">
                        <a:lnSpc>
                          <a:spcPct val="115000"/>
                        </a:lnSpc>
                        <a:spcBef>
                          <a:spcPts val="0"/>
                        </a:spcBef>
                        <a:spcAft>
                          <a:spcPts val="0"/>
                        </a:spcAft>
                        <a:buNone/>
                      </a:pPr>
                      <a:r>
                        <a:rPr lang="en" sz="1100"/>
                        <a:t>24.7/</a:t>
                      </a:r>
                      <a:endParaRPr sz="1100"/>
                    </a:p>
                    <a:p>
                      <a:pPr indent="0" lvl="0" marL="0" rtl="0" algn="ctr">
                        <a:lnSpc>
                          <a:spcPct val="115000"/>
                        </a:lnSpc>
                        <a:spcBef>
                          <a:spcPts val="0"/>
                        </a:spcBef>
                        <a:spcAft>
                          <a:spcPts val="0"/>
                        </a:spcAft>
                        <a:buNone/>
                      </a:pPr>
                      <a:r>
                        <a:rPr lang="en" sz="1100"/>
                        <a:t>33.7</a:t>
                      </a:r>
                      <a:endParaRPr sz="1100"/>
                    </a:p>
                  </a:txBody>
                  <a:tcPr marT="91425" marB="91425" marR="91425" marL="91425"/>
                </a:tc>
              </a:tr>
              <a:tr h="489700">
                <a:tc>
                  <a:txBody>
                    <a:bodyPr/>
                    <a:lstStyle/>
                    <a:p>
                      <a:pPr indent="0" lvl="0" marL="0" rtl="0" algn="l">
                        <a:spcBef>
                          <a:spcPts val="0"/>
                        </a:spcBef>
                        <a:spcAft>
                          <a:spcPts val="0"/>
                        </a:spcAft>
                        <a:buClr>
                          <a:srgbClr val="000000"/>
                        </a:buClr>
                        <a:buSzPts val="1100"/>
                        <a:buFont typeface="Arial"/>
                        <a:buNone/>
                      </a:pPr>
                      <a:r>
                        <a:rPr b="1" lang="en" sz="1100"/>
                        <a:t>Calculated </a:t>
                      </a:r>
                      <a:r>
                        <a:rPr b="1" lang="en" sz="1100">
                          <a:solidFill>
                            <a:srgbClr val="000000"/>
                          </a:solidFill>
                        </a:rPr>
                        <a:t>Exit temperature (</a:t>
                      </a:r>
                      <a:r>
                        <a:rPr b="1" lang="en" sz="1100"/>
                        <a:t>Heating/Cooling</a:t>
                      </a:r>
                      <a:r>
                        <a:rPr b="1" lang="en" sz="1100">
                          <a:solidFill>
                            <a:srgbClr val="000000"/>
                          </a:solidFill>
                        </a:rPr>
                        <a:t>)</a:t>
                      </a:r>
                      <a:endParaRPr b="1" sz="1100"/>
                    </a:p>
                  </a:txBody>
                  <a:tcPr marT="91425" marB="91425" marR="91425" marL="91425"/>
                </a:tc>
                <a:tc>
                  <a:txBody>
                    <a:bodyPr/>
                    <a:lstStyle/>
                    <a:p>
                      <a:pPr indent="0" lvl="0" marL="0" rtl="0" algn="ctr">
                        <a:lnSpc>
                          <a:spcPct val="115000"/>
                        </a:lnSpc>
                        <a:spcBef>
                          <a:spcPts val="0"/>
                        </a:spcBef>
                        <a:spcAft>
                          <a:spcPts val="0"/>
                        </a:spcAft>
                        <a:buNone/>
                      </a:pPr>
                      <a:r>
                        <a:rPr lang="en" sz="1100"/>
                        <a:t>25.42/</a:t>
                      </a:r>
                      <a:endParaRPr sz="1100"/>
                    </a:p>
                    <a:p>
                      <a:pPr indent="0" lvl="0" marL="0" rtl="0" algn="ctr">
                        <a:lnSpc>
                          <a:spcPct val="115000"/>
                        </a:lnSpc>
                        <a:spcBef>
                          <a:spcPts val="0"/>
                        </a:spcBef>
                        <a:spcAft>
                          <a:spcPts val="0"/>
                        </a:spcAft>
                        <a:buNone/>
                      </a:pPr>
                      <a:r>
                        <a:rPr lang="en" sz="1100"/>
                        <a:t>31.47</a:t>
                      </a:r>
                      <a:endParaRPr sz="1100"/>
                    </a:p>
                  </a:txBody>
                  <a:tcPr marT="91425" marB="91425" marR="91425" marL="91425"/>
                </a:tc>
                <a:tc>
                  <a:txBody>
                    <a:bodyPr/>
                    <a:lstStyle/>
                    <a:p>
                      <a:pPr indent="0" lvl="0" marL="0" rtl="0" algn="ctr">
                        <a:lnSpc>
                          <a:spcPct val="115000"/>
                        </a:lnSpc>
                        <a:spcBef>
                          <a:spcPts val="0"/>
                        </a:spcBef>
                        <a:spcAft>
                          <a:spcPts val="0"/>
                        </a:spcAft>
                        <a:buNone/>
                      </a:pPr>
                      <a:r>
                        <a:rPr lang="en" sz="1100"/>
                        <a:t>25.24/</a:t>
                      </a:r>
                      <a:endParaRPr sz="1100"/>
                    </a:p>
                    <a:p>
                      <a:pPr indent="0" lvl="0" marL="0" rtl="0" algn="ctr">
                        <a:lnSpc>
                          <a:spcPct val="115000"/>
                        </a:lnSpc>
                        <a:spcBef>
                          <a:spcPts val="0"/>
                        </a:spcBef>
                        <a:spcAft>
                          <a:spcPts val="0"/>
                        </a:spcAft>
                        <a:buNone/>
                      </a:pPr>
                      <a:r>
                        <a:rPr lang="en" sz="1100"/>
                        <a:t>31.92</a:t>
                      </a:r>
                      <a:endParaRPr sz="1100"/>
                    </a:p>
                  </a:txBody>
                  <a:tcPr marT="91425" marB="91425" marR="91425" marL="91425"/>
                </a:tc>
                <a:tc>
                  <a:txBody>
                    <a:bodyPr/>
                    <a:lstStyle/>
                    <a:p>
                      <a:pPr indent="0" lvl="0" marL="0" rtl="0" algn="ctr">
                        <a:lnSpc>
                          <a:spcPct val="115000"/>
                        </a:lnSpc>
                        <a:spcBef>
                          <a:spcPts val="0"/>
                        </a:spcBef>
                        <a:spcAft>
                          <a:spcPts val="0"/>
                        </a:spcAft>
                        <a:buNone/>
                      </a:pPr>
                      <a:r>
                        <a:rPr lang="en" sz="1100"/>
                        <a:t>25.17/</a:t>
                      </a:r>
                      <a:endParaRPr sz="1100"/>
                    </a:p>
                    <a:p>
                      <a:pPr indent="0" lvl="0" marL="0" rtl="0" algn="ctr">
                        <a:lnSpc>
                          <a:spcPct val="115000"/>
                        </a:lnSpc>
                        <a:spcBef>
                          <a:spcPts val="0"/>
                        </a:spcBef>
                        <a:spcAft>
                          <a:spcPts val="0"/>
                        </a:spcAft>
                        <a:buNone/>
                      </a:pPr>
                      <a:r>
                        <a:rPr lang="en" sz="1100"/>
                        <a:t>32.1</a:t>
                      </a:r>
                      <a:endParaRPr sz="1100"/>
                    </a:p>
                  </a:txBody>
                  <a:tcPr marT="91425" marB="91425" marR="91425" marL="91425"/>
                </a:tc>
                <a:tc>
                  <a:txBody>
                    <a:bodyPr/>
                    <a:lstStyle/>
                    <a:p>
                      <a:pPr indent="0" lvl="0" marL="0" rtl="0" algn="ctr">
                        <a:lnSpc>
                          <a:spcPct val="115000"/>
                        </a:lnSpc>
                        <a:spcBef>
                          <a:spcPts val="0"/>
                        </a:spcBef>
                        <a:spcAft>
                          <a:spcPts val="0"/>
                        </a:spcAft>
                        <a:buNone/>
                      </a:pPr>
                      <a:r>
                        <a:rPr lang="en" sz="1100"/>
                        <a:t>25.11/</a:t>
                      </a:r>
                      <a:endParaRPr sz="1100"/>
                    </a:p>
                    <a:p>
                      <a:pPr indent="0" lvl="0" marL="0" rtl="0" algn="ctr">
                        <a:lnSpc>
                          <a:spcPct val="115000"/>
                        </a:lnSpc>
                        <a:spcBef>
                          <a:spcPts val="0"/>
                        </a:spcBef>
                        <a:spcAft>
                          <a:spcPts val="0"/>
                        </a:spcAft>
                        <a:buNone/>
                      </a:pPr>
                      <a:r>
                        <a:rPr lang="en" sz="1100"/>
                        <a:t>32.26</a:t>
                      </a:r>
                      <a:endParaRPr sz="1100"/>
                    </a:p>
                  </a:txBody>
                  <a:tcPr marT="91425" marB="91425" marR="91425" marL="91425"/>
                </a:tc>
              </a:tr>
              <a:tr h="381000">
                <a:tc>
                  <a:txBody>
                    <a:bodyPr/>
                    <a:lstStyle/>
                    <a:p>
                      <a:pPr indent="0" lvl="0" marL="0" rtl="0" algn="l">
                        <a:spcBef>
                          <a:spcPts val="0"/>
                        </a:spcBef>
                        <a:spcAft>
                          <a:spcPts val="0"/>
                        </a:spcAft>
                        <a:buNone/>
                      </a:pPr>
                      <a:r>
                        <a:rPr b="1" lang="en" sz="1100"/>
                        <a:t>% difference </a:t>
                      </a:r>
                      <a:r>
                        <a:rPr b="1" lang="en" sz="1100"/>
                        <a:t>(Heating/Cooling)</a:t>
                      </a:r>
                      <a:endParaRPr b="1" sz="1100"/>
                    </a:p>
                  </a:txBody>
                  <a:tcPr marT="91425" marB="91425" marR="91425" marL="91425"/>
                </a:tc>
                <a:tc>
                  <a:txBody>
                    <a:bodyPr/>
                    <a:lstStyle/>
                    <a:p>
                      <a:pPr indent="0" lvl="0" marL="0" rtl="0" algn="ctr">
                        <a:lnSpc>
                          <a:spcPct val="115000"/>
                        </a:lnSpc>
                        <a:spcBef>
                          <a:spcPts val="0"/>
                        </a:spcBef>
                        <a:spcAft>
                          <a:spcPts val="0"/>
                        </a:spcAft>
                        <a:buNone/>
                      </a:pPr>
                      <a:r>
                        <a:rPr lang="en" sz="1100"/>
                        <a:t>0.076%/</a:t>
                      </a:r>
                      <a:endParaRPr sz="1100"/>
                    </a:p>
                    <a:p>
                      <a:pPr indent="0" lvl="0" marL="0" rtl="0" algn="ctr">
                        <a:lnSpc>
                          <a:spcPct val="115000"/>
                        </a:lnSpc>
                        <a:spcBef>
                          <a:spcPts val="0"/>
                        </a:spcBef>
                        <a:spcAft>
                          <a:spcPts val="0"/>
                        </a:spcAft>
                        <a:buNone/>
                      </a:pPr>
                      <a:r>
                        <a:rPr lang="en" sz="1100"/>
                        <a:t>1.527%</a:t>
                      </a:r>
                      <a:endParaRPr sz="1100"/>
                    </a:p>
                  </a:txBody>
                  <a:tcPr marT="91425" marB="91425" marR="91425" marL="91425"/>
                </a:tc>
                <a:tc>
                  <a:txBody>
                    <a:bodyPr/>
                    <a:lstStyle/>
                    <a:p>
                      <a:pPr indent="0" lvl="0" marL="0" rtl="0" algn="ctr">
                        <a:lnSpc>
                          <a:spcPct val="115000"/>
                        </a:lnSpc>
                        <a:spcBef>
                          <a:spcPts val="0"/>
                        </a:spcBef>
                        <a:spcAft>
                          <a:spcPts val="0"/>
                        </a:spcAft>
                        <a:buNone/>
                      </a:pPr>
                      <a:r>
                        <a:rPr lang="en" sz="1100"/>
                        <a:t>0.567%/</a:t>
                      </a:r>
                      <a:endParaRPr sz="1100"/>
                    </a:p>
                    <a:p>
                      <a:pPr indent="0" lvl="0" marL="0" rtl="0" algn="ctr">
                        <a:lnSpc>
                          <a:spcPct val="115000"/>
                        </a:lnSpc>
                        <a:spcBef>
                          <a:spcPts val="0"/>
                        </a:spcBef>
                        <a:spcAft>
                          <a:spcPts val="0"/>
                        </a:spcAft>
                        <a:buNone/>
                      </a:pPr>
                      <a:r>
                        <a:rPr lang="en" sz="1100"/>
                        <a:t>0.242%</a:t>
                      </a:r>
                      <a:endParaRPr sz="1100"/>
                    </a:p>
                  </a:txBody>
                  <a:tcPr marT="91425" marB="91425" marR="91425" marL="91425"/>
                </a:tc>
                <a:tc>
                  <a:txBody>
                    <a:bodyPr/>
                    <a:lstStyle/>
                    <a:p>
                      <a:pPr indent="0" lvl="0" marL="0" rtl="0" algn="ctr">
                        <a:lnSpc>
                          <a:spcPct val="115000"/>
                        </a:lnSpc>
                        <a:spcBef>
                          <a:spcPts val="0"/>
                        </a:spcBef>
                        <a:spcAft>
                          <a:spcPts val="0"/>
                        </a:spcAft>
                        <a:buNone/>
                      </a:pPr>
                      <a:r>
                        <a:rPr lang="en" sz="1100"/>
                        <a:t>1.092%/</a:t>
                      </a:r>
                      <a:endParaRPr sz="1100"/>
                    </a:p>
                    <a:p>
                      <a:pPr indent="0" lvl="0" marL="0" rtl="0" algn="ctr">
                        <a:lnSpc>
                          <a:spcPct val="115000"/>
                        </a:lnSpc>
                        <a:spcBef>
                          <a:spcPts val="0"/>
                        </a:spcBef>
                        <a:spcAft>
                          <a:spcPts val="0"/>
                        </a:spcAft>
                        <a:buNone/>
                      </a:pPr>
                      <a:r>
                        <a:rPr lang="en" sz="1100"/>
                        <a:t>1.228%</a:t>
                      </a:r>
                      <a:endParaRPr sz="1100"/>
                    </a:p>
                  </a:txBody>
                  <a:tcPr marT="91425" marB="91425" marR="91425" marL="91425"/>
                </a:tc>
                <a:tc>
                  <a:txBody>
                    <a:bodyPr/>
                    <a:lstStyle/>
                    <a:p>
                      <a:pPr indent="0" lvl="0" marL="0" rtl="0" algn="ctr">
                        <a:lnSpc>
                          <a:spcPct val="115000"/>
                        </a:lnSpc>
                        <a:spcBef>
                          <a:spcPts val="0"/>
                        </a:spcBef>
                        <a:spcAft>
                          <a:spcPts val="0"/>
                        </a:spcAft>
                        <a:buNone/>
                      </a:pPr>
                      <a:r>
                        <a:rPr lang="en" sz="1100"/>
                        <a:t>1.664%/</a:t>
                      </a:r>
                      <a:endParaRPr sz="1100"/>
                    </a:p>
                    <a:p>
                      <a:pPr indent="0" lvl="0" marL="0" rtl="0" algn="ctr">
                        <a:lnSpc>
                          <a:spcPct val="115000"/>
                        </a:lnSpc>
                        <a:spcBef>
                          <a:spcPts val="0"/>
                        </a:spcBef>
                        <a:spcAft>
                          <a:spcPts val="0"/>
                        </a:spcAft>
                        <a:buNone/>
                      </a:pPr>
                      <a:r>
                        <a:rPr lang="en" sz="1100"/>
                        <a:t>4.287%</a:t>
                      </a:r>
                      <a:endParaRPr sz="1100"/>
                    </a:p>
                  </a:txBody>
                  <a:tcPr marT="91425" marB="91425" marR="91425" marL="91425"/>
                </a:tc>
              </a:tr>
            </a:tbl>
          </a:graphicData>
        </a:graphic>
      </p:graphicFrame>
      <p:sp>
        <p:nvSpPr>
          <p:cNvPr id="276" name="Google Shape;276;p24"/>
          <p:cNvSpPr txBox="1"/>
          <p:nvPr/>
        </p:nvSpPr>
        <p:spPr>
          <a:xfrm>
            <a:off x="210600" y="4188950"/>
            <a:ext cx="8722800" cy="854100"/>
          </a:xfrm>
          <a:prstGeom prst="rect">
            <a:avLst/>
          </a:prstGeom>
          <a:noFill/>
          <a:ln>
            <a:noFill/>
          </a:ln>
        </p:spPr>
        <p:txBody>
          <a:bodyPr anchorCtr="0" anchor="t" bIns="91425" lIns="91425" spcFirstLastPara="1" rIns="91425" wrap="square" tIns="91425">
            <a:spAutoFit/>
          </a:bodyPr>
          <a:lstStyle/>
          <a:p>
            <a:pPr indent="0" lvl="0" marL="0" rtl="0" algn="ctr">
              <a:spcBef>
                <a:spcPts val="900"/>
              </a:spcBef>
              <a:spcAft>
                <a:spcPts val="0"/>
              </a:spcAft>
              <a:buClr>
                <a:srgbClr val="000000"/>
              </a:buClr>
              <a:buFont typeface="Arial"/>
              <a:buNone/>
            </a:pPr>
            <a:r>
              <a:rPr lang="en" sz="900"/>
              <a:t>Data s</a:t>
            </a:r>
            <a:r>
              <a:rPr lang="en" sz="900">
                <a:solidFill>
                  <a:srgbClr val="000000"/>
                </a:solidFill>
              </a:rPr>
              <a:t>ource: V. Bansal et al. Performance analysis of earth–pipe–air heat exchanger for winter heating. </a:t>
            </a:r>
            <a:r>
              <a:rPr i="1" lang="en" sz="900">
                <a:solidFill>
                  <a:srgbClr val="000000"/>
                </a:solidFill>
              </a:rPr>
              <a:t>Energy and Buildings</a:t>
            </a:r>
            <a:r>
              <a:rPr lang="en" sz="900">
                <a:solidFill>
                  <a:srgbClr val="000000"/>
                </a:solidFill>
              </a:rPr>
              <a:t>, 2009, 41(11) and </a:t>
            </a:r>
            <a:r>
              <a:rPr lang="en" sz="900"/>
              <a:t>V. Bansal et al. Performance analysis of earth–pipe–air heat exchanger for summer heating. </a:t>
            </a:r>
            <a:r>
              <a:rPr i="1" lang="en" sz="900"/>
              <a:t>Energy and Buildings</a:t>
            </a:r>
            <a:r>
              <a:rPr lang="en" sz="900"/>
              <a:t>, 2010, 42(5)</a:t>
            </a:r>
            <a:endParaRPr sz="900"/>
          </a:p>
          <a:p>
            <a:pPr indent="0" lvl="0" marL="0" rtl="0" algn="ctr">
              <a:spcBef>
                <a:spcPts val="900"/>
              </a:spcBef>
              <a:spcAft>
                <a:spcPts val="0"/>
              </a:spcAft>
              <a:buClr>
                <a:srgbClr val="000000"/>
              </a:buClr>
              <a:buFont typeface="Arial"/>
              <a:buNone/>
            </a:pPr>
            <a:r>
              <a:rPr lang="en" sz="900">
                <a:solidFill>
                  <a:srgbClr val="252525"/>
                </a:solidFill>
                <a:highlight>
                  <a:srgbClr val="FFFFFF"/>
                </a:highlight>
              </a:rPr>
              <a:t>**Source: A. Chel et al. Stand-alone photovoltaic (PV) integrated with earth to air heat exchanger (EAHE) for space heating/cooling of adobe house in New Delhi (India). </a:t>
            </a:r>
            <a:r>
              <a:rPr i="1" lang="en" sz="900">
                <a:solidFill>
                  <a:srgbClr val="252525"/>
                </a:solidFill>
                <a:highlight>
                  <a:srgbClr val="FFFFFF"/>
                </a:highlight>
              </a:rPr>
              <a:t>Energy Conversion and Management</a:t>
            </a:r>
            <a:r>
              <a:rPr lang="en" sz="900">
                <a:solidFill>
                  <a:srgbClr val="252525"/>
                </a:solidFill>
                <a:highlight>
                  <a:srgbClr val="FFFFFF"/>
                </a:highlight>
              </a:rPr>
              <a:t>, 2010, 51(3)</a:t>
            </a:r>
            <a:endParaRPr sz="900"/>
          </a:p>
        </p:txBody>
      </p:sp>
      <p:sp>
        <p:nvSpPr>
          <p:cNvPr id="277" name="Google Shape;277;p24"/>
          <p:cNvSpPr txBox="1"/>
          <p:nvPr/>
        </p:nvSpPr>
        <p:spPr>
          <a:xfrm>
            <a:off x="2675250" y="4007288"/>
            <a:ext cx="3793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alibri"/>
                <a:ea typeface="Calibri"/>
                <a:cs typeface="Calibri"/>
                <a:sym typeface="Calibri"/>
              </a:rPr>
              <a:t>Table 1 : Experimental vs Calculated Results for Heating</a:t>
            </a:r>
            <a:endParaRPr b="1" sz="1200">
              <a:latin typeface="Calibri"/>
              <a:ea typeface="Calibri"/>
              <a:cs typeface="Calibri"/>
              <a:sym typeface="Calibri"/>
            </a:endParaRPr>
          </a:p>
        </p:txBody>
      </p:sp>
      <p:sp>
        <p:nvSpPr>
          <p:cNvPr id="278" name="Google Shape;278;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5"/>
          <p:cNvSpPr txBox="1"/>
          <p:nvPr>
            <p:ph type="title"/>
          </p:nvPr>
        </p:nvSpPr>
        <p:spPr>
          <a:xfrm>
            <a:off x="241100" y="406275"/>
            <a:ext cx="86496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Building Ventilation Requirements</a:t>
            </a:r>
            <a:endParaRPr b="1"/>
          </a:p>
        </p:txBody>
      </p:sp>
      <p:graphicFrame>
        <p:nvGraphicFramePr>
          <p:cNvPr id="284" name="Google Shape;284;p25"/>
          <p:cNvGraphicFramePr/>
          <p:nvPr/>
        </p:nvGraphicFramePr>
        <p:xfrm>
          <a:off x="2746200" y="1307925"/>
          <a:ext cx="3000000" cy="3000000"/>
        </p:xfrm>
        <a:graphic>
          <a:graphicData uri="http://schemas.openxmlformats.org/drawingml/2006/table">
            <a:tbl>
              <a:tblPr>
                <a:noFill/>
                <a:tableStyleId>{99FC74C5-12F4-4029-A6B1-9392BBD7E182}</a:tableStyleId>
              </a:tblPr>
              <a:tblGrid>
                <a:gridCol w="2291325"/>
                <a:gridCol w="1360300"/>
              </a:tblGrid>
              <a:tr h="381000">
                <a:tc>
                  <a:txBody>
                    <a:bodyPr/>
                    <a:lstStyle/>
                    <a:p>
                      <a:pPr indent="0" lvl="0" marL="0" rtl="0" algn="l">
                        <a:spcBef>
                          <a:spcPts val="0"/>
                        </a:spcBef>
                        <a:spcAft>
                          <a:spcPts val="0"/>
                        </a:spcAft>
                        <a:buNone/>
                      </a:pPr>
                      <a:r>
                        <a:rPr b="1" lang="en"/>
                        <a:t>R</a:t>
                      </a:r>
                      <a:r>
                        <a:rPr b="1" baseline="-25000" lang="en"/>
                        <a:t>p</a:t>
                      </a:r>
                      <a:r>
                        <a:rPr b="1" lang="en"/>
                        <a:t> (air flow per person)</a:t>
                      </a:r>
                      <a:endParaRPr b="1"/>
                    </a:p>
                  </a:txBody>
                  <a:tcPr marT="91425" marB="91425" marR="91425" marL="91425"/>
                </a:tc>
                <a:tc>
                  <a:txBody>
                    <a:bodyPr/>
                    <a:lstStyle/>
                    <a:p>
                      <a:pPr indent="0" lvl="0" marL="0" rtl="0" algn="l">
                        <a:spcBef>
                          <a:spcPts val="0"/>
                        </a:spcBef>
                        <a:spcAft>
                          <a:spcPts val="0"/>
                        </a:spcAft>
                        <a:buNone/>
                      </a:pPr>
                      <a:r>
                        <a:rPr lang="en"/>
                        <a:t>5 cfm/person</a:t>
                      </a:r>
                      <a:endParaRPr/>
                    </a:p>
                  </a:txBody>
                  <a:tcPr marT="91425" marB="91425" marR="91425" marL="91425"/>
                </a:tc>
              </a:tr>
              <a:tr h="381000">
                <a:tc>
                  <a:txBody>
                    <a:bodyPr/>
                    <a:lstStyle/>
                    <a:p>
                      <a:pPr indent="0" lvl="0" marL="0" rtl="0" algn="l">
                        <a:spcBef>
                          <a:spcPts val="0"/>
                        </a:spcBef>
                        <a:spcAft>
                          <a:spcPts val="0"/>
                        </a:spcAft>
                        <a:buNone/>
                      </a:pPr>
                      <a:r>
                        <a:rPr b="1" lang="en"/>
                        <a:t>P (no. of occupants)</a:t>
                      </a:r>
                      <a:endParaRPr b="1"/>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381000">
                <a:tc>
                  <a:txBody>
                    <a:bodyPr/>
                    <a:lstStyle/>
                    <a:p>
                      <a:pPr indent="0" lvl="0" marL="0" rtl="0" algn="l">
                        <a:spcBef>
                          <a:spcPts val="0"/>
                        </a:spcBef>
                        <a:spcAft>
                          <a:spcPts val="0"/>
                        </a:spcAft>
                        <a:buNone/>
                      </a:pPr>
                      <a:r>
                        <a:rPr b="1" lang="en"/>
                        <a:t>R</a:t>
                      </a:r>
                      <a:r>
                        <a:rPr b="1" baseline="-25000" lang="en"/>
                        <a:t>a</a:t>
                      </a:r>
                      <a:r>
                        <a:rPr b="1" lang="en"/>
                        <a:t> (air flow per unit area)</a:t>
                      </a:r>
                      <a:endParaRPr b="1"/>
                    </a:p>
                  </a:txBody>
                  <a:tcPr marT="91425" marB="91425" marR="91425" marL="91425"/>
                </a:tc>
                <a:tc>
                  <a:txBody>
                    <a:bodyPr/>
                    <a:lstStyle/>
                    <a:p>
                      <a:pPr indent="0" lvl="0" marL="0" rtl="0" algn="l">
                        <a:spcBef>
                          <a:spcPts val="0"/>
                        </a:spcBef>
                        <a:spcAft>
                          <a:spcPts val="0"/>
                        </a:spcAft>
                        <a:buNone/>
                      </a:pPr>
                      <a:r>
                        <a:rPr lang="en"/>
                        <a:t>0.06 cfm/sq ft</a:t>
                      </a:r>
                      <a:endParaRPr/>
                    </a:p>
                  </a:txBody>
                  <a:tcPr marT="91425" marB="91425" marR="91425" marL="91425"/>
                </a:tc>
              </a:tr>
              <a:tr h="381000">
                <a:tc>
                  <a:txBody>
                    <a:bodyPr/>
                    <a:lstStyle/>
                    <a:p>
                      <a:pPr indent="0" lvl="0" marL="0" rtl="0" algn="l">
                        <a:spcBef>
                          <a:spcPts val="0"/>
                        </a:spcBef>
                        <a:spcAft>
                          <a:spcPts val="0"/>
                        </a:spcAft>
                        <a:buNone/>
                      </a:pPr>
                      <a:r>
                        <a:rPr b="1" lang="en"/>
                        <a:t>A (ventilation zone area)</a:t>
                      </a:r>
                      <a:endParaRPr b="1"/>
                    </a:p>
                  </a:txBody>
                  <a:tcPr marT="91425" marB="91425" marR="91425" marL="91425"/>
                </a:tc>
                <a:tc>
                  <a:txBody>
                    <a:bodyPr/>
                    <a:lstStyle/>
                    <a:p>
                      <a:pPr indent="0" lvl="0" marL="0" rtl="0" algn="l">
                        <a:spcBef>
                          <a:spcPts val="0"/>
                        </a:spcBef>
                        <a:spcAft>
                          <a:spcPts val="0"/>
                        </a:spcAft>
                        <a:buNone/>
                      </a:pPr>
                      <a:r>
                        <a:rPr lang="en"/>
                        <a:t>600 sq ft</a:t>
                      </a:r>
                      <a:endParaRPr/>
                    </a:p>
                  </a:txBody>
                  <a:tcPr marT="91425" marB="91425" marR="91425" marL="91425"/>
                </a:tc>
              </a:tr>
            </a:tbl>
          </a:graphicData>
        </a:graphic>
      </p:graphicFrame>
      <p:sp>
        <p:nvSpPr>
          <p:cNvPr id="285" name="Google Shape;285;p25"/>
          <p:cNvSpPr txBox="1"/>
          <p:nvPr/>
        </p:nvSpPr>
        <p:spPr>
          <a:xfrm>
            <a:off x="2455650" y="2846100"/>
            <a:ext cx="4232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alibri"/>
                <a:ea typeface="Calibri"/>
                <a:cs typeface="Calibri"/>
                <a:sym typeface="Calibri"/>
              </a:rPr>
              <a:t>Table 2: Ventilation Requirement Data</a:t>
            </a:r>
            <a:endParaRPr b="1" sz="1200">
              <a:latin typeface="Calibri"/>
              <a:ea typeface="Calibri"/>
              <a:cs typeface="Calibri"/>
              <a:sym typeface="Calibri"/>
            </a:endParaRPr>
          </a:p>
          <a:p>
            <a:pPr indent="0" lvl="0" marL="0" rtl="0" algn="ctr">
              <a:spcBef>
                <a:spcPts val="0"/>
              </a:spcBef>
              <a:spcAft>
                <a:spcPts val="0"/>
              </a:spcAft>
              <a:buNone/>
            </a:pPr>
            <a:r>
              <a:rPr b="1" lang="en" sz="1200">
                <a:latin typeface="Calibri"/>
                <a:ea typeface="Calibri"/>
                <a:cs typeface="Calibri"/>
                <a:sym typeface="Calibri"/>
              </a:rPr>
              <a:t>Source: </a:t>
            </a:r>
            <a:r>
              <a:rPr b="1" lang="en" sz="1200">
                <a:solidFill>
                  <a:srgbClr val="252525"/>
                </a:solidFill>
                <a:highlight>
                  <a:srgbClr val="FFFFFF"/>
                </a:highlight>
                <a:latin typeface="Calibri"/>
                <a:ea typeface="Calibri"/>
                <a:cs typeface="Calibri"/>
                <a:sym typeface="Calibri"/>
              </a:rPr>
              <a:t>Ventilation for Acceptable Indoor Air Quality. </a:t>
            </a:r>
            <a:r>
              <a:rPr b="1" i="1" lang="en" sz="1200">
                <a:solidFill>
                  <a:srgbClr val="252525"/>
                </a:solidFill>
                <a:highlight>
                  <a:srgbClr val="FFFFFF"/>
                </a:highlight>
                <a:latin typeface="Calibri"/>
                <a:ea typeface="Calibri"/>
                <a:cs typeface="Calibri"/>
                <a:sym typeface="Calibri"/>
              </a:rPr>
              <a:t>ASHRAE Standard 62.1</a:t>
            </a:r>
            <a:r>
              <a:rPr b="1" lang="en" sz="1200">
                <a:solidFill>
                  <a:srgbClr val="252525"/>
                </a:solidFill>
                <a:highlight>
                  <a:srgbClr val="FFFFFF"/>
                </a:highlight>
                <a:latin typeface="Calibri"/>
                <a:ea typeface="Calibri"/>
                <a:cs typeface="Calibri"/>
                <a:sym typeface="Calibri"/>
              </a:rPr>
              <a:t>, 2010</a:t>
            </a:r>
            <a:endParaRPr b="1" sz="1200">
              <a:latin typeface="Calibri"/>
              <a:ea typeface="Calibri"/>
              <a:cs typeface="Calibri"/>
              <a:sym typeface="Calibri"/>
            </a:endParaRPr>
          </a:p>
        </p:txBody>
      </p:sp>
      <p:sp>
        <p:nvSpPr>
          <p:cNvPr id="286" name="Google Shape;286;p25"/>
          <p:cNvSpPr txBox="1"/>
          <p:nvPr/>
        </p:nvSpPr>
        <p:spPr>
          <a:xfrm>
            <a:off x="3072925" y="3643325"/>
            <a:ext cx="34827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111111"/>
                </a:solidFill>
                <a:latin typeface="Calibri"/>
                <a:ea typeface="Calibri"/>
                <a:cs typeface="Calibri"/>
                <a:sym typeface="Calibri"/>
              </a:rPr>
              <a:t>Q = R</a:t>
            </a:r>
            <a:r>
              <a:rPr baseline="-25000" lang="en" sz="1600">
                <a:solidFill>
                  <a:srgbClr val="111111"/>
                </a:solidFill>
                <a:latin typeface="Calibri"/>
                <a:ea typeface="Calibri"/>
                <a:cs typeface="Calibri"/>
                <a:sym typeface="Calibri"/>
              </a:rPr>
              <a:t>p</a:t>
            </a:r>
            <a:r>
              <a:rPr lang="en" sz="1600">
                <a:solidFill>
                  <a:srgbClr val="111111"/>
                </a:solidFill>
                <a:latin typeface="Calibri"/>
                <a:ea typeface="Calibri"/>
                <a:cs typeface="Calibri"/>
                <a:sym typeface="Calibri"/>
              </a:rPr>
              <a:t>P + R</a:t>
            </a:r>
            <a:r>
              <a:rPr baseline="-25000" lang="en" sz="1600">
                <a:solidFill>
                  <a:srgbClr val="111111"/>
                </a:solidFill>
                <a:latin typeface="Calibri"/>
                <a:ea typeface="Calibri"/>
                <a:cs typeface="Calibri"/>
                <a:sym typeface="Calibri"/>
              </a:rPr>
              <a:t>a</a:t>
            </a:r>
            <a:r>
              <a:rPr lang="en" sz="1600">
                <a:solidFill>
                  <a:srgbClr val="111111"/>
                </a:solidFill>
                <a:latin typeface="Calibri"/>
                <a:ea typeface="Calibri"/>
                <a:cs typeface="Calibri"/>
                <a:sym typeface="Calibri"/>
              </a:rPr>
              <a:t>A = 56 cfm</a:t>
            </a:r>
            <a:endParaRPr sz="1600">
              <a:solidFill>
                <a:srgbClr val="111111"/>
              </a:solidFill>
              <a:latin typeface="Calibri"/>
              <a:ea typeface="Calibri"/>
              <a:cs typeface="Calibri"/>
              <a:sym typeface="Calibri"/>
            </a:endParaRPr>
          </a:p>
          <a:p>
            <a:pPr indent="0" lvl="0" marL="0" rtl="0" algn="ctr">
              <a:spcBef>
                <a:spcPts val="0"/>
              </a:spcBef>
              <a:spcAft>
                <a:spcPts val="0"/>
              </a:spcAft>
              <a:buNone/>
            </a:pPr>
            <a:r>
              <a:t/>
            </a:r>
            <a:endParaRPr sz="1600">
              <a:solidFill>
                <a:srgbClr val="111111"/>
              </a:solidFill>
              <a:latin typeface="Calibri"/>
              <a:ea typeface="Calibri"/>
              <a:cs typeface="Calibri"/>
              <a:sym typeface="Calibri"/>
            </a:endParaRPr>
          </a:p>
          <a:p>
            <a:pPr indent="0" lvl="0" marL="0" rtl="0" algn="ctr">
              <a:spcBef>
                <a:spcPts val="0"/>
              </a:spcBef>
              <a:spcAft>
                <a:spcPts val="0"/>
              </a:spcAft>
              <a:buNone/>
            </a:pPr>
            <a:r>
              <a:rPr lang="en" sz="1600">
                <a:solidFill>
                  <a:srgbClr val="111111"/>
                </a:solidFill>
                <a:latin typeface="Calibri"/>
                <a:ea typeface="Calibri"/>
                <a:cs typeface="Calibri"/>
                <a:sym typeface="Calibri"/>
              </a:rPr>
              <a:t>ACH = 60*Q/Space Volume = 0.49 &gt; 0.35 (Acceptable)</a:t>
            </a:r>
            <a:endParaRPr sz="1600">
              <a:solidFill>
                <a:srgbClr val="111111"/>
              </a:solidFill>
              <a:latin typeface="Calibri"/>
              <a:ea typeface="Calibri"/>
              <a:cs typeface="Calibri"/>
              <a:sym typeface="Calibri"/>
            </a:endParaRPr>
          </a:p>
        </p:txBody>
      </p:sp>
      <p:sp>
        <p:nvSpPr>
          <p:cNvPr id="287" name="Google Shape;287;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type="title"/>
          </p:nvPr>
        </p:nvSpPr>
        <p:spPr>
          <a:xfrm>
            <a:off x="525150" y="840150"/>
            <a:ext cx="8093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EAHE Configurations</a:t>
            </a:r>
            <a:endParaRPr b="1"/>
          </a:p>
        </p:txBody>
      </p:sp>
      <p:sp>
        <p:nvSpPr>
          <p:cNvPr id="293" name="Google Shape;293;p26"/>
          <p:cNvSpPr txBox="1"/>
          <p:nvPr>
            <p:ph idx="1" type="body"/>
          </p:nvPr>
        </p:nvSpPr>
        <p:spPr>
          <a:xfrm>
            <a:off x="898200" y="165887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Open Sans"/>
              <a:buChar char="●"/>
            </a:pPr>
            <a:r>
              <a:rPr lang="en" sz="1800">
                <a:solidFill>
                  <a:srgbClr val="000000"/>
                </a:solidFill>
                <a:latin typeface="Open Sans"/>
                <a:ea typeface="Open Sans"/>
                <a:cs typeface="Open Sans"/>
                <a:sym typeface="Open Sans"/>
              </a:rPr>
              <a:t>Pipe inner diameter = 0.15 m</a:t>
            </a:r>
            <a:endParaRPr sz="1800">
              <a:solidFill>
                <a:srgbClr val="000000"/>
              </a:solidFill>
              <a:latin typeface="Open Sans"/>
              <a:ea typeface="Open Sans"/>
              <a:cs typeface="Open Sans"/>
              <a:sym typeface="Open Sans"/>
            </a:endParaRPr>
          </a:p>
          <a:p>
            <a:pPr indent="-342900" lvl="0" marL="457200" rtl="0" algn="l">
              <a:spcBef>
                <a:spcPts val="0"/>
              </a:spcBef>
              <a:spcAft>
                <a:spcPts val="0"/>
              </a:spcAft>
              <a:buClr>
                <a:srgbClr val="000000"/>
              </a:buClr>
              <a:buSzPts val="1800"/>
              <a:buFont typeface="Open Sans"/>
              <a:buChar char="●"/>
            </a:pPr>
            <a:r>
              <a:rPr lang="en" sz="1800">
                <a:solidFill>
                  <a:srgbClr val="000000"/>
                </a:solidFill>
                <a:latin typeface="Open Sans"/>
                <a:ea typeface="Open Sans"/>
                <a:cs typeface="Open Sans"/>
                <a:sym typeface="Open Sans"/>
              </a:rPr>
              <a:t>Pipe length = 30.48 m (100 ft)</a:t>
            </a:r>
            <a:endParaRPr sz="1800">
              <a:solidFill>
                <a:srgbClr val="000000"/>
              </a:solidFill>
              <a:latin typeface="Open Sans"/>
              <a:ea typeface="Open Sans"/>
              <a:cs typeface="Open Sans"/>
              <a:sym typeface="Open Sans"/>
            </a:endParaRPr>
          </a:p>
          <a:p>
            <a:pPr indent="-342900" lvl="0" marL="457200" rtl="0" algn="l">
              <a:spcBef>
                <a:spcPts val="0"/>
              </a:spcBef>
              <a:spcAft>
                <a:spcPts val="0"/>
              </a:spcAft>
              <a:buClr>
                <a:srgbClr val="000000"/>
              </a:buClr>
              <a:buSzPts val="1800"/>
              <a:buFont typeface="Open Sans"/>
              <a:buChar char="●"/>
            </a:pPr>
            <a:r>
              <a:rPr lang="en" sz="1800">
                <a:solidFill>
                  <a:srgbClr val="000000"/>
                </a:solidFill>
                <a:latin typeface="Open Sans"/>
                <a:ea typeface="Open Sans"/>
                <a:cs typeface="Open Sans"/>
                <a:sym typeface="Open Sans"/>
              </a:rPr>
              <a:t>Heat transfer area = 14.363 m</a:t>
            </a:r>
            <a:r>
              <a:rPr baseline="30000" lang="en" sz="1800">
                <a:solidFill>
                  <a:srgbClr val="000000"/>
                </a:solidFill>
                <a:latin typeface="Open Sans"/>
                <a:ea typeface="Open Sans"/>
                <a:cs typeface="Open Sans"/>
                <a:sym typeface="Open Sans"/>
              </a:rPr>
              <a:t>2</a:t>
            </a:r>
            <a:endParaRPr sz="1800">
              <a:solidFill>
                <a:srgbClr val="000000"/>
              </a:solidFill>
              <a:latin typeface="Open Sans"/>
              <a:ea typeface="Open Sans"/>
              <a:cs typeface="Open Sans"/>
              <a:sym typeface="Open Sans"/>
            </a:endParaRPr>
          </a:p>
          <a:p>
            <a:pPr indent="-342900" lvl="0" marL="457200" rtl="0" algn="l">
              <a:spcBef>
                <a:spcPts val="0"/>
              </a:spcBef>
              <a:spcAft>
                <a:spcPts val="0"/>
              </a:spcAft>
              <a:buClr>
                <a:srgbClr val="000000"/>
              </a:buClr>
              <a:buSzPts val="1800"/>
              <a:buFont typeface="Open Sans"/>
              <a:buChar char="●"/>
            </a:pPr>
            <a:r>
              <a:rPr lang="en" sz="1800">
                <a:solidFill>
                  <a:srgbClr val="000000"/>
                </a:solidFill>
                <a:latin typeface="Open Sans"/>
                <a:ea typeface="Open Sans"/>
                <a:cs typeface="Open Sans"/>
                <a:sym typeface="Open Sans"/>
              </a:rPr>
              <a:t>Air velocity = 1.4956 m/s</a:t>
            </a:r>
            <a:endParaRPr sz="1800">
              <a:solidFill>
                <a:srgbClr val="000000"/>
              </a:solidFill>
              <a:latin typeface="Open Sans"/>
              <a:ea typeface="Open Sans"/>
              <a:cs typeface="Open Sans"/>
              <a:sym typeface="Open Sans"/>
            </a:endParaRPr>
          </a:p>
          <a:p>
            <a:pPr indent="-342900" lvl="0" marL="457200" rtl="0" algn="l">
              <a:spcBef>
                <a:spcPts val="0"/>
              </a:spcBef>
              <a:spcAft>
                <a:spcPts val="0"/>
              </a:spcAft>
              <a:buClr>
                <a:srgbClr val="000000"/>
              </a:buClr>
              <a:buSzPts val="1800"/>
              <a:buFont typeface="Open Sans"/>
              <a:buChar char="●"/>
            </a:pPr>
            <a:r>
              <a:rPr lang="en" sz="1800">
                <a:solidFill>
                  <a:srgbClr val="000000"/>
                </a:solidFill>
                <a:latin typeface="Open Sans"/>
                <a:ea typeface="Open Sans"/>
                <a:cs typeface="Open Sans"/>
                <a:sym typeface="Open Sans"/>
              </a:rPr>
              <a:t>Heat transfer coefficient h = 2.8 + 3v = 7.2868 W m</a:t>
            </a:r>
            <a:r>
              <a:rPr baseline="30000" lang="en" sz="1800">
                <a:solidFill>
                  <a:srgbClr val="000000"/>
                </a:solidFill>
                <a:latin typeface="Open Sans"/>
                <a:ea typeface="Open Sans"/>
                <a:cs typeface="Open Sans"/>
                <a:sym typeface="Open Sans"/>
              </a:rPr>
              <a:t>-2</a:t>
            </a:r>
            <a:r>
              <a:rPr lang="en" sz="1800">
                <a:solidFill>
                  <a:srgbClr val="000000"/>
                </a:solidFill>
                <a:latin typeface="Open Sans"/>
                <a:ea typeface="Open Sans"/>
                <a:cs typeface="Open Sans"/>
                <a:sym typeface="Open Sans"/>
              </a:rPr>
              <a:t> K</a:t>
            </a:r>
            <a:r>
              <a:rPr baseline="30000" lang="en" sz="1800">
                <a:solidFill>
                  <a:srgbClr val="000000"/>
                </a:solidFill>
                <a:latin typeface="Open Sans"/>
                <a:ea typeface="Open Sans"/>
                <a:cs typeface="Open Sans"/>
                <a:sym typeface="Open Sans"/>
              </a:rPr>
              <a:t>-1</a:t>
            </a:r>
            <a:r>
              <a:rPr lang="en" sz="1800">
                <a:solidFill>
                  <a:srgbClr val="000000"/>
                </a:solidFill>
                <a:latin typeface="Open Sans"/>
                <a:ea typeface="Open Sans"/>
                <a:cs typeface="Open Sans"/>
                <a:sym typeface="Open Sans"/>
              </a:rPr>
              <a:t> </a:t>
            </a:r>
            <a:endParaRPr sz="1800">
              <a:solidFill>
                <a:srgbClr val="000000"/>
              </a:solidFill>
              <a:latin typeface="Open Sans"/>
              <a:ea typeface="Open Sans"/>
              <a:cs typeface="Open Sans"/>
              <a:sym typeface="Open Sans"/>
            </a:endParaRPr>
          </a:p>
          <a:p>
            <a:pPr indent="-342900" lvl="0" marL="457200" rtl="0" algn="l">
              <a:spcBef>
                <a:spcPts val="0"/>
              </a:spcBef>
              <a:spcAft>
                <a:spcPts val="0"/>
              </a:spcAft>
              <a:buClr>
                <a:srgbClr val="000000"/>
              </a:buClr>
              <a:buSzPts val="1800"/>
              <a:buFont typeface="Open Sans"/>
              <a:buChar char="●"/>
            </a:pPr>
            <a:r>
              <a:rPr lang="en" sz="1800">
                <a:solidFill>
                  <a:srgbClr val="000000"/>
                </a:solidFill>
                <a:latin typeface="Open Sans"/>
                <a:ea typeface="Open Sans"/>
                <a:cs typeface="Open Sans"/>
                <a:sym typeface="Open Sans"/>
              </a:rPr>
              <a:t>Temperature dependent air density and viscosity: from correlations</a:t>
            </a:r>
            <a:endParaRPr sz="2300">
              <a:solidFill>
                <a:srgbClr val="000000"/>
              </a:solidFill>
              <a:latin typeface="Open Sans"/>
              <a:ea typeface="Open Sans"/>
              <a:cs typeface="Open Sans"/>
              <a:sym typeface="Open Sans"/>
            </a:endParaRPr>
          </a:p>
        </p:txBody>
      </p:sp>
      <p:sp>
        <p:nvSpPr>
          <p:cNvPr id="294" name="Google Shape;294;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7"/>
          <p:cNvSpPr txBox="1"/>
          <p:nvPr>
            <p:ph type="title"/>
          </p:nvPr>
        </p:nvSpPr>
        <p:spPr>
          <a:xfrm>
            <a:off x="819150" y="234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Air Density and Viscosity Correlations</a:t>
            </a:r>
            <a:endParaRPr b="1"/>
          </a:p>
        </p:txBody>
      </p:sp>
      <p:pic>
        <p:nvPicPr>
          <p:cNvPr id="300" name="Google Shape;300;p27"/>
          <p:cNvPicPr preferRelativeResize="0"/>
          <p:nvPr/>
        </p:nvPicPr>
        <p:blipFill>
          <a:blip r:embed="rId3">
            <a:alphaModFix/>
          </a:blip>
          <a:stretch>
            <a:fillRect/>
          </a:stretch>
        </p:blipFill>
        <p:spPr>
          <a:xfrm>
            <a:off x="615538" y="873949"/>
            <a:ext cx="3799275" cy="2694375"/>
          </a:xfrm>
          <a:prstGeom prst="rect">
            <a:avLst/>
          </a:prstGeom>
          <a:noFill/>
          <a:ln>
            <a:noFill/>
          </a:ln>
        </p:spPr>
      </p:pic>
      <p:sp>
        <p:nvSpPr>
          <p:cNvPr id="301" name="Google Shape;301;p27"/>
          <p:cNvSpPr txBox="1"/>
          <p:nvPr/>
        </p:nvSpPr>
        <p:spPr>
          <a:xfrm>
            <a:off x="668513" y="3841175"/>
            <a:ext cx="369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Curve: </a:t>
            </a:r>
            <a:r>
              <a:rPr lang="en">
                <a:latin typeface="Calibri"/>
                <a:ea typeface="Calibri"/>
                <a:cs typeface="Calibri"/>
                <a:sym typeface="Calibri"/>
              </a:rPr>
              <a:t>aT</a:t>
            </a:r>
            <a:r>
              <a:rPr baseline="30000" lang="en">
                <a:latin typeface="Calibri"/>
                <a:ea typeface="Calibri"/>
                <a:cs typeface="Calibri"/>
                <a:sym typeface="Calibri"/>
              </a:rPr>
              <a:t>2</a:t>
            </a:r>
            <a:r>
              <a:rPr lang="en">
                <a:latin typeface="Calibri"/>
                <a:ea typeface="Calibri"/>
                <a:cs typeface="Calibri"/>
                <a:sym typeface="Calibri"/>
              </a:rPr>
              <a:t> + bT + c</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Training data: </a:t>
            </a:r>
            <a:r>
              <a:rPr lang="en">
                <a:latin typeface="Calibri"/>
                <a:ea typeface="Calibri"/>
                <a:cs typeface="Calibri"/>
                <a:sym typeface="Calibri"/>
              </a:rPr>
              <a:t>R</a:t>
            </a:r>
            <a:r>
              <a:rPr baseline="30000" lang="en">
                <a:latin typeface="Calibri"/>
                <a:ea typeface="Calibri"/>
                <a:cs typeface="Calibri"/>
                <a:sym typeface="Calibri"/>
              </a:rPr>
              <a:t>2</a:t>
            </a:r>
            <a:r>
              <a:rPr lang="en">
                <a:latin typeface="Calibri"/>
                <a:ea typeface="Calibri"/>
                <a:cs typeface="Calibri"/>
                <a:sym typeface="Calibri"/>
              </a:rPr>
              <a:t> = 0.999975, RMSE = 0.000464</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Testing data: </a:t>
            </a:r>
            <a:r>
              <a:rPr lang="en">
                <a:latin typeface="Calibri"/>
                <a:ea typeface="Calibri"/>
                <a:cs typeface="Calibri"/>
                <a:sym typeface="Calibri"/>
              </a:rPr>
              <a:t>R</a:t>
            </a:r>
            <a:r>
              <a:rPr baseline="30000" lang="en">
                <a:latin typeface="Calibri"/>
                <a:ea typeface="Calibri"/>
                <a:cs typeface="Calibri"/>
                <a:sym typeface="Calibri"/>
              </a:rPr>
              <a:t>2</a:t>
            </a:r>
            <a:r>
              <a:rPr lang="en">
                <a:latin typeface="Calibri"/>
                <a:ea typeface="Calibri"/>
                <a:cs typeface="Calibri"/>
                <a:sym typeface="Calibri"/>
              </a:rPr>
              <a:t> = 0.999707, RMSE = 0.000779</a:t>
            </a:r>
            <a:endParaRPr>
              <a:latin typeface="Calibri"/>
              <a:ea typeface="Calibri"/>
              <a:cs typeface="Calibri"/>
              <a:sym typeface="Calibri"/>
            </a:endParaRPr>
          </a:p>
        </p:txBody>
      </p:sp>
      <p:sp>
        <p:nvSpPr>
          <p:cNvPr id="302" name="Google Shape;302;p27"/>
          <p:cNvSpPr txBox="1"/>
          <p:nvPr/>
        </p:nvSpPr>
        <p:spPr>
          <a:xfrm>
            <a:off x="896825" y="3471875"/>
            <a:ext cx="3236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alibri"/>
                <a:ea typeface="Calibri"/>
                <a:cs typeface="Calibri"/>
                <a:sym typeface="Calibri"/>
              </a:rPr>
              <a:t>Fig. 4: Air Density vs Temperature with Curve Fit</a:t>
            </a:r>
            <a:endParaRPr b="1" sz="1200">
              <a:latin typeface="Calibri"/>
              <a:ea typeface="Calibri"/>
              <a:cs typeface="Calibri"/>
              <a:sym typeface="Calibri"/>
            </a:endParaRPr>
          </a:p>
        </p:txBody>
      </p:sp>
      <p:sp>
        <p:nvSpPr>
          <p:cNvPr id="303" name="Google Shape;303;p27"/>
          <p:cNvSpPr txBox="1"/>
          <p:nvPr/>
        </p:nvSpPr>
        <p:spPr>
          <a:xfrm>
            <a:off x="4711275" y="3841175"/>
            <a:ext cx="369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Curve: </a:t>
            </a:r>
            <a:r>
              <a:rPr lang="en">
                <a:latin typeface="Calibri"/>
                <a:ea typeface="Calibri"/>
                <a:cs typeface="Calibri"/>
                <a:sym typeface="Calibri"/>
              </a:rPr>
              <a:t>aT + b</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Training data: </a:t>
            </a:r>
            <a:r>
              <a:rPr lang="en">
                <a:latin typeface="Calibri"/>
                <a:ea typeface="Calibri"/>
                <a:cs typeface="Calibri"/>
                <a:sym typeface="Calibri"/>
              </a:rPr>
              <a:t>R</a:t>
            </a:r>
            <a:r>
              <a:rPr baseline="30000" lang="en">
                <a:latin typeface="Calibri"/>
                <a:ea typeface="Calibri"/>
                <a:cs typeface="Calibri"/>
                <a:sym typeface="Calibri"/>
              </a:rPr>
              <a:t>2</a:t>
            </a:r>
            <a:r>
              <a:rPr lang="en">
                <a:latin typeface="Calibri"/>
                <a:ea typeface="Calibri"/>
                <a:cs typeface="Calibri"/>
                <a:sym typeface="Calibri"/>
              </a:rPr>
              <a:t> = 0.999756, RMSE = 1.708e-8</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Testing data: </a:t>
            </a:r>
            <a:r>
              <a:rPr lang="en">
                <a:latin typeface="Calibri"/>
                <a:ea typeface="Calibri"/>
                <a:cs typeface="Calibri"/>
                <a:sym typeface="Calibri"/>
              </a:rPr>
              <a:t>R</a:t>
            </a:r>
            <a:r>
              <a:rPr baseline="30000" lang="en">
                <a:latin typeface="Calibri"/>
                <a:ea typeface="Calibri"/>
                <a:cs typeface="Calibri"/>
                <a:sym typeface="Calibri"/>
              </a:rPr>
              <a:t>2</a:t>
            </a:r>
            <a:r>
              <a:rPr lang="en">
                <a:latin typeface="Calibri"/>
                <a:ea typeface="Calibri"/>
                <a:cs typeface="Calibri"/>
                <a:sym typeface="Calibri"/>
              </a:rPr>
              <a:t> = 0.998698, RMSE = 1.936e-8</a:t>
            </a:r>
            <a:endParaRPr>
              <a:latin typeface="Calibri"/>
              <a:ea typeface="Calibri"/>
              <a:cs typeface="Calibri"/>
              <a:sym typeface="Calibri"/>
            </a:endParaRPr>
          </a:p>
        </p:txBody>
      </p:sp>
      <p:sp>
        <p:nvSpPr>
          <p:cNvPr id="304" name="Google Shape;304;p27"/>
          <p:cNvSpPr txBox="1"/>
          <p:nvPr/>
        </p:nvSpPr>
        <p:spPr>
          <a:xfrm>
            <a:off x="4939575" y="3471875"/>
            <a:ext cx="3236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alibri"/>
                <a:ea typeface="Calibri"/>
                <a:cs typeface="Calibri"/>
                <a:sym typeface="Calibri"/>
              </a:rPr>
              <a:t>Fig 5 : Air Viscosity vs Temperature with Curve Fit</a:t>
            </a:r>
            <a:endParaRPr b="1" sz="1200">
              <a:latin typeface="Calibri"/>
              <a:ea typeface="Calibri"/>
              <a:cs typeface="Calibri"/>
              <a:sym typeface="Calibri"/>
            </a:endParaRPr>
          </a:p>
        </p:txBody>
      </p:sp>
      <p:pic>
        <p:nvPicPr>
          <p:cNvPr id="305" name="Google Shape;305;p27"/>
          <p:cNvPicPr preferRelativeResize="0"/>
          <p:nvPr/>
        </p:nvPicPr>
        <p:blipFill>
          <a:blip r:embed="rId4">
            <a:alphaModFix/>
          </a:blip>
          <a:stretch>
            <a:fillRect/>
          </a:stretch>
        </p:blipFill>
        <p:spPr>
          <a:xfrm>
            <a:off x="4658300" y="873950"/>
            <a:ext cx="3799263" cy="2694375"/>
          </a:xfrm>
          <a:prstGeom prst="rect">
            <a:avLst/>
          </a:prstGeom>
          <a:noFill/>
          <a:ln>
            <a:noFill/>
          </a:ln>
        </p:spPr>
      </p:pic>
      <p:sp>
        <p:nvSpPr>
          <p:cNvPr id="306" name="Google Shape;306;p27"/>
          <p:cNvSpPr txBox="1"/>
          <p:nvPr/>
        </p:nvSpPr>
        <p:spPr>
          <a:xfrm>
            <a:off x="278600" y="4607725"/>
            <a:ext cx="8647500" cy="33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50">
                <a:latin typeface="Calibri"/>
                <a:ea typeface="Calibri"/>
                <a:cs typeface="Calibri"/>
                <a:sym typeface="Calibri"/>
              </a:rPr>
              <a:t>Source: Air - Density, Specific Weight and Thermal Expansion Coefficient vs. Temperature and Pressure, and Air - Dynamic and Kinematic Viscosity. </a:t>
            </a:r>
            <a:r>
              <a:rPr i="1" lang="en" sz="950">
                <a:latin typeface="Calibri"/>
                <a:ea typeface="Calibri"/>
                <a:cs typeface="Calibri"/>
                <a:sym typeface="Calibri"/>
              </a:rPr>
              <a:t>The Engineering Toolbox</a:t>
            </a:r>
            <a:r>
              <a:rPr lang="en" sz="950">
                <a:latin typeface="Calibri"/>
                <a:ea typeface="Calibri"/>
                <a:cs typeface="Calibri"/>
                <a:sym typeface="Calibri"/>
              </a:rPr>
              <a:t>. </a:t>
            </a:r>
            <a:endParaRPr sz="950">
              <a:latin typeface="Calibri"/>
              <a:ea typeface="Calibri"/>
              <a:cs typeface="Calibri"/>
              <a:sym typeface="Calibri"/>
            </a:endParaRPr>
          </a:p>
        </p:txBody>
      </p:sp>
      <p:sp>
        <p:nvSpPr>
          <p:cNvPr id="307" name="Google Shape;307;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8"/>
          <p:cNvSpPr txBox="1"/>
          <p:nvPr>
            <p:ph type="title"/>
          </p:nvPr>
        </p:nvSpPr>
        <p:spPr>
          <a:xfrm>
            <a:off x="819150" y="2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Outlet Temperature and Heat Duty</a:t>
            </a:r>
            <a:endParaRPr b="1"/>
          </a:p>
        </p:txBody>
      </p:sp>
      <p:pic>
        <p:nvPicPr>
          <p:cNvPr id="313" name="Google Shape;313;p28"/>
          <p:cNvPicPr preferRelativeResize="0"/>
          <p:nvPr/>
        </p:nvPicPr>
        <p:blipFill>
          <a:blip r:embed="rId3">
            <a:alphaModFix/>
          </a:blip>
          <a:stretch>
            <a:fillRect/>
          </a:stretch>
        </p:blipFill>
        <p:spPr>
          <a:xfrm>
            <a:off x="302400" y="1296600"/>
            <a:ext cx="4787500" cy="2550300"/>
          </a:xfrm>
          <a:prstGeom prst="rect">
            <a:avLst/>
          </a:prstGeom>
          <a:noFill/>
          <a:ln>
            <a:noFill/>
          </a:ln>
        </p:spPr>
      </p:pic>
      <p:pic>
        <p:nvPicPr>
          <p:cNvPr id="314" name="Google Shape;314;p28"/>
          <p:cNvPicPr preferRelativeResize="0"/>
          <p:nvPr/>
        </p:nvPicPr>
        <p:blipFill>
          <a:blip r:embed="rId4">
            <a:alphaModFix/>
          </a:blip>
          <a:stretch>
            <a:fillRect/>
          </a:stretch>
        </p:blipFill>
        <p:spPr>
          <a:xfrm>
            <a:off x="5279225" y="1367875"/>
            <a:ext cx="3571874" cy="2407750"/>
          </a:xfrm>
          <a:prstGeom prst="rect">
            <a:avLst/>
          </a:prstGeom>
          <a:noFill/>
          <a:ln>
            <a:noFill/>
          </a:ln>
        </p:spPr>
      </p:pic>
      <p:sp>
        <p:nvSpPr>
          <p:cNvPr id="315" name="Google Shape;315;p28"/>
          <p:cNvSpPr txBox="1"/>
          <p:nvPr/>
        </p:nvSpPr>
        <p:spPr>
          <a:xfrm>
            <a:off x="724400" y="3775625"/>
            <a:ext cx="3943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alibri"/>
                <a:ea typeface="Calibri"/>
                <a:cs typeface="Calibri"/>
                <a:sym typeface="Calibri"/>
              </a:rPr>
              <a:t>Table 3: </a:t>
            </a:r>
            <a:r>
              <a:rPr b="1" lang="en" sz="1200">
                <a:latin typeface="Calibri"/>
                <a:ea typeface="Calibri"/>
                <a:cs typeface="Calibri"/>
                <a:sym typeface="Calibri"/>
              </a:rPr>
              <a:t>Outlet</a:t>
            </a:r>
            <a:r>
              <a:rPr b="1" lang="en" sz="1200">
                <a:latin typeface="Calibri"/>
                <a:ea typeface="Calibri"/>
                <a:cs typeface="Calibri"/>
                <a:sym typeface="Calibri"/>
              </a:rPr>
              <a:t> Temperature and Heat Duty for Each Month</a:t>
            </a:r>
            <a:endParaRPr b="1" sz="1200">
              <a:latin typeface="Calibri"/>
              <a:ea typeface="Calibri"/>
              <a:cs typeface="Calibri"/>
              <a:sym typeface="Calibri"/>
            </a:endParaRPr>
          </a:p>
        </p:txBody>
      </p:sp>
      <p:sp>
        <p:nvSpPr>
          <p:cNvPr id="316" name="Google Shape;316;p28"/>
          <p:cNvSpPr txBox="1"/>
          <p:nvPr/>
        </p:nvSpPr>
        <p:spPr>
          <a:xfrm>
            <a:off x="5093400" y="3775625"/>
            <a:ext cx="3943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alibri"/>
                <a:ea typeface="Calibri"/>
                <a:cs typeface="Calibri"/>
                <a:sym typeface="Calibri"/>
              </a:rPr>
              <a:t>Fig. 6</a:t>
            </a:r>
            <a:r>
              <a:rPr b="1" lang="en" sz="1200">
                <a:latin typeface="Calibri"/>
                <a:ea typeface="Calibri"/>
                <a:cs typeface="Calibri"/>
                <a:sym typeface="Calibri"/>
              </a:rPr>
              <a:t>: Temperature Band</a:t>
            </a:r>
            <a:endParaRPr b="1" sz="1200">
              <a:latin typeface="Calibri"/>
              <a:ea typeface="Calibri"/>
              <a:cs typeface="Calibri"/>
              <a:sym typeface="Calibri"/>
            </a:endParaRPr>
          </a:p>
        </p:txBody>
      </p:sp>
      <p:sp>
        <p:nvSpPr>
          <p:cNvPr id="317" name="Google Shape;317;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p28"/>
          <p:cNvSpPr txBox="1"/>
          <p:nvPr/>
        </p:nvSpPr>
        <p:spPr>
          <a:xfrm>
            <a:off x="2728950" y="4361250"/>
            <a:ext cx="368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Outlet temperature range = 19.841-28.678 </a:t>
            </a:r>
            <a:r>
              <a:rPr baseline="30000" lang="en">
                <a:latin typeface="Calibri"/>
                <a:ea typeface="Calibri"/>
                <a:cs typeface="Calibri"/>
                <a:sym typeface="Calibri"/>
              </a:rPr>
              <a:t>o</a:t>
            </a:r>
            <a:r>
              <a:rPr lang="en">
                <a:latin typeface="Calibri"/>
                <a:ea typeface="Calibri"/>
                <a:cs typeface="Calibri"/>
                <a:sym typeface="Calibri"/>
              </a:rPr>
              <a:t>C</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9"/>
          <p:cNvSpPr txBox="1"/>
          <p:nvPr>
            <p:ph type="title"/>
          </p:nvPr>
        </p:nvSpPr>
        <p:spPr>
          <a:xfrm>
            <a:off x="819150" y="320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COP and Effectiveness</a:t>
            </a:r>
            <a:endParaRPr b="1"/>
          </a:p>
        </p:txBody>
      </p:sp>
      <p:pic>
        <p:nvPicPr>
          <p:cNvPr id="324" name="Google Shape;324;p29"/>
          <p:cNvPicPr preferRelativeResize="0"/>
          <p:nvPr/>
        </p:nvPicPr>
        <p:blipFill>
          <a:blip r:embed="rId3">
            <a:alphaModFix/>
          </a:blip>
          <a:stretch>
            <a:fillRect/>
          </a:stretch>
        </p:blipFill>
        <p:spPr>
          <a:xfrm>
            <a:off x="398875" y="1114950"/>
            <a:ext cx="4326725" cy="2913600"/>
          </a:xfrm>
          <a:prstGeom prst="rect">
            <a:avLst/>
          </a:prstGeom>
          <a:noFill/>
          <a:ln>
            <a:noFill/>
          </a:ln>
        </p:spPr>
      </p:pic>
      <p:pic>
        <p:nvPicPr>
          <p:cNvPr id="325" name="Google Shape;325;p29"/>
          <p:cNvPicPr preferRelativeResize="0"/>
          <p:nvPr/>
        </p:nvPicPr>
        <p:blipFill>
          <a:blip r:embed="rId4">
            <a:alphaModFix/>
          </a:blip>
          <a:stretch>
            <a:fillRect/>
          </a:stretch>
        </p:blipFill>
        <p:spPr>
          <a:xfrm>
            <a:off x="4790825" y="1190950"/>
            <a:ext cx="4096800" cy="2761600"/>
          </a:xfrm>
          <a:prstGeom prst="rect">
            <a:avLst/>
          </a:prstGeom>
          <a:noFill/>
          <a:ln>
            <a:noFill/>
          </a:ln>
        </p:spPr>
      </p:pic>
      <p:sp>
        <p:nvSpPr>
          <p:cNvPr id="326" name="Google Shape;326;p29"/>
          <p:cNvSpPr txBox="1"/>
          <p:nvPr/>
        </p:nvSpPr>
        <p:spPr>
          <a:xfrm>
            <a:off x="590475" y="3952550"/>
            <a:ext cx="3943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alibri"/>
                <a:ea typeface="Calibri"/>
                <a:cs typeface="Calibri"/>
                <a:sym typeface="Calibri"/>
              </a:rPr>
              <a:t>Table 4: COP and Effectiveness for Each Month</a:t>
            </a:r>
            <a:endParaRPr b="1" sz="1200">
              <a:latin typeface="Calibri"/>
              <a:ea typeface="Calibri"/>
              <a:cs typeface="Calibri"/>
              <a:sym typeface="Calibri"/>
            </a:endParaRPr>
          </a:p>
        </p:txBody>
      </p:sp>
      <p:sp>
        <p:nvSpPr>
          <p:cNvPr id="327" name="Google Shape;327;p29"/>
          <p:cNvSpPr txBox="1"/>
          <p:nvPr/>
        </p:nvSpPr>
        <p:spPr>
          <a:xfrm>
            <a:off x="4867475" y="3952550"/>
            <a:ext cx="3943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alibri"/>
                <a:ea typeface="Calibri"/>
                <a:cs typeface="Calibri"/>
                <a:sym typeface="Calibri"/>
              </a:rPr>
              <a:t>Fig. 7</a:t>
            </a:r>
            <a:r>
              <a:rPr b="1" lang="en" sz="1200">
                <a:latin typeface="Calibri"/>
                <a:ea typeface="Calibri"/>
                <a:cs typeface="Calibri"/>
                <a:sym typeface="Calibri"/>
              </a:rPr>
              <a:t>: Monthly Average COP</a:t>
            </a:r>
            <a:endParaRPr b="1" sz="1200">
              <a:latin typeface="Calibri"/>
              <a:ea typeface="Calibri"/>
              <a:cs typeface="Calibri"/>
              <a:sym typeface="Calibri"/>
            </a:endParaRPr>
          </a:p>
        </p:txBody>
      </p:sp>
      <p:sp>
        <p:nvSpPr>
          <p:cNvPr id="328" name="Google Shape;328;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9" name="Google Shape;329;p29"/>
          <p:cNvSpPr txBox="1"/>
          <p:nvPr/>
        </p:nvSpPr>
        <p:spPr>
          <a:xfrm>
            <a:off x="3141450" y="4254100"/>
            <a:ext cx="2861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Annual average effectiveness = 0.964</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Annual average COP = 8.153</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0"/>
          <p:cNvSpPr txBox="1"/>
          <p:nvPr>
            <p:ph type="title"/>
          </p:nvPr>
        </p:nvSpPr>
        <p:spPr>
          <a:xfrm>
            <a:off x="311700" y="207300"/>
            <a:ext cx="91440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Viscosity and Density Calculations through correlations</a:t>
            </a:r>
            <a:endParaRPr/>
          </a:p>
        </p:txBody>
      </p:sp>
      <p:sp>
        <p:nvSpPr>
          <p:cNvPr id="335" name="Google Shape;335;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graphicFrame>
        <p:nvGraphicFramePr>
          <p:cNvPr id="336" name="Google Shape;336;p30"/>
          <p:cNvGraphicFramePr/>
          <p:nvPr/>
        </p:nvGraphicFramePr>
        <p:xfrm>
          <a:off x="1299900" y="909038"/>
          <a:ext cx="3000000" cy="3000000"/>
        </p:xfrm>
        <a:graphic>
          <a:graphicData uri="http://schemas.openxmlformats.org/drawingml/2006/table">
            <a:tbl>
              <a:tblPr>
                <a:noFill/>
                <a:tableStyleId>{4B41218E-DAD9-45D0-B91D-6E21D8F80949}</a:tableStyleId>
              </a:tblPr>
              <a:tblGrid>
                <a:gridCol w="1120925"/>
                <a:gridCol w="1224575"/>
                <a:gridCol w="952500"/>
                <a:gridCol w="1289350"/>
                <a:gridCol w="1470775"/>
              </a:tblGrid>
              <a:tr h="298600">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Month</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Ground Temp</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T avg </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Viscosity(Pa.s)</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Density(kg/m3)</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solidFill>
                      <a:schemeClr val="accent3"/>
                    </a:solidFill>
                  </a:tcPr>
                </a:tc>
              </a:tr>
              <a:tr h="292225">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Jan</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23</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15.175</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0.00001801</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1.213</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92225">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Feb</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20.5</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15.551</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0.00001791</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1.222</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92225">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Mar</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20</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17.9205</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0.00001803</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1.212</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92225">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Apr</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21</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22.0365</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0.00001822</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1.196</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92225">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May</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27</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21.5875</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0.0000182</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1.197</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92225">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June</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23</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25.5865</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0.00001839</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1.182</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92225">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July</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25</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26.552</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0.00001844</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1.178</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92225">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Aug</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27.5</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27.241</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0.00001847</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1.175</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92225">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Sept</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28.5</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26.6875</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0.00001845</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1.177</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27450">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Oct</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27.5</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24.128</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0.00001832</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1.187</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27450">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Nov</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26.5</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19.9965</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0.00001813</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1.204</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40400">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Dec</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25</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16.657</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0.00001797</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Open Sans"/>
                          <a:ea typeface="Open Sans"/>
                          <a:cs typeface="Open Sans"/>
                          <a:sym typeface="Open Sans"/>
                        </a:rPr>
                        <a:t>1.218</a:t>
                      </a:r>
                      <a:endParaRPr sz="1200">
                        <a:latin typeface="Open Sans"/>
                        <a:ea typeface="Open Sans"/>
                        <a:cs typeface="Open Sans"/>
                        <a:sym typeface="Open Sans"/>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bl>
          </a:graphicData>
        </a:graphic>
      </p:graphicFrame>
      <p:sp>
        <p:nvSpPr>
          <p:cNvPr id="337" name="Google Shape;337;p30"/>
          <p:cNvSpPr txBox="1"/>
          <p:nvPr/>
        </p:nvSpPr>
        <p:spPr>
          <a:xfrm>
            <a:off x="2381950" y="4540375"/>
            <a:ext cx="739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Table 5: Viscosity and Density calculations</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1"/>
          <p:cNvSpPr txBox="1"/>
          <p:nvPr>
            <p:ph type="title"/>
          </p:nvPr>
        </p:nvSpPr>
        <p:spPr>
          <a:xfrm>
            <a:off x="311700" y="13455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Pressure drop calculations </a:t>
            </a:r>
            <a:endParaRPr/>
          </a:p>
        </p:txBody>
      </p:sp>
      <p:sp>
        <p:nvSpPr>
          <p:cNvPr id="343" name="Google Shape;343;p31"/>
          <p:cNvSpPr txBox="1"/>
          <p:nvPr>
            <p:ph idx="1" type="body"/>
          </p:nvPr>
        </p:nvSpPr>
        <p:spPr>
          <a:xfrm>
            <a:off x="224575" y="239097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For a smooth pipe pressure drop is given as:</a:t>
            </a:r>
            <a:endParaRPr sz="18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44" name="Google Shape;344;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
        <p:nvSpPr>
          <p:cNvPr id="345" name="Google Shape;345;p31"/>
          <p:cNvSpPr txBox="1"/>
          <p:nvPr/>
        </p:nvSpPr>
        <p:spPr>
          <a:xfrm>
            <a:off x="5449050" y="2571738"/>
            <a:ext cx="3572100" cy="2185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111111"/>
                </a:solidFill>
                <a:latin typeface="Roboto"/>
                <a:ea typeface="Roboto"/>
                <a:cs typeface="Roboto"/>
                <a:sym typeface="Roboto"/>
              </a:rPr>
              <a:t>f is the friction factor</a:t>
            </a:r>
            <a:endParaRPr sz="1800">
              <a:solidFill>
                <a:srgbClr val="111111"/>
              </a:solidFill>
              <a:latin typeface="Roboto"/>
              <a:ea typeface="Roboto"/>
              <a:cs typeface="Roboto"/>
              <a:sym typeface="Roboto"/>
            </a:endParaRPr>
          </a:p>
          <a:p>
            <a:pPr indent="0" lvl="0" marL="0" rtl="0" algn="l">
              <a:lnSpc>
                <a:spcPct val="100000"/>
              </a:lnSpc>
              <a:spcBef>
                <a:spcPts val="1200"/>
              </a:spcBef>
              <a:spcAft>
                <a:spcPts val="0"/>
              </a:spcAft>
              <a:buNone/>
            </a:pPr>
            <a:r>
              <a:rPr lang="en" sz="1800">
                <a:solidFill>
                  <a:srgbClr val="111111"/>
                </a:solidFill>
                <a:latin typeface="Roboto"/>
                <a:ea typeface="Roboto"/>
                <a:cs typeface="Roboto"/>
                <a:sym typeface="Roboto"/>
              </a:rPr>
              <a:t>Re is the Reynolds number</a:t>
            </a:r>
            <a:endParaRPr sz="1800">
              <a:solidFill>
                <a:srgbClr val="111111"/>
              </a:solidFill>
              <a:latin typeface="Roboto"/>
              <a:ea typeface="Roboto"/>
              <a:cs typeface="Roboto"/>
              <a:sym typeface="Roboto"/>
            </a:endParaRPr>
          </a:p>
          <a:p>
            <a:pPr indent="0" lvl="0" marL="0" rtl="0" algn="l">
              <a:lnSpc>
                <a:spcPct val="100000"/>
              </a:lnSpc>
              <a:spcBef>
                <a:spcPts val="1200"/>
              </a:spcBef>
              <a:spcAft>
                <a:spcPts val="0"/>
              </a:spcAft>
              <a:buNone/>
            </a:pPr>
            <a:r>
              <a:rPr lang="en" sz="1800">
                <a:solidFill>
                  <a:srgbClr val="111111"/>
                </a:solidFill>
                <a:latin typeface="Roboto"/>
                <a:ea typeface="Roboto"/>
                <a:cs typeface="Roboto"/>
                <a:sym typeface="Roboto"/>
              </a:rPr>
              <a:t>va is the velocity</a:t>
            </a:r>
            <a:endParaRPr sz="1800">
              <a:solidFill>
                <a:srgbClr val="111111"/>
              </a:solidFill>
              <a:latin typeface="Roboto"/>
              <a:ea typeface="Roboto"/>
              <a:cs typeface="Roboto"/>
              <a:sym typeface="Roboto"/>
            </a:endParaRPr>
          </a:p>
          <a:p>
            <a:pPr indent="0" lvl="0" marL="0" rtl="0" algn="l">
              <a:lnSpc>
                <a:spcPct val="100000"/>
              </a:lnSpc>
              <a:spcBef>
                <a:spcPts val="1200"/>
              </a:spcBef>
              <a:spcAft>
                <a:spcPts val="0"/>
              </a:spcAft>
              <a:buNone/>
            </a:pPr>
            <a:r>
              <a:rPr lang="en" sz="1800">
                <a:solidFill>
                  <a:srgbClr val="111111"/>
                </a:solidFill>
                <a:latin typeface="Roboto"/>
                <a:ea typeface="Roboto"/>
                <a:cs typeface="Roboto"/>
                <a:sym typeface="Roboto"/>
              </a:rPr>
              <a:t>L is length of the tube(30.48 m)</a:t>
            </a:r>
            <a:endParaRPr sz="1800">
              <a:solidFill>
                <a:srgbClr val="111111"/>
              </a:solidFill>
              <a:latin typeface="Roboto"/>
              <a:ea typeface="Roboto"/>
              <a:cs typeface="Roboto"/>
              <a:sym typeface="Roboto"/>
            </a:endParaRPr>
          </a:p>
          <a:p>
            <a:pPr indent="0" lvl="0" marL="0" rtl="0" algn="l">
              <a:lnSpc>
                <a:spcPct val="100000"/>
              </a:lnSpc>
              <a:spcBef>
                <a:spcPts val="1200"/>
              </a:spcBef>
              <a:spcAft>
                <a:spcPts val="1200"/>
              </a:spcAft>
              <a:buClr>
                <a:schemeClr val="dk1"/>
              </a:buClr>
              <a:buSzPts val="1100"/>
              <a:buFont typeface="Arial"/>
              <a:buNone/>
            </a:pPr>
            <a:r>
              <a:rPr lang="en" sz="1800">
                <a:solidFill>
                  <a:srgbClr val="111111"/>
                </a:solidFill>
                <a:latin typeface="Roboto"/>
                <a:ea typeface="Roboto"/>
                <a:cs typeface="Roboto"/>
                <a:sym typeface="Roboto"/>
              </a:rPr>
              <a:t>D is diameter of the tube(0.15 m)</a:t>
            </a:r>
            <a:endParaRPr sz="1800">
              <a:solidFill>
                <a:srgbClr val="111111"/>
              </a:solidFill>
              <a:latin typeface="Roboto"/>
              <a:ea typeface="Roboto"/>
              <a:cs typeface="Roboto"/>
              <a:sym typeface="Roboto"/>
            </a:endParaRPr>
          </a:p>
        </p:txBody>
      </p:sp>
      <p:pic>
        <p:nvPicPr>
          <p:cNvPr id="346" name="Google Shape;346;p31"/>
          <p:cNvPicPr preferRelativeResize="0"/>
          <p:nvPr/>
        </p:nvPicPr>
        <p:blipFill>
          <a:blip r:embed="rId3">
            <a:alphaModFix/>
          </a:blip>
          <a:stretch>
            <a:fillRect/>
          </a:stretch>
        </p:blipFill>
        <p:spPr>
          <a:xfrm>
            <a:off x="476813" y="2862063"/>
            <a:ext cx="3571875" cy="1895475"/>
          </a:xfrm>
          <a:prstGeom prst="rect">
            <a:avLst/>
          </a:prstGeom>
          <a:noFill/>
          <a:ln>
            <a:noFill/>
          </a:ln>
        </p:spPr>
      </p:pic>
      <p:sp>
        <p:nvSpPr>
          <p:cNvPr id="347" name="Google Shape;347;p31"/>
          <p:cNvSpPr txBox="1"/>
          <p:nvPr/>
        </p:nvSpPr>
        <p:spPr>
          <a:xfrm>
            <a:off x="2474575" y="3770175"/>
            <a:ext cx="6270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Roboto"/>
              <a:ea typeface="Roboto"/>
              <a:cs typeface="Roboto"/>
              <a:sym typeface="Roboto"/>
            </a:endParaRPr>
          </a:p>
        </p:txBody>
      </p:sp>
      <p:sp>
        <p:nvSpPr>
          <p:cNvPr id="348" name="Google Shape;348;p31"/>
          <p:cNvSpPr txBox="1"/>
          <p:nvPr/>
        </p:nvSpPr>
        <p:spPr>
          <a:xfrm>
            <a:off x="224575" y="1049425"/>
            <a:ext cx="83652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200000"/>
              </a:lnSpc>
              <a:spcBef>
                <a:spcPts val="0"/>
              </a:spcBef>
              <a:spcAft>
                <a:spcPts val="0"/>
              </a:spcAft>
              <a:buClr>
                <a:srgbClr val="111111"/>
              </a:buClr>
              <a:buSzPts val="1800"/>
              <a:buFont typeface="Roboto"/>
              <a:buChar char="➔"/>
            </a:pPr>
            <a:r>
              <a:rPr lang="en" sz="1800">
                <a:solidFill>
                  <a:srgbClr val="111111"/>
                </a:solidFill>
                <a:latin typeface="Roboto"/>
                <a:ea typeface="Roboto"/>
                <a:cs typeface="Roboto"/>
                <a:sym typeface="Roboto"/>
              </a:rPr>
              <a:t>Reynold’s number:                       =  </a:t>
            </a:r>
            <a:endParaRPr>
              <a:solidFill>
                <a:srgbClr val="111111"/>
              </a:solidFill>
            </a:endParaRPr>
          </a:p>
        </p:txBody>
      </p:sp>
      <p:pic>
        <p:nvPicPr>
          <p:cNvPr id="349" name="Google Shape;349;p31"/>
          <p:cNvPicPr preferRelativeResize="0"/>
          <p:nvPr/>
        </p:nvPicPr>
        <p:blipFill rotWithShape="1">
          <a:blip r:embed="rId4">
            <a:alphaModFix/>
          </a:blip>
          <a:srcRect b="13438" l="0" r="0" t="24174"/>
          <a:stretch/>
        </p:blipFill>
        <p:spPr>
          <a:xfrm>
            <a:off x="2802600" y="1021149"/>
            <a:ext cx="1246100" cy="518250"/>
          </a:xfrm>
          <a:prstGeom prst="rect">
            <a:avLst/>
          </a:prstGeom>
          <a:noFill/>
          <a:ln>
            <a:noFill/>
          </a:ln>
        </p:spPr>
      </p:pic>
      <p:sp>
        <p:nvSpPr>
          <p:cNvPr id="350" name="Google Shape;350;p31"/>
          <p:cNvSpPr txBox="1"/>
          <p:nvPr/>
        </p:nvSpPr>
        <p:spPr>
          <a:xfrm>
            <a:off x="311700" y="1683113"/>
            <a:ext cx="55452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200000"/>
              </a:lnSpc>
              <a:spcBef>
                <a:spcPts val="0"/>
              </a:spcBef>
              <a:spcAft>
                <a:spcPts val="0"/>
              </a:spcAft>
              <a:buClr>
                <a:srgbClr val="111111"/>
              </a:buClr>
              <a:buSzPts val="1800"/>
              <a:buFont typeface="Roboto"/>
              <a:buChar char="➔"/>
            </a:pPr>
            <a:r>
              <a:rPr lang="en" sz="1800">
                <a:solidFill>
                  <a:srgbClr val="111111"/>
                </a:solidFill>
                <a:latin typeface="Roboto"/>
                <a:ea typeface="Roboto"/>
                <a:cs typeface="Roboto"/>
                <a:sym typeface="Roboto"/>
              </a:rPr>
              <a:t>Velocity = Flow rate/flow area = 1.4956 m/s</a:t>
            </a:r>
            <a:endParaRPr sz="1800">
              <a:solidFill>
                <a:srgbClr val="111111"/>
              </a:solidFill>
              <a:latin typeface="Roboto"/>
              <a:ea typeface="Roboto"/>
              <a:cs typeface="Roboto"/>
              <a:sym typeface="Roboto"/>
            </a:endParaRPr>
          </a:p>
        </p:txBody>
      </p:sp>
      <p:sp>
        <p:nvSpPr>
          <p:cNvPr id="351" name="Google Shape;351;p31"/>
          <p:cNvSpPr txBox="1"/>
          <p:nvPr/>
        </p:nvSpPr>
        <p:spPr>
          <a:xfrm>
            <a:off x="665850" y="4620600"/>
            <a:ext cx="7812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rgbClr val="111111"/>
                </a:solidFill>
                <a:latin typeface="Open Sans"/>
                <a:ea typeface="Open Sans"/>
                <a:cs typeface="Open Sans"/>
                <a:sym typeface="Open Sans"/>
              </a:rPr>
              <a:t>Source: </a:t>
            </a:r>
            <a:r>
              <a:rPr lang="en" sz="1200">
                <a:solidFill>
                  <a:srgbClr val="111111"/>
                </a:solidFill>
                <a:latin typeface="Open Sans"/>
                <a:ea typeface="Open Sans"/>
                <a:cs typeface="Open Sans"/>
                <a:sym typeface="Open Sans"/>
              </a:rPr>
              <a:t>DQ Kern. Process Heat Transfer. McGraw-Hill International </a:t>
            </a:r>
            <a:r>
              <a:rPr lang="en" sz="1200">
                <a:latin typeface="Open Sans"/>
                <a:ea typeface="Open Sans"/>
                <a:cs typeface="Open Sans"/>
                <a:sym typeface="Open Sans"/>
              </a:rPr>
              <a:t>Book Company, 1983</a:t>
            </a:r>
            <a:endParaRPr sz="12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311425" y="231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Introduction</a:t>
            </a:r>
            <a:endParaRPr b="1"/>
          </a:p>
        </p:txBody>
      </p:sp>
      <p:sp>
        <p:nvSpPr>
          <p:cNvPr id="138" name="Google Shape;138;p14"/>
          <p:cNvSpPr txBox="1"/>
          <p:nvPr>
            <p:ph idx="1" type="body"/>
          </p:nvPr>
        </p:nvSpPr>
        <p:spPr>
          <a:xfrm>
            <a:off x="311425" y="986625"/>
            <a:ext cx="8256600" cy="37740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Clr>
                <a:srgbClr val="000000"/>
              </a:buClr>
              <a:buSzPts val="1600"/>
              <a:buFont typeface="Open Sans"/>
              <a:buChar char="●"/>
            </a:pPr>
            <a:r>
              <a:rPr lang="en" sz="1600">
                <a:solidFill>
                  <a:srgbClr val="000000"/>
                </a:solidFill>
                <a:latin typeface="Open Sans"/>
                <a:ea typeface="Open Sans"/>
                <a:cs typeface="Open Sans"/>
                <a:sym typeface="Open Sans"/>
              </a:rPr>
              <a:t>Excessive greenhouse gas emission is a serious concern worldwide, hence alternatives to existing HVAC technologies are needed. </a:t>
            </a:r>
            <a:endParaRPr sz="1600">
              <a:solidFill>
                <a:srgbClr val="000000"/>
              </a:solidFill>
              <a:latin typeface="Open Sans"/>
              <a:ea typeface="Open Sans"/>
              <a:cs typeface="Open Sans"/>
              <a:sym typeface="Open Sans"/>
            </a:endParaRPr>
          </a:p>
          <a:p>
            <a:pPr indent="0" lvl="0" marL="457200" rtl="0" algn="just">
              <a:lnSpc>
                <a:spcPct val="100000"/>
              </a:lnSpc>
              <a:spcBef>
                <a:spcPts val="0"/>
              </a:spcBef>
              <a:spcAft>
                <a:spcPts val="0"/>
              </a:spcAft>
              <a:buNone/>
            </a:pPr>
            <a:r>
              <a:t/>
            </a:r>
            <a:endParaRPr sz="1600">
              <a:solidFill>
                <a:srgbClr val="000000"/>
              </a:solidFill>
              <a:latin typeface="Open Sans"/>
              <a:ea typeface="Open Sans"/>
              <a:cs typeface="Open Sans"/>
              <a:sym typeface="Open Sans"/>
            </a:endParaRPr>
          </a:p>
          <a:p>
            <a:pPr indent="-330200" lvl="0" marL="457200" rtl="0" algn="just">
              <a:lnSpc>
                <a:spcPct val="100000"/>
              </a:lnSpc>
              <a:spcBef>
                <a:spcPts val="0"/>
              </a:spcBef>
              <a:spcAft>
                <a:spcPts val="0"/>
              </a:spcAft>
              <a:buClr>
                <a:srgbClr val="000000"/>
              </a:buClr>
              <a:buSzPts val="1600"/>
              <a:buFont typeface="Open Sans"/>
              <a:buChar char="●"/>
            </a:pPr>
            <a:r>
              <a:rPr lang="en" sz="1600">
                <a:solidFill>
                  <a:srgbClr val="000000"/>
                </a:solidFill>
                <a:latin typeface="Open Sans"/>
                <a:ea typeface="Open Sans"/>
                <a:cs typeface="Open Sans"/>
                <a:sym typeface="Open Sans"/>
              </a:rPr>
              <a:t>Ground coupled heat exchangers exchange energy with the ground for heating and cooling purposes. </a:t>
            </a:r>
            <a:endParaRPr sz="1600">
              <a:solidFill>
                <a:srgbClr val="000000"/>
              </a:solidFill>
              <a:latin typeface="Open Sans"/>
              <a:ea typeface="Open Sans"/>
              <a:cs typeface="Open Sans"/>
              <a:sym typeface="Open Sans"/>
            </a:endParaRPr>
          </a:p>
          <a:p>
            <a:pPr indent="0" lvl="0" marL="457200" rtl="0" algn="just">
              <a:lnSpc>
                <a:spcPct val="100000"/>
              </a:lnSpc>
              <a:spcBef>
                <a:spcPts val="0"/>
              </a:spcBef>
              <a:spcAft>
                <a:spcPts val="0"/>
              </a:spcAft>
              <a:buNone/>
            </a:pPr>
            <a:r>
              <a:t/>
            </a:r>
            <a:endParaRPr sz="1600">
              <a:solidFill>
                <a:srgbClr val="000000"/>
              </a:solidFill>
              <a:latin typeface="Open Sans"/>
              <a:ea typeface="Open Sans"/>
              <a:cs typeface="Open Sans"/>
              <a:sym typeface="Open Sans"/>
            </a:endParaRPr>
          </a:p>
          <a:p>
            <a:pPr indent="-330200" lvl="0" marL="457200" rtl="0" algn="just">
              <a:lnSpc>
                <a:spcPct val="100000"/>
              </a:lnSpc>
              <a:spcBef>
                <a:spcPts val="0"/>
              </a:spcBef>
              <a:spcAft>
                <a:spcPts val="0"/>
              </a:spcAft>
              <a:buSzPts val="1600"/>
              <a:buFont typeface="Open Sans"/>
              <a:buChar char="●"/>
            </a:pPr>
            <a:r>
              <a:rPr lang="en" sz="1600">
                <a:solidFill>
                  <a:srgbClr val="000000"/>
                </a:solidFill>
                <a:latin typeface="Open Sans"/>
                <a:ea typeface="Open Sans"/>
                <a:cs typeface="Open Sans"/>
                <a:sym typeface="Open Sans"/>
              </a:rPr>
              <a:t>Extensive research on increasing the performance and reducing emissions from the</a:t>
            </a:r>
            <a:r>
              <a:rPr lang="en" sz="1600">
                <a:solidFill>
                  <a:srgbClr val="FF00FF"/>
                </a:solidFill>
                <a:latin typeface="Open Sans"/>
                <a:ea typeface="Open Sans"/>
                <a:cs typeface="Open Sans"/>
                <a:sym typeface="Open Sans"/>
              </a:rPr>
              <a:t> </a:t>
            </a:r>
            <a:r>
              <a:rPr lang="en" sz="1600">
                <a:solidFill>
                  <a:srgbClr val="000000"/>
                </a:solidFill>
                <a:latin typeface="Open Sans"/>
                <a:ea typeface="Open Sans"/>
                <a:cs typeface="Open Sans"/>
                <a:sym typeface="Open Sans"/>
              </a:rPr>
              <a:t>same is being done. </a:t>
            </a:r>
            <a:endParaRPr sz="1600">
              <a:solidFill>
                <a:srgbClr val="000000"/>
              </a:solidFill>
              <a:latin typeface="Open Sans"/>
              <a:ea typeface="Open Sans"/>
              <a:cs typeface="Open Sans"/>
              <a:sym typeface="Open Sans"/>
            </a:endParaRPr>
          </a:p>
          <a:p>
            <a:pPr indent="0" lvl="0" marL="0" rtl="0" algn="just">
              <a:lnSpc>
                <a:spcPct val="100000"/>
              </a:lnSpc>
              <a:spcBef>
                <a:spcPts val="0"/>
              </a:spcBef>
              <a:spcAft>
                <a:spcPts val="0"/>
              </a:spcAft>
              <a:buNone/>
            </a:pPr>
            <a:r>
              <a:t/>
            </a:r>
            <a:endParaRPr sz="1600">
              <a:solidFill>
                <a:srgbClr val="000000"/>
              </a:solidFill>
              <a:latin typeface="Open Sans"/>
              <a:ea typeface="Open Sans"/>
              <a:cs typeface="Open Sans"/>
              <a:sym typeface="Open Sans"/>
            </a:endParaRPr>
          </a:p>
          <a:p>
            <a:pPr indent="-330200" lvl="0" marL="457200" rtl="0" algn="just">
              <a:lnSpc>
                <a:spcPct val="100000"/>
              </a:lnSpc>
              <a:spcBef>
                <a:spcPts val="0"/>
              </a:spcBef>
              <a:spcAft>
                <a:spcPts val="0"/>
              </a:spcAft>
              <a:buClr>
                <a:srgbClr val="000000"/>
              </a:buClr>
              <a:buSzPts val="1600"/>
              <a:buFont typeface="Open Sans"/>
              <a:buChar char="●"/>
            </a:pPr>
            <a:r>
              <a:rPr lang="en" sz="1600">
                <a:solidFill>
                  <a:srgbClr val="000000"/>
                </a:solidFill>
                <a:latin typeface="Open Sans"/>
                <a:ea typeface="Open Sans"/>
                <a:cs typeface="Open Sans"/>
                <a:sym typeface="Open Sans"/>
              </a:rPr>
              <a:t>GCHE systems are highly energy-efficient, environmentally friendly, easy to control, noise-free, cost-effective, provide good thermal comfort.</a:t>
            </a:r>
            <a:endParaRPr sz="1600">
              <a:solidFill>
                <a:srgbClr val="000000"/>
              </a:solidFill>
              <a:latin typeface="Open Sans"/>
              <a:ea typeface="Open Sans"/>
              <a:cs typeface="Open Sans"/>
              <a:sym typeface="Open Sans"/>
            </a:endParaRPr>
          </a:p>
          <a:p>
            <a:pPr indent="0" lvl="0" marL="457200" rtl="0" algn="just">
              <a:lnSpc>
                <a:spcPct val="100000"/>
              </a:lnSpc>
              <a:spcBef>
                <a:spcPts val="0"/>
              </a:spcBef>
              <a:spcAft>
                <a:spcPts val="0"/>
              </a:spcAft>
              <a:buNone/>
            </a:pPr>
            <a:r>
              <a:t/>
            </a:r>
            <a:endParaRPr sz="1600">
              <a:solidFill>
                <a:srgbClr val="000000"/>
              </a:solidFill>
              <a:latin typeface="Open Sans"/>
              <a:ea typeface="Open Sans"/>
              <a:cs typeface="Open Sans"/>
              <a:sym typeface="Open Sans"/>
            </a:endParaRPr>
          </a:p>
          <a:p>
            <a:pPr indent="-330200" lvl="0" marL="457200" rtl="0" algn="just">
              <a:lnSpc>
                <a:spcPct val="100000"/>
              </a:lnSpc>
              <a:spcBef>
                <a:spcPts val="0"/>
              </a:spcBef>
              <a:spcAft>
                <a:spcPts val="0"/>
              </a:spcAft>
              <a:buClr>
                <a:srgbClr val="000000"/>
              </a:buClr>
              <a:buSzPts val="1600"/>
              <a:buFont typeface="Open Sans"/>
              <a:buChar char="●"/>
            </a:pPr>
            <a:r>
              <a:rPr lang="en" sz="1600">
                <a:solidFill>
                  <a:srgbClr val="000000"/>
                </a:solidFill>
                <a:latin typeface="Open Sans"/>
                <a:ea typeface="Open Sans"/>
                <a:cs typeface="Open Sans"/>
                <a:sym typeface="Open Sans"/>
              </a:rPr>
              <a:t>In this study we modeled two GCHE technologies namely earth air heat exchanger (EAHE) and ground source heat pump (GSHP) for a two storey building in New Delhi. </a:t>
            </a:r>
            <a:endParaRPr sz="1700">
              <a:latin typeface="Open Sans"/>
              <a:ea typeface="Open Sans"/>
              <a:cs typeface="Open Sans"/>
              <a:sym typeface="Open Sans"/>
            </a:endParaRPr>
          </a:p>
        </p:txBody>
      </p:sp>
      <p:sp>
        <p:nvSpPr>
          <p:cNvPr id="139" name="Google Shape;139;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2"/>
          <p:cNvSpPr txBox="1"/>
          <p:nvPr>
            <p:ph type="title"/>
          </p:nvPr>
        </p:nvSpPr>
        <p:spPr>
          <a:xfrm>
            <a:off x="259875" y="207275"/>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Pressure drop calculations</a:t>
            </a:r>
            <a:endParaRPr/>
          </a:p>
        </p:txBody>
      </p:sp>
      <p:sp>
        <p:nvSpPr>
          <p:cNvPr id="357" name="Google Shape;357;p3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graphicFrame>
        <p:nvGraphicFramePr>
          <p:cNvPr id="358" name="Google Shape;358;p32"/>
          <p:cNvGraphicFramePr/>
          <p:nvPr/>
        </p:nvGraphicFramePr>
        <p:xfrm>
          <a:off x="690988" y="831300"/>
          <a:ext cx="3000000" cy="3000000"/>
        </p:xfrm>
        <a:graphic>
          <a:graphicData uri="http://schemas.openxmlformats.org/drawingml/2006/table">
            <a:tbl>
              <a:tblPr>
                <a:noFill/>
                <a:tableStyleId>{4B41218E-DAD9-45D0-B91D-6E21D8F80949}</a:tableStyleId>
              </a:tblPr>
              <a:tblGrid>
                <a:gridCol w="1069100"/>
                <a:gridCol w="1341175"/>
                <a:gridCol w="1341200"/>
                <a:gridCol w="1276400"/>
                <a:gridCol w="1172725"/>
                <a:gridCol w="1457775"/>
              </a:tblGrid>
              <a:tr h="228600">
                <a:tc>
                  <a:txBody>
                    <a:bodyPr/>
                    <a:lstStyle/>
                    <a:p>
                      <a:pPr indent="0" lvl="0" marL="0" rtl="0" algn="ctr">
                        <a:lnSpc>
                          <a:spcPct val="115000"/>
                        </a:lnSpc>
                        <a:spcBef>
                          <a:spcPts val="0"/>
                        </a:spcBef>
                        <a:spcAft>
                          <a:spcPts val="0"/>
                        </a:spcAft>
                        <a:buNone/>
                      </a:pPr>
                      <a:r>
                        <a:rPr b="1" lang="en" sz="1500">
                          <a:latin typeface="Calibri"/>
                          <a:ea typeface="Calibri"/>
                          <a:cs typeface="Calibri"/>
                          <a:sym typeface="Calibri"/>
                        </a:rPr>
                        <a:t>Month</a:t>
                      </a:r>
                      <a:endParaRPr b="1" sz="15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300">
                          <a:latin typeface="Calibri"/>
                          <a:ea typeface="Calibri"/>
                          <a:cs typeface="Calibri"/>
                          <a:sym typeface="Calibri"/>
                        </a:rPr>
                        <a:t>Viscosity(Pa.s)</a:t>
                      </a:r>
                      <a:endParaRPr b="1" sz="13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300">
                          <a:latin typeface="Calibri"/>
                          <a:ea typeface="Calibri"/>
                          <a:cs typeface="Calibri"/>
                          <a:sym typeface="Calibri"/>
                        </a:rPr>
                        <a:t>Density(kg/m3)</a:t>
                      </a:r>
                      <a:endParaRPr b="1" sz="13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300">
                          <a:latin typeface="Calibri"/>
                          <a:ea typeface="Calibri"/>
                          <a:cs typeface="Calibri"/>
                          <a:sym typeface="Calibri"/>
                        </a:rPr>
                        <a:t>Reynolds no.</a:t>
                      </a:r>
                      <a:endParaRPr b="1" sz="13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300">
                          <a:latin typeface="Calibri"/>
                          <a:ea typeface="Calibri"/>
                          <a:cs typeface="Calibri"/>
                          <a:sym typeface="Calibri"/>
                        </a:rPr>
                        <a:t>friction factor</a:t>
                      </a:r>
                      <a:endParaRPr b="1" sz="13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500">
                          <a:latin typeface="Calibri"/>
                          <a:ea typeface="Calibri"/>
                          <a:cs typeface="Calibri"/>
                          <a:sym typeface="Calibri"/>
                        </a:rPr>
                        <a:t>Pressure drop</a:t>
                      </a:r>
                      <a:endParaRPr b="1" sz="15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solidFill>
                      <a:schemeClr val="accent3"/>
                    </a:solidFill>
                  </a:tcPr>
                </a:tc>
              </a:tr>
              <a:tr h="228600">
                <a:tc>
                  <a:txBody>
                    <a:bodyPr/>
                    <a:lstStyle/>
                    <a:p>
                      <a:pPr indent="0" lvl="0" marL="0" rtl="0" algn="ctr">
                        <a:lnSpc>
                          <a:spcPct val="115000"/>
                        </a:lnSpc>
                        <a:spcBef>
                          <a:spcPts val="0"/>
                        </a:spcBef>
                        <a:spcAft>
                          <a:spcPts val="0"/>
                        </a:spcAft>
                        <a:buNone/>
                      </a:pPr>
                      <a:r>
                        <a:rPr lang="en">
                          <a:latin typeface="Calibri"/>
                          <a:ea typeface="Calibri"/>
                          <a:cs typeface="Calibri"/>
                          <a:sym typeface="Calibri"/>
                        </a:rPr>
                        <a:t>Jan</a:t>
                      </a:r>
                      <a:endParaRPr>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0.00001801</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1.213</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15109.62909</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0.02809</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latin typeface="Calibri"/>
                          <a:ea typeface="Calibri"/>
                          <a:cs typeface="Calibri"/>
                          <a:sym typeface="Calibri"/>
                        </a:rPr>
                        <a:t>7.743497473</a:t>
                      </a:r>
                      <a:endParaRPr sz="1300">
                        <a:latin typeface="Calibri"/>
                        <a:ea typeface="Calibri"/>
                        <a:cs typeface="Calibri"/>
                        <a:sym typeface="Calibri"/>
                      </a:endParaRPr>
                    </a:p>
                  </a:txBody>
                  <a:tcPr marT="19050" marB="19050" marR="28575" marL="28575" anchor="b">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en">
                          <a:latin typeface="Calibri"/>
                          <a:ea typeface="Calibri"/>
                          <a:cs typeface="Calibri"/>
                          <a:sym typeface="Calibri"/>
                        </a:rPr>
                        <a:t>Feb</a:t>
                      </a:r>
                      <a:endParaRPr>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0.00001791</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1.222</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15306.72697</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0.028</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latin typeface="Calibri"/>
                          <a:ea typeface="Calibri"/>
                          <a:cs typeface="Calibri"/>
                          <a:sym typeface="Calibri"/>
                        </a:rPr>
                        <a:t>7.77595714</a:t>
                      </a:r>
                      <a:endParaRPr sz="1300">
                        <a:latin typeface="Calibri"/>
                        <a:ea typeface="Calibri"/>
                        <a:cs typeface="Calibri"/>
                        <a:sym typeface="Calibri"/>
                      </a:endParaRPr>
                    </a:p>
                  </a:txBody>
                  <a:tcPr marT="19050" marB="19050" marR="28575" marL="28575" anchor="b">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en">
                          <a:latin typeface="Calibri"/>
                          <a:ea typeface="Calibri"/>
                          <a:cs typeface="Calibri"/>
                          <a:sym typeface="Calibri"/>
                        </a:rPr>
                        <a:t>Mar</a:t>
                      </a:r>
                      <a:endParaRPr>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0.00001803</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1.212</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15080.42596</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0.02811</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latin typeface="Calibri"/>
                          <a:ea typeface="Calibri"/>
                          <a:cs typeface="Calibri"/>
                          <a:sym typeface="Calibri"/>
                        </a:rPr>
                        <a:t>7.742622519</a:t>
                      </a:r>
                      <a:endParaRPr sz="1300">
                        <a:latin typeface="Calibri"/>
                        <a:ea typeface="Calibri"/>
                        <a:cs typeface="Calibri"/>
                        <a:sym typeface="Calibri"/>
                      </a:endParaRPr>
                    </a:p>
                  </a:txBody>
                  <a:tcPr marT="19050" marB="19050" marR="28575" marL="28575" anchor="b">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en">
                          <a:latin typeface="Calibri"/>
                          <a:ea typeface="Calibri"/>
                          <a:cs typeface="Calibri"/>
                          <a:sym typeface="Calibri"/>
                        </a:rPr>
                        <a:t>Apr</a:t>
                      </a:r>
                      <a:endParaRPr>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0.00001822</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1.196</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14726.16026</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0.02829</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latin typeface="Calibri"/>
                          <a:ea typeface="Calibri"/>
                          <a:cs typeface="Calibri"/>
                          <a:sym typeface="Calibri"/>
                        </a:rPr>
                        <a:t>7.689334396</a:t>
                      </a:r>
                      <a:endParaRPr sz="1300">
                        <a:latin typeface="Calibri"/>
                        <a:ea typeface="Calibri"/>
                        <a:cs typeface="Calibri"/>
                        <a:sym typeface="Calibri"/>
                      </a:endParaRPr>
                    </a:p>
                  </a:txBody>
                  <a:tcPr marT="19050" marB="19050" marR="28575" marL="28575" anchor="b">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en">
                          <a:latin typeface="Calibri"/>
                          <a:ea typeface="Calibri"/>
                          <a:cs typeface="Calibri"/>
                          <a:sym typeface="Calibri"/>
                        </a:rPr>
                        <a:t>May</a:t>
                      </a:r>
                      <a:endParaRPr>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0.0000182</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1.197</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14754.66923</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0.02827</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latin typeface="Calibri"/>
                          <a:ea typeface="Calibri"/>
                          <a:cs typeface="Calibri"/>
                          <a:sym typeface="Calibri"/>
                        </a:rPr>
                        <a:t>7.69032298</a:t>
                      </a:r>
                      <a:endParaRPr sz="1300">
                        <a:latin typeface="Calibri"/>
                        <a:ea typeface="Calibri"/>
                        <a:cs typeface="Calibri"/>
                        <a:sym typeface="Calibri"/>
                      </a:endParaRPr>
                    </a:p>
                  </a:txBody>
                  <a:tcPr marT="19050" marB="19050" marR="28575" marL="28575" anchor="b">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en">
                          <a:latin typeface="Calibri"/>
                          <a:ea typeface="Calibri"/>
                          <a:cs typeface="Calibri"/>
                          <a:sym typeface="Calibri"/>
                        </a:rPr>
                        <a:t>June</a:t>
                      </a:r>
                      <a:endParaRPr>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0.00001839</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1.182</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14419.24307</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0.02844</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latin typeface="Calibri"/>
                          <a:ea typeface="Calibri"/>
                          <a:cs typeface="Calibri"/>
                          <a:sym typeface="Calibri"/>
                        </a:rPr>
                        <a:t>7.639618813</a:t>
                      </a:r>
                      <a:endParaRPr sz="1300">
                        <a:latin typeface="Calibri"/>
                        <a:ea typeface="Calibri"/>
                        <a:cs typeface="Calibri"/>
                        <a:sym typeface="Calibri"/>
                      </a:endParaRPr>
                    </a:p>
                  </a:txBody>
                  <a:tcPr marT="19050" marB="19050" marR="28575" marL="28575" anchor="b">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en">
                          <a:latin typeface="Calibri"/>
                          <a:ea typeface="Calibri"/>
                          <a:cs typeface="Calibri"/>
                          <a:sym typeface="Calibri"/>
                        </a:rPr>
                        <a:t>July</a:t>
                      </a:r>
                      <a:endParaRPr>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0.00001844</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1.178</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14331.48156</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0.02849</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latin typeface="Calibri"/>
                          <a:ea typeface="Calibri"/>
                          <a:cs typeface="Calibri"/>
                          <a:sym typeface="Calibri"/>
                        </a:rPr>
                        <a:t>7.627151283</a:t>
                      </a:r>
                      <a:endParaRPr sz="1300">
                        <a:latin typeface="Calibri"/>
                        <a:ea typeface="Calibri"/>
                        <a:cs typeface="Calibri"/>
                        <a:sym typeface="Calibri"/>
                      </a:endParaRPr>
                    </a:p>
                  </a:txBody>
                  <a:tcPr marT="19050" marB="19050" marR="28575" marL="28575" anchor="b">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en">
                          <a:latin typeface="Calibri"/>
                          <a:ea typeface="Calibri"/>
                          <a:cs typeface="Calibri"/>
                          <a:sym typeface="Calibri"/>
                        </a:rPr>
                        <a:t>Aug</a:t>
                      </a:r>
                      <a:endParaRPr>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0.00001847</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1.175</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14271.76502</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0.02852</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latin typeface="Calibri"/>
                          <a:ea typeface="Calibri"/>
                          <a:cs typeface="Calibri"/>
                          <a:sym typeface="Calibri"/>
                        </a:rPr>
                        <a:t>7.615738243</a:t>
                      </a:r>
                      <a:endParaRPr sz="1300">
                        <a:latin typeface="Calibri"/>
                        <a:ea typeface="Calibri"/>
                        <a:cs typeface="Calibri"/>
                        <a:sym typeface="Calibri"/>
                      </a:endParaRPr>
                    </a:p>
                  </a:txBody>
                  <a:tcPr marT="19050" marB="19050" marR="28575" marL="28575" anchor="b">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en">
                          <a:latin typeface="Calibri"/>
                          <a:ea typeface="Calibri"/>
                          <a:cs typeface="Calibri"/>
                          <a:sym typeface="Calibri"/>
                        </a:rPr>
                        <a:t>Sept</a:t>
                      </a:r>
                      <a:endParaRPr>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0.00001845</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1.177</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14311.55447</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0.0285</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latin typeface="Calibri"/>
                          <a:ea typeface="Calibri"/>
                          <a:cs typeface="Calibri"/>
                          <a:sym typeface="Calibri"/>
                        </a:rPr>
                        <a:t>7.623351481</a:t>
                      </a:r>
                      <a:endParaRPr sz="1300">
                        <a:latin typeface="Calibri"/>
                        <a:ea typeface="Calibri"/>
                        <a:cs typeface="Calibri"/>
                        <a:sym typeface="Calibri"/>
                      </a:endParaRPr>
                    </a:p>
                  </a:txBody>
                  <a:tcPr marT="19050" marB="19050" marR="28575" marL="28575" anchor="b">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en">
                          <a:latin typeface="Calibri"/>
                          <a:ea typeface="Calibri"/>
                          <a:cs typeface="Calibri"/>
                          <a:sym typeface="Calibri"/>
                        </a:rPr>
                        <a:t>Oct</a:t>
                      </a:r>
                      <a:endParaRPr>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0.00001832</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1.187</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14535.56659</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0.02838</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latin typeface="Calibri"/>
                          <a:ea typeface="Calibri"/>
                          <a:cs typeface="Calibri"/>
                          <a:sym typeface="Calibri"/>
                        </a:rPr>
                        <a:t>7.655749788</a:t>
                      </a:r>
                      <a:endParaRPr sz="1300">
                        <a:latin typeface="Calibri"/>
                        <a:ea typeface="Calibri"/>
                        <a:cs typeface="Calibri"/>
                        <a:sym typeface="Calibri"/>
                      </a:endParaRPr>
                    </a:p>
                  </a:txBody>
                  <a:tcPr marT="19050" marB="19050" marR="28575" marL="28575" anchor="b">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en">
                          <a:latin typeface="Calibri"/>
                          <a:ea typeface="Calibri"/>
                          <a:cs typeface="Calibri"/>
                          <a:sym typeface="Calibri"/>
                        </a:rPr>
                        <a:t>Nov</a:t>
                      </a:r>
                      <a:endParaRPr>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0.00001813</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1.204</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14898.25483</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0.0282</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latin typeface="Calibri"/>
                          <a:ea typeface="Calibri"/>
                          <a:cs typeface="Calibri"/>
                          <a:sym typeface="Calibri"/>
                        </a:rPr>
                        <a:t>7.716142085</a:t>
                      </a:r>
                      <a:endParaRPr sz="1300">
                        <a:latin typeface="Calibri"/>
                        <a:ea typeface="Calibri"/>
                        <a:cs typeface="Calibri"/>
                        <a:sym typeface="Calibri"/>
                      </a:endParaRPr>
                    </a:p>
                  </a:txBody>
                  <a:tcPr marT="19050" marB="19050" marR="28575" marL="28575" anchor="b">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228600">
                <a:tc>
                  <a:txBody>
                    <a:bodyPr/>
                    <a:lstStyle/>
                    <a:p>
                      <a:pPr indent="0" lvl="0" marL="0" rtl="0" algn="ctr">
                        <a:lnSpc>
                          <a:spcPct val="115000"/>
                        </a:lnSpc>
                        <a:spcBef>
                          <a:spcPts val="0"/>
                        </a:spcBef>
                        <a:spcAft>
                          <a:spcPts val="0"/>
                        </a:spcAft>
                        <a:buNone/>
                      </a:pPr>
                      <a:r>
                        <a:rPr lang="en">
                          <a:latin typeface="Calibri"/>
                          <a:ea typeface="Calibri"/>
                          <a:cs typeface="Calibri"/>
                          <a:sym typeface="Calibri"/>
                        </a:rPr>
                        <a:t>Dec</a:t>
                      </a:r>
                      <a:endParaRPr>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0.00001797</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1.218</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15205.6828</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Calibri"/>
                          <a:ea typeface="Calibri"/>
                          <a:cs typeface="Calibri"/>
                          <a:sym typeface="Calibri"/>
                        </a:rPr>
                        <a:t>0.02805</a:t>
                      </a:r>
                      <a:endParaRPr sz="1200">
                        <a:latin typeface="Calibri"/>
                        <a:ea typeface="Calibri"/>
                        <a:cs typeface="Calibri"/>
                        <a:sym typeface="Calibri"/>
                      </a:endParaRPr>
                    </a:p>
                  </a:txBody>
                  <a:tcPr marT="19050" marB="19050" marR="28575" marL="28575" anchor="ctr">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latin typeface="Calibri"/>
                          <a:ea typeface="Calibri"/>
                          <a:cs typeface="Calibri"/>
                          <a:sym typeface="Calibri"/>
                        </a:rPr>
                        <a:t>7.764344111</a:t>
                      </a:r>
                      <a:endParaRPr sz="1300">
                        <a:latin typeface="Calibri"/>
                        <a:ea typeface="Calibri"/>
                        <a:cs typeface="Calibri"/>
                        <a:sym typeface="Calibri"/>
                      </a:endParaRPr>
                    </a:p>
                  </a:txBody>
                  <a:tcPr marT="19050" marB="19050" marR="28575" marL="28575" anchor="b">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bl>
          </a:graphicData>
        </a:graphic>
      </p:graphicFrame>
      <p:sp>
        <p:nvSpPr>
          <p:cNvPr id="359" name="Google Shape;359;p32"/>
          <p:cNvSpPr txBox="1"/>
          <p:nvPr/>
        </p:nvSpPr>
        <p:spPr>
          <a:xfrm>
            <a:off x="2646650" y="4540375"/>
            <a:ext cx="43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Table 6: Pressure drop calculations</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3"/>
          <p:cNvSpPr txBox="1"/>
          <p:nvPr>
            <p:ph type="title"/>
          </p:nvPr>
        </p:nvSpPr>
        <p:spPr>
          <a:xfrm>
            <a:off x="495275" y="238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Air filter</a:t>
            </a:r>
            <a:r>
              <a:rPr lang="en"/>
              <a:t> and Tube Material selection</a:t>
            </a:r>
            <a:endParaRPr/>
          </a:p>
        </p:txBody>
      </p:sp>
      <p:pic>
        <p:nvPicPr>
          <p:cNvPr id="365" name="Google Shape;365;p33"/>
          <p:cNvPicPr preferRelativeResize="0"/>
          <p:nvPr/>
        </p:nvPicPr>
        <p:blipFill>
          <a:blip r:embed="rId3">
            <a:alphaModFix/>
          </a:blip>
          <a:stretch>
            <a:fillRect/>
          </a:stretch>
        </p:blipFill>
        <p:spPr>
          <a:xfrm>
            <a:off x="364875" y="983375"/>
            <a:ext cx="4762211" cy="3176751"/>
          </a:xfrm>
          <a:prstGeom prst="rect">
            <a:avLst/>
          </a:prstGeom>
          <a:noFill/>
          <a:ln>
            <a:noFill/>
          </a:ln>
        </p:spPr>
      </p:pic>
      <p:sp>
        <p:nvSpPr>
          <p:cNvPr id="366" name="Google Shape;366;p33"/>
          <p:cNvSpPr txBox="1"/>
          <p:nvPr/>
        </p:nvSpPr>
        <p:spPr>
          <a:xfrm>
            <a:off x="309350" y="4140163"/>
            <a:ext cx="448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Fig 8: MERV ratings for different types of filters</a:t>
            </a:r>
            <a:endParaRPr/>
          </a:p>
        </p:txBody>
      </p:sp>
      <p:sp>
        <p:nvSpPr>
          <p:cNvPr id="367" name="Google Shape;367;p3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8" name="Google Shape;368;p33"/>
          <p:cNvSpPr txBox="1"/>
          <p:nvPr/>
        </p:nvSpPr>
        <p:spPr>
          <a:xfrm>
            <a:off x="5815775" y="4540375"/>
            <a:ext cx="602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Open Sans"/>
                <a:ea typeface="Open Sans"/>
                <a:cs typeface="Open Sans"/>
                <a:sym typeface="Open Sans"/>
              </a:rPr>
              <a:t>https://www.lakeair.com/merv-rating-explanation/</a:t>
            </a:r>
            <a:endParaRPr sz="900">
              <a:latin typeface="Open Sans"/>
              <a:ea typeface="Open Sans"/>
              <a:cs typeface="Open Sans"/>
              <a:sym typeface="Open Sans"/>
            </a:endParaRPr>
          </a:p>
        </p:txBody>
      </p:sp>
      <p:pic>
        <p:nvPicPr>
          <p:cNvPr id="369" name="Google Shape;369;p33"/>
          <p:cNvPicPr preferRelativeResize="0"/>
          <p:nvPr/>
        </p:nvPicPr>
        <p:blipFill>
          <a:blip r:embed="rId5">
            <a:alphaModFix/>
          </a:blip>
          <a:stretch>
            <a:fillRect/>
          </a:stretch>
        </p:blipFill>
        <p:spPr>
          <a:xfrm>
            <a:off x="5629051" y="1130525"/>
            <a:ext cx="2761675" cy="2075250"/>
          </a:xfrm>
          <a:prstGeom prst="rect">
            <a:avLst/>
          </a:prstGeom>
          <a:noFill/>
          <a:ln>
            <a:noFill/>
          </a:ln>
        </p:spPr>
      </p:pic>
      <p:sp>
        <p:nvSpPr>
          <p:cNvPr id="370" name="Google Shape;370;p33"/>
          <p:cNvSpPr txBox="1"/>
          <p:nvPr/>
        </p:nvSpPr>
        <p:spPr>
          <a:xfrm>
            <a:off x="5687650" y="3290800"/>
            <a:ext cx="276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Calibri"/>
                <a:ea typeface="Calibri"/>
                <a:cs typeface="Calibri"/>
                <a:sym typeface="Calibri"/>
                <a:hlinkClick r:id="rId6"/>
              </a:rPr>
              <a:t>Fig 9: </a:t>
            </a:r>
            <a:r>
              <a:rPr lang="en" u="sng">
                <a:solidFill>
                  <a:schemeClr val="hlink"/>
                </a:solidFill>
                <a:latin typeface="Calibri"/>
                <a:ea typeface="Calibri"/>
                <a:cs typeface="Calibri"/>
                <a:sym typeface="Calibri"/>
                <a:hlinkClick r:id="rId7"/>
              </a:rPr>
              <a:t>Aluminium</a:t>
            </a:r>
            <a:r>
              <a:rPr lang="en" u="sng">
                <a:solidFill>
                  <a:schemeClr val="hlink"/>
                </a:solidFill>
                <a:latin typeface="Calibri"/>
                <a:ea typeface="Calibri"/>
                <a:cs typeface="Calibri"/>
                <a:sym typeface="Calibri"/>
                <a:hlinkClick r:id="rId8"/>
              </a:rPr>
              <a:t> tubes to be </a:t>
            </a:r>
            <a:r>
              <a:rPr lang="en" u="sng">
                <a:solidFill>
                  <a:schemeClr val="hlink"/>
                </a:solidFill>
                <a:latin typeface="Calibri"/>
                <a:ea typeface="Calibri"/>
                <a:cs typeface="Calibri"/>
                <a:sym typeface="Calibri"/>
                <a:hlinkClick r:id="rId9"/>
              </a:rPr>
              <a:t>laid</a:t>
            </a:r>
            <a:r>
              <a:rPr lang="en" u="sng">
                <a:solidFill>
                  <a:schemeClr val="hlink"/>
                </a:solidFill>
                <a:latin typeface="Calibri"/>
                <a:ea typeface="Calibri"/>
                <a:cs typeface="Calibri"/>
                <a:sym typeface="Calibri"/>
                <a:hlinkClick r:id="rId10"/>
              </a:rPr>
              <a:t> under the ground</a:t>
            </a:r>
            <a:endParaRPr>
              <a:latin typeface="Calibri"/>
              <a:ea typeface="Calibri"/>
              <a:cs typeface="Calibri"/>
              <a:sym typeface="Calibri"/>
            </a:endParaRPr>
          </a:p>
        </p:txBody>
      </p:sp>
      <p:sp>
        <p:nvSpPr>
          <p:cNvPr id="371" name="Google Shape;371;p33"/>
          <p:cNvSpPr txBox="1"/>
          <p:nvPr/>
        </p:nvSpPr>
        <p:spPr>
          <a:xfrm>
            <a:off x="322475" y="4540375"/>
            <a:ext cx="785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Open Sans"/>
                <a:ea typeface="Open Sans"/>
                <a:cs typeface="Open Sans"/>
                <a:sym typeface="Open Sans"/>
              </a:rPr>
              <a:t>https://www.mfcp.com/our-blog/bid/94802/what-type-of-pipe-should-i-use-for-my-air-compressor</a:t>
            </a:r>
            <a:endParaRPr sz="9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4"/>
          <p:cNvSpPr txBox="1"/>
          <p:nvPr>
            <p:ph type="title"/>
          </p:nvPr>
        </p:nvSpPr>
        <p:spPr>
          <a:xfrm>
            <a:off x="415350" y="380750"/>
            <a:ext cx="3924900" cy="6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Cost Analysis</a:t>
            </a:r>
            <a:endParaRPr/>
          </a:p>
        </p:txBody>
      </p:sp>
      <p:sp>
        <p:nvSpPr>
          <p:cNvPr id="377" name="Google Shape;377;p34"/>
          <p:cNvSpPr txBox="1"/>
          <p:nvPr>
            <p:ph idx="1" type="body"/>
          </p:nvPr>
        </p:nvSpPr>
        <p:spPr>
          <a:xfrm>
            <a:off x="3259875" y="1023650"/>
            <a:ext cx="5700600" cy="38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u="sng">
                <a:solidFill>
                  <a:srgbClr val="000000"/>
                </a:solidFill>
                <a:latin typeface="Roboto"/>
                <a:ea typeface="Roboto"/>
                <a:cs typeface="Roboto"/>
                <a:sym typeface="Roboto"/>
              </a:rPr>
              <a:t>Electricity:</a:t>
            </a:r>
            <a:r>
              <a:rPr lang="en" sz="1500">
                <a:solidFill>
                  <a:srgbClr val="000000"/>
                </a:solidFill>
                <a:latin typeface="Roboto"/>
                <a:ea typeface="Roboto"/>
                <a:cs typeface="Roboto"/>
                <a:sym typeface="Roboto"/>
              </a:rPr>
              <a:t> (28 W air blower)</a:t>
            </a:r>
            <a:endParaRPr sz="1500">
              <a:solidFill>
                <a:srgbClr val="000000"/>
              </a:solidFill>
              <a:latin typeface="Roboto"/>
              <a:ea typeface="Roboto"/>
              <a:cs typeface="Roboto"/>
              <a:sym typeface="Roboto"/>
            </a:endParaRPr>
          </a:p>
          <a:p>
            <a:pPr indent="-323850" lvl="0" marL="457200" rtl="0" algn="l">
              <a:lnSpc>
                <a:spcPct val="150000"/>
              </a:lnSpc>
              <a:spcBef>
                <a:spcPts val="120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Annual electricity consumption: 81.76 kWh/year </a:t>
            </a:r>
            <a:endParaRPr sz="1500">
              <a:solidFill>
                <a:srgbClr val="000000"/>
              </a:solidFill>
              <a:latin typeface="Roboto"/>
              <a:ea typeface="Roboto"/>
              <a:cs typeface="Roboto"/>
              <a:sym typeface="Roboto"/>
            </a:endParaRPr>
          </a:p>
          <a:p>
            <a:pPr indent="-323850" lvl="0" marL="457200" rtl="0" algn="l">
              <a:lnSpc>
                <a:spcPct val="150000"/>
              </a:lnSpc>
              <a:spcBef>
                <a:spcPts val="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Cost of grid electricity in India: Rs 3/kWh</a:t>
            </a:r>
            <a:endParaRPr sz="1500">
              <a:solidFill>
                <a:srgbClr val="000000"/>
              </a:solidFill>
              <a:latin typeface="Roboto"/>
              <a:ea typeface="Roboto"/>
              <a:cs typeface="Roboto"/>
              <a:sym typeface="Roboto"/>
            </a:endParaRPr>
          </a:p>
          <a:p>
            <a:pPr indent="-323850" lvl="0" marL="457200" rtl="0" algn="l">
              <a:lnSpc>
                <a:spcPct val="150000"/>
              </a:lnSpc>
              <a:spcBef>
                <a:spcPts val="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Fixed charges per year: Rs 240/kW (Rs 20/kW/month)</a:t>
            </a:r>
            <a:endParaRPr sz="1500">
              <a:solidFill>
                <a:srgbClr val="000000"/>
              </a:solidFill>
              <a:latin typeface="Roboto"/>
              <a:ea typeface="Roboto"/>
              <a:cs typeface="Roboto"/>
              <a:sym typeface="Roboto"/>
            </a:endParaRPr>
          </a:p>
          <a:p>
            <a:pPr indent="-323850" lvl="0" marL="457200" rtl="0" algn="l">
              <a:lnSpc>
                <a:spcPct val="150000"/>
              </a:lnSpc>
              <a:spcBef>
                <a:spcPts val="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Annual electricity cost: </a:t>
            </a:r>
            <a:endParaRPr sz="1500">
              <a:solidFill>
                <a:srgbClr val="000000"/>
              </a:solidFill>
              <a:latin typeface="Roboto"/>
              <a:ea typeface="Roboto"/>
              <a:cs typeface="Roboto"/>
              <a:sym typeface="Roboto"/>
            </a:endParaRPr>
          </a:p>
          <a:p>
            <a:pPr indent="457200" lvl="0" marL="457200" rtl="0" algn="l">
              <a:spcBef>
                <a:spcPts val="1200"/>
              </a:spcBef>
              <a:spcAft>
                <a:spcPts val="0"/>
              </a:spcAft>
              <a:buNone/>
            </a:pPr>
            <a:r>
              <a:rPr lang="en" sz="1500">
                <a:solidFill>
                  <a:srgbClr val="000000"/>
                </a:solidFill>
                <a:latin typeface="Roboto"/>
                <a:ea typeface="Roboto"/>
                <a:cs typeface="Roboto"/>
                <a:sym typeface="Roboto"/>
              </a:rPr>
              <a:t>Rs (245.28/year + 23476.8/year) = Rs 23770.26/year</a:t>
            </a:r>
            <a:endParaRPr sz="1500">
              <a:solidFill>
                <a:srgbClr val="000000"/>
              </a:solidFill>
              <a:latin typeface="Roboto"/>
              <a:ea typeface="Roboto"/>
              <a:cs typeface="Roboto"/>
              <a:sym typeface="Roboto"/>
            </a:endParaRPr>
          </a:p>
          <a:p>
            <a:pPr indent="-323850" lvl="0" marL="457200" rtl="0" algn="l">
              <a:lnSpc>
                <a:spcPct val="150000"/>
              </a:lnSpc>
              <a:spcBef>
                <a:spcPts val="120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Annual maintenance cost(10% of total cost):                        Rs 2377.026/year </a:t>
            </a:r>
            <a:endParaRPr sz="1500">
              <a:solidFill>
                <a:srgbClr val="000000"/>
              </a:solidFill>
              <a:latin typeface="Roboto"/>
              <a:ea typeface="Roboto"/>
              <a:cs typeface="Roboto"/>
              <a:sym typeface="Roboto"/>
            </a:endParaRPr>
          </a:p>
          <a:p>
            <a:pPr indent="-323850" lvl="0" marL="457200" rtl="0" algn="l">
              <a:lnSpc>
                <a:spcPct val="150000"/>
              </a:lnSpc>
              <a:spcBef>
                <a:spcPts val="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Total annual cost: 23770.26 + 2377.026 =                             Rs </a:t>
            </a:r>
            <a:r>
              <a:rPr lang="en" sz="1500">
                <a:solidFill>
                  <a:srgbClr val="000000"/>
                </a:solidFill>
                <a:latin typeface="Open Sans"/>
                <a:ea typeface="Open Sans"/>
                <a:cs typeface="Open Sans"/>
                <a:sym typeface="Open Sans"/>
              </a:rPr>
              <a:t>26094.288</a:t>
            </a:r>
            <a:r>
              <a:rPr lang="en" sz="1500">
                <a:solidFill>
                  <a:srgbClr val="000000"/>
                </a:solidFill>
                <a:latin typeface="Roboto"/>
                <a:ea typeface="Roboto"/>
                <a:cs typeface="Roboto"/>
                <a:sym typeface="Roboto"/>
              </a:rPr>
              <a:t>/year</a:t>
            </a:r>
            <a:endParaRPr sz="1500">
              <a:solidFill>
                <a:srgbClr val="000000"/>
              </a:solidFill>
              <a:latin typeface="Roboto"/>
              <a:ea typeface="Roboto"/>
              <a:cs typeface="Roboto"/>
              <a:sym typeface="Roboto"/>
            </a:endParaRPr>
          </a:p>
        </p:txBody>
      </p:sp>
      <p:sp>
        <p:nvSpPr>
          <p:cNvPr id="378" name="Google Shape;378;p34"/>
          <p:cNvSpPr txBox="1"/>
          <p:nvPr/>
        </p:nvSpPr>
        <p:spPr>
          <a:xfrm>
            <a:off x="259875" y="1217875"/>
            <a:ext cx="3000000" cy="335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lang="en" sz="1600" u="sng">
                <a:latin typeface="Roboto"/>
                <a:ea typeface="Roboto"/>
                <a:cs typeface="Roboto"/>
                <a:sym typeface="Roboto"/>
              </a:rPr>
              <a:t>Air filters: </a:t>
            </a:r>
            <a:endParaRPr sz="1600" u="sng">
              <a:latin typeface="Roboto"/>
              <a:ea typeface="Roboto"/>
              <a:cs typeface="Roboto"/>
              <a:sym typeface="Roboto"/>
            </a:endParaRPr>
          </a:p>
          <a:p>
            <a:pPr indent="-330200" lvl="0" marL="457200" rtl="0" algn="l">
              <a:lnSpc>
                <a:spcPct val="150000"/>
              </a:lnSpc>
              <a:spcBef>
                <a:spcPts val="800"/>
              </a:spcBef>
              <a:spcAft>
                <a:spcPts val="0"/>
              </a:spcAft>
              <a:buSzPts val="1600"/>
              <a:buFont typeface="Roboto"/>
              <a:buChar char="●"/>
            </a:pPr>
            <a:r>
              <a:rPr lang="en" sz="1600">
                <a:latin typeface="Roboto"/>
                <a:ea typeface="Roboto"/>
                <a:cs typeface="Roboto"/>
                <a:sym typeface="Roboto"/>
              </a:rPr>
              <a:t>Filter type used: HEPA filters</a:t>
            </a:r>
            <a:endParaRPr sz="1600">
              <a:latin typeface="Roboto"/>
              <a:ea typeface="Roboto"/>
              <a:cs typeface="Roboto"/>
              <a:sym typeface="Roboto"/>
            </a:endParaRPr>
          </a:p>
          <a:p>
            <a:pPr indent="-330200" lvl="0" marL="457200" rtl="0" algn="l">
              <a:lnSpc>
                <a:spcPct val="150000"/>
              </a:lnSpc>
              <a:spcBef>
                <a:spcPts val="0"/>
              </a:spcBef>
              <a:spcAft>
                <a:spcPts val="0"/>
              </a:spcAft>
              <a:buSzPts val="1600"/>
              <a:buFont typeface="Roboto"/>
              <a:buChar char="●"/>
            </a:pPr>
            <a:r>
              <a:rPr lang="en" sz="1600">
                <a:latin typeface="Roboto"/>
                <a:ea typeface="Roboto"/>
                <a:cs typeface="Roboto"/>
                <a:sym typeface="Roboto"/>
              </a:rPr>
              <a:t>Cost: Rs 6000/- per piece</a:t>
            </a:r>
            <a:endParaRPr sz="1800">
              <a:latin typeface="Open Sans"/>
              <a:ea typeface="Open Sans"/>
              <a:cs typeface="Open Sans"/>
              <a:sym typeface="Open Sans"/>
            </a:endParaRPr>
          </a:p>
          <a:p>
            <a:pPr indent="0" lvl="0" marL="0" rtl="0" algn="l">
              <a:lnSpc>
                <a:spcPct val="115000"/>
              </a:lnSpc>
              <a:spcBef>
                <a:spcPts val="800"/>
              </a:spcBef>
              <a:spcAft>
                <a:spcPts val="0"/>
              </a:spcAft>
              <a:buNone/>
            </a:pPr>
            <a:r>
              <a:rPr lang="en" sz="1500" u="sng">
                <a:latin typeface="Roboto"/>
                <a:ea typeface="Roboto"/>
                <a:cs typeface="Roboto"/>
                <a:sym typeface="Roboto"/>
              </a:rPr>
              <a:t>Air blower:</a:t>
            </a:r>
            <a:r>
              <a:rPr lang="en" sz="1500">
                <a:latin typeface="Roboto"/>
                <a:ea typeface="Roboto"/>
                <a:cs typeface="Roboto"/>
                <a:sym typeface="Roboto"/>
              </a:rPr>
              <a:t> (28 W)</a:t>
            </a:r>
            <a:endParaRPr sz="1500">
              <a:latin typeface="Roboto"/>
              <a:ea typeface="Roboto"/>
              <a:cs typeface="Roboto"/>
              <a:sym typeface="Roboto"/>
            </a:endParaRPr>
          </a:p>
          <a:p>
            <a:pPr indent="-323850" lvl="0" marL="457200" rtl="0" algn="l">
              <a:lnSpc>
                <a:spcPct val="150000"/>
              </a:lnSpc>
              <a:spcBef>
                <a:spcPts val="800"/>
              </a:spcBef>
              <a:spcAft>
                <a:spcPts val="0"/>
              </a:spcAft>
              <a:buSzPts val="1500"/>
              <a:buFont typeface="Roboto"/>
              <a:buChar char="●"/>
            </a:pPr>
            <a:r>
              <a:rPr lang="en" sz="1500">
                <a:latin typeface="Roboto"/>
                <a:ea typeface="Roboto"/>
                <a:cs typeface="Roboto"/>
                <a:sym typeface="Roboto"/>
              </a:rPr>
              <a:t>Type: MB840-D by </a:t>
            </a:r>
            <a:r>
              <a:rPr lang="en" sz="1500" u="sng">
                <a:latin typeface="Roboto"/>
                <a:ea typeface="Roboto"/>
                <a:cs typeface="Roboto"/>
                <a:sym typeface="Roboto"/>
              </a:rPr>
              <a:t>Oriental motor</a:t>
            </a:r>
            <a:endParaRPr sz="1500" u="sng">
              <a:latin typeface="Roboto"/>
              <a:ea typeface="Roboto"/>
              <a:cs typeface="Roboto"/>
              <a:sym typeface="Roboto"/>
            </a:endParaRPr>
          </a:p>
          <a:p>
            <a:pPr indent="-323850" lvl="0" marL="457200" rtl="0" algn="l">
              <a:lnSpc>
                <a:spcPct val="150000"/>
              </a:lnSpc>
              <a:spcBef>
                <a:spcPts val="0"/>
              </a:spcBef>
              <a:spcAft>
                <a:spcPts val="0"/>
              </a:spcAft>
              <a:buSzPts val="1500"/>
              <a:buFont typeface="Roboto"/>
              <a:buChar char="●"/>
            </a:pPr>
            <a:r>
              <a:rPr lang="en" sz="1500">
                <a:latin typeface="Roboto"/>
                <a:ea typeface="Roboto"/>
                <a:cs typeface="Roboto"/>
                <a:sym typeface="Roboto"/>
              </a:rPr>
              <a:t>Inner diameter: 3.15 in</a:t>
            </a:r>
            <a:endParaRPr sz="1500">
              <a:latin typeface="Roboto"/>
              <a:ea typeface="Roboto"/>
              <a:cs typeface="Roboto"/>
              <a:sym typeface="Roboto"/>
            </a:endParaRPr>
          </a:p>
          <a:p>
            <a:pPr indent="-323850" lvl="0" marL="457200" rtl="0" algn="l">
              <a:lnSpc>
                <a:spcPct val="150000"/>
              </a:lnSpc>
              <a:spcBef>
                <a:spcPts val="0"/>
              </a:spcBef>
              <a:spcAft>
                <a:spcPts val="0"/>
              </a:spcAft>
              <a:buSzPts val="1500"/>
              <a:buFont typeface="Roboto"/>
              <a:buChar char="●"/>
            </a:pPr>
            <a:r>
              <a:rPr lang="en" sz="1500">
                <a:latin typeface="Roboto"/>
                <a:ea typeface="Roboto"/>
                <a:cs typeface="Roboto"/>
                <a:sym typeface="Roboto"/>
              </a:rPr>
              <a:t>Cost: Rs 5769.73/-</a:t>
            </a:r>
            <a:endParaRPr sz="1300">
              <a:latin typeface="Roboto"/>
              <a:ea typeface="Roboto"/>
              <a:cs typeface="Roboto"/>
              <a:sym typeface="Roboto"/>
            </a:endParaRPr>
          </a:p>
        </p:txBody>
      </p:sp>
      <p:sp>
        <p:nvSpPr>
          <p:cNvPr id="379" name="Google Shape;379;p3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5"/>
          <p:cNvSpPr txBox="1"/>
          <p:nvPr>
            <p:ph type="title"/>
          </p:nvPr>
        </p:nvSpPr>
        <p:spPr>
          <a:xfrm>
            <a:off x="819150" y="431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Electricity tariffs</a:t>
            </a:r>
            <a:endParaRPr/>
          </a:p>
        </p:txBody>
      </p:sp>
      <p:sp>
        <p:nvSpPr>
          <p:cNvPr id="385" name="Google Shape;385;p35"/>
          <p:cNvSpPr txBox="1"/>
          <p:nvPr>
            <p:ph idx="1" type="body"/>
          </p:nvPr>
        </p:nvSpPr>
        <p:spPr>
          <a:xfrm>
            <a:off x="1490625" y="4094075"/>
            <a:ext cx="5233500" cy="43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rgbClr val="2A3990"/>
                </a:solidFill>
                <a:hlinkClick r:id="rId3">
                  <a:extLst>
                    <a:ext uri="{A12FA001-AC4F-418D-AE19-62706E023703}">
                      <ahyp:hlinkClr val="tx"/>
                    </a:ext>
                  </a:extLst>
                </a:hlinkClick>
              </a:rPr>
              <a:t>Table 7: Electricity tariffs for domestic usage in Delhi</a:t>
            </a:r>
            <a:endParaRPr>
              <a:solidFill>
                <a:srgbClr val="2A3990"/>
              </a:solidFill>
            </a:endParaRPr>
          </a:p>
        </p:txBody>
      </p:sp>
      <p:pic>
        <p:nvPicPr>
          <p:cNvPr id="386" name="Google Shape;386;p35"/>
          <p:cNvPicPr preferRelativeResize="0"/>
          <p:nvPr/>
        </p:nvPicPr>
        <p:blipFill rotWithShape="1">
          <a:blip r:embed="rId4">
            <a:alphaModFix/>
          </a:blip>
          <a:srcRect b="0" l="0" r="2334" t="0"/>
          <a:stretch/>
        </p:blipFill>
        <p:spPr>
          <a:xfrm>
            <a:off x="958750" y="1459050"/>
            <a:ext cx="6698200" cy="2562225"/>
          </a:xfrm>
          <a:prstGeom prst="rect">
            <a:avLst/>
          </a:prstGeom>
          <a:noFill/>
          <a:ln cap="flat" cmpd="sng" w="9525">
            <a:solidFill>
              <a:srgbClr val="111111"/>
            </a:solidFill>
            <a:prstDash val="solid"/>
            <a:round/>
            <a:headEnd len="sm" w="sm" type="none"/>
            <a:tailEnd len="sm" w="sm" type="none"/>
          </a:ln>
        </p:spPr>
      </p:pic>
      <p:sp>
        <p:nvSpPr>
          <p:cNvPr id="387" name="Google Shape;387;p35"/>
          <p:cNvSpPr txBox="1"/>
          <p:nvPr/>
        </p:nvSpPr>
        <p:spPr>
          <a:xfrm>
            <a:off x="298000" y="4527275"/>
            <a:ext cx="869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https://tatapower-ddl.com/Editor_UploadedDocuments/Content/Press_Release_2022_Eng_30.09.2021.pdf</a:t>
            </a:r>
            <a:endParaRPr/>
          </a:p>
        </p:txBody>
      </p:sp>
      <p:sp>
        <p:nvSpPr>
          <p:cNvPr id="388" name="Google Shape;388;p3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6"/>
          <p:cNvSpPr txBox="1"/>
          <p:nvPr>
            <p:ph type="title"/>
          </p:nvPr>
        </p:nvSpPr>
        <p:spPr>
          <a:xfrm>
            <a:off x="767325" y="392150"/>
            <a:ext cx="7505700" cy="63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Analysis</a:t>
            </a:r>
            <a:endParaRPr/>
          </a:p>
        </p:txBody>
      </p:sp>
      <p:sp>
        <p:nvSpPr>
          <p:cNvPr id="394" name="Google Shape;394;p3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graphicFrame>
        <p:nvGraphicFramePr>
          <p:cNvPr id="395" name="Google Shape;395;p36"/>
          <p:cNvGraphicFramePr/>
          <p:nvPr/>
        </p:nvGraphicFramePr>
        <p:xfrm>
          <a:off x="1017250" y="1130750"/>
          <a:ext cx="3000000" cy="3000000"/>
        </p:xfrm>
        <a:graphic>
          <a:graphicData uri="http://schemas.openxmlformats.org/drawingml/2006/table">
            <a:tbl>
              <a:tblPr>
                <a:noFill/>
                <a:tableStyleId>{99FC74C5-12F4-4029-A6B1-9392BBD7E182}</a:tableStyleId>
              </a:tblPr>
              <a:tblGrid>
                <a:gridCol w="704125"/>
                <a:gridCol w="2562875"/>
                <a:gridCol w="1480750"/>
                <a:gridCol w="1649100"/>
              </a:tblGrid>
              <a:tr h="381000">
                <a:tc>
                  <a:txBody>
                    <a:bodyPr/>
                    <a:lstStyle/>
                    <a:p>
                      <a:pPr indent="0" lvl="0" marL="0" rtl="0" algn="l">
                        <a:spcBef>
                          <a:spcPts val="0"/>
                        </a:spcBef>
                        <a:spcAft>
                          <a:spcPts val="0"/>
                        </a:spcAft>
                        <a:buNone/>
                      </a:pPr>
                      <a:r>
                        <a:rPr b="1" lang="en"/>
                        <a:t>S.no.</a:t>
                      </a:r>
                      <a:endParaRPr b="1"/>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l">
                        <a:spcBef>
                          <a:spcPts val="0"/>
                        </a:spcBef>
                        <a:spcAft>
                          <a:spcPts val="0"/>
                        </a:spcAft>
                        <a:buNone/>
                      </a:pPr>
                      <a:r>
                        <a:rPr b="1" lang="en"/>
                        <a:t>Equipment/Energy</a:t>
                      </a:r>
                      <a:endParaRPr b="1"/>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l">
                        <a:spcBef>
                          <a:spcPts val="0"/>
                        </a:spcBef>
                        <a:spcAft>
                          <a:spcPts val="0"/>
                        </a:spcAft>
                        <a:buNone/>
                      </a:pPr>
                      <a:r>
                        <a:rPr b="1" lang="en"/>
                        <a:t>Cost</a:t>
                      </a:r>
                      <a:endParaRPr b="1"/>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l">
                        <a:spcBef>
                          <a:spcPts val="0"/>
                        </a:spcBef>
                        <a:spcAft>
                          <a:spcPts val="0"/>
                        </a:spcAft>
                        <a:buNone/>
                      </a:pPr>
                      <a:r>
                        <a:rPr b="1" lang="en"/>
                        <a:t>Principle amount</a:t>
                      </a:r>
                      <a:endParaRPr b="1"/>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l">
                        <a:spcBef>
                          <a:spcPts val="0"/>
                        </a:spcBef>
                        <a:spcAft>
                          <a:spcPts val="0"/>
                        </a:spcAft>
                        <a:buNone/>
                      </a:pPr>
                      <a:r>
                        <a:rPr lang="en"/>
                        <a:t>HEPA filter</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l">
                        <a:spcBef>
                          <a:spcPts val="0"/>
                        </a:spcBef>
                        <a:spcAft>
                          <a:spcPts val="0"/>
                        </a:spcAft>
                        <a:buNone/>
                      </a:pPr>
                      <a:r>
                        <a:rPr lang="en"/>
                        <a:t>6000/-</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spcBef>
                          <a:spcPts val="0"/>
                        </a:spcBef>
                        <a:spcAft>
                          <a:spcPts val="0"/>
                        </a:spcAft>
                        <a:buNone/>
                      </a:pPr>
                      <a:r>
                        <a:rPr lang="en"/>
                        <a:t>✔</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l">
                        <a:spcBef>
                          <a:spcPts val="0"/>
                        </a:spcBef>
                        <a:spcAft>
                          <a:spcPts val="0"/>
                        </a:spcAft>
                        <a:buNone/>
                      </a:pPr>
                      <a:r>
                        <a:rPr lang="en"/>
                        <a:t>Motor</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l">
                        <a:spcBef>
                          <a:spcPts val="0"/>
                        </a:spcBef>
                        <a:spcAft>
                          <a:spcPts val="0"/>
                        </a:spcAft>
                        <a:buNone/>
                      </a:pPr>
                      <a:r>
                        <a:rPr lang="en"/>
                        <a:t>5769.73/-</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t>✔</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l">
                        <a:spcBef>
                          <a:spcPts val="0"/>
                        </a:spcBef>
                        <a:spcAft>
                          <a:spcPts val="0"/>
                        </a:spcAft>
                        <a:buNone/>
                      </a:pPr>
                      <a:r>
                        <a:rPr lang="en"/>
                        <a:t>Electricity</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l">
                        <a:spcBef>
                          <a:spcPts val="0"/>
                        </a:spcBef>
                        <a:spcAft>
                          <a:spcPts val="0"/>
                        </a:spcAft>
                        <a:buNone/>
                      </a:pPr>
                      <a:r>
                        <a:rPr lang="en"/>
                        <a:t>26094.288/year</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4</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l">
                        <a:spcBef>
                          <a:spcPts val="0"/>
                        </a:spcBef>
                        <a:spcAft>
                          <a:spcPts val="0"/>
                        </a:spcAft>
                        <a:buNone/>
                      </a:pPr>
                      <a:r>
                        <a:rPr lang="en"/>
                        <a:t>Tubes</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t>15802.63/-</a:t>
                      </a:r>
                      <a:endParaRPr sz="1000"/>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t>✔</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5</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l">
                        <a:spcBef>
                          <a:spcPts val="0"/>
                        </a:spcBef>
                        <a:spcAft>
                          <a:spcPts val="0"/>
                        </a:spcAft>
                        <a:buNone/>
                      </a:pPr>
                      <a:r>
                        <a:rPr lang="en"/>
                        <a:t>Installation Cost</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l">
                        <a:spcBef>
                          <a:spcPts val="0"/>
                        </a:spcBef>
                        <a:spcAft>
                          <a:spcPts val="0"/>
                        </a:spcAft>
                        <a:buNone/>
                      </a:pPr>
                      <a:r>
                        <a:rPr lang="en"/>
                        <a:t>4823.58/-</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t>✔</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l">
                        <a:spcBef>
                          <a:spcPts val="0"/>
                        </a:spcBef>
                        <a:spcAft>
                          <a:spcPts val="0"/>
                        </a:spcAft>
                        <a:buNone/>
                      </a:pPr>
                      <a:r>
                        <a:rPr lang="en"/>
                        <a:t>Total cost = ∑ sum of all costs</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l">
                        <a:spcBef>
                          <a:spcPts val="0"/>
                        </a:spcBef>
                        <a:spcAft>
                          <a:spcPts val="0"/>
                        </a:spcAft>
                        <a:buNone/>
                      </a:pPr>
                      <a:r>
                        <a:rPr lang="en"/>
                        <a:t>Rs. 58490.228/-</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c>
                  <a:txBody>
                    <a:bodyPr/>
                    <a:lstStyle/>
                    <a:p>
                      <a:pPr indent="0" lvl="0" marL="0" rtl="0" algn="l">
                        <a:spcBef>
                          <a:spcPts val="0"/>
                        </a:spcBef>
                        <a:spcAft>
                          <a:spcPts val="0"/>
                        </a:spcAft>
                        <a:buNone/>
                      </a:pPr>
                      <a:r>
                        <a:rPr lang="en"/>
                        <a:t>P = Rs 32395.94/-</a:t>
                      </a:r>
                      <a:endParaRPr/>
                    </a:p>
                  </a:txBody>
                  <a:tcPr marT="91425" marB="91425" marR="91425" marL="91425">
                    <a:lnL cap="flat" cmpd="sng" w="19050">
                      <a:solidFill>
                        <a:srgbClr val="111111"/>
                      </a:solidFill>
                      <a:prstDash val="solid"/>
                      <a:round/>
                      <a:headEnd len="sm" w="sm" type="none"/>
                      <a:tailEnd len="sm" w="sm" type="none"/>
                    </a:lnL>
                    <a:lnR cap="flat" cmpd="sng" w="19050">
                      <a:solidFill>
                        <a:srgbClr val="111111"/>
                      </a:solidFill>
                      <a:prstDash val="solid"/>
                      <a:round/>
                      <a:headEnd len="sm" w="sm" type="none"/>
                      <a:tailEnd len="sm" w="sm" type="none"/>
                    </a:lnR>
                    <a:lnT cap="flat" cmpd="sng" w="19050">
                      <a:solidFill>
                        <a:srgbClr val="111111"/>
                      </a:solidFill>
                      <a:prstDash val="solid"/>
                      <a:round/>
                      <a:headEnd len="sm" w="sm" type="none"/>
                      <a:tailEnd len="sm" w="sm" type="none"/>
                    </a:lnT>
                    <a:lnB cap="flat" cmpd="sng" w="19050">
                      <a:solidFill>
                        <a:srgbClr val="111111"/>
                      </a:solidFill>
                      <a:prstDash val="solid"/>
                      <a:round/>
                      <a:headEnd len="sm" w="sm" type="none"/>
                      <a:tailEnd len="sm" w="sm" type="none"/>
                    </a:lnB>
                  </a:tcPr>
                </a:tc>
              </a:tr>
            </a:tbl>
          </a:graphicData>
        </a:graphic>
      </p:graphicFrame>
      <p:sp>
        <p:nvSpPr>
          <p:cNvPr id="396" name="Google Shape;396;p36"/>
          <p:cNvSpPr txBox="1"/>
          <p:nvPr/>
        </p:nvSpPr>
        <p:spPr>
          <a:xfrm>
            <a:off x="1075350" y="4029300"/>
            <a:ext cx="6396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Calibri"/>
                <a:ea typeface="Calibri"/>
                <a:cs typeface="Calibri"/>
                <a:sym typeface="Calibri"/>
              </a:rPr>
              <a:t>Table 8: Cost analysis of the EAHE system</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7"/>
          <p:cNvSpPr txBox="1"/>
          <p:nvPr>
            <p:ph type="title"/>
          </p:nvPr>
        </p:nvSpPr>
        <p:spPr>
          <a:xfrm>
            <a:off x="160725" y="1810025"/>
            <a:ext cx="86898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600"/>
              <a:t>GSHP System</a:t>
            </a:r>
            <a:endParaRPr b="1" sz="4600"/>
          </a:p>
        </p:txBody>
      </p:sp>
      <p:sp>
        <p:nvSpPr>
          <p:cNvPr id="402" name="Google Shape;402;p3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8"/>
          <p:cNvSpPr txBox="1"/>
          <p:nvPr>
            <p:ph type="title"/>
          </p:nvPr>
        </p:nvSpPr>
        <p:spPr>
          <a:xfrm>
            <a:off x="327875" y="284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GSHP System Model</a:t>
            </a:r>
            <a:endParaRPr b="1"/>
          </a:p>
        </p:txBody>
      </p:sp>
      <p:pic>
        <p:nvPicPr>
          <p:cNvPr id="408" name="Google Shape;408;p38"/>
          <p:cNvPicPr preferRelativeResize="0"/>
          <p:nvPr/>
        </p:nvPicPr>
        <p:blipFill rotWithShape="1">
          <a:blip r:embed="rId3">
            <a:alphaModFix/>
          </a:blip>
          <a:srcRect b="4085" l="0" r="0" t="0"/>
          <a:stretch/>
        </p:blipFill>
        <p:spPr>
          <a:xfrm>
            <a:off x="3749287" y="811750"/>
            <a:ext cx="4942925" cy="2781475"/>
          </a:xfrm>
          <a:prstGeom prst="rect">
            <a:avLst/>
          </a:prstGeom>
          <a:noFill/>
          <a:ln cap="flat" cmpd="sng" w="9525">
            <a:solidFill>
              <a:srgbClr val="B7B7B7"/>
            </a:solidFill>
            <a:prstDash val="solid"/>
            <a:round/>
            <a:headEnd len="sm" w="sm" type="none"/>
            <a:tailEnd len="sm" w="sm" type="none"/>
          </a:ln>
        </p:spPr>
      </p:pic>
      <p:sp>
        <p:nvSpPr>
          <p:cNvPr id="409" name="Google Shape;409;p38"/>
          <p:cNvSpPr/>
          <p:nvPr/>
        </p:nvSpPr>
        <p:spPr>
          <a:xfrm>
            <a:off x="989575" y="972550"/>
            <a:ext cx="2145600" cy="8925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8"/>
          <p:cNvSpPr/>
          <p:nvPr/>
        </p:nvSpPr>
        <p:spPr>
          <a:xfrm>
            <a:off x="989575" y="2348150"/>
            <a:ext cx="2145600" cy="89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8"/>
          <p:cNvSpPr/>
          <p:nvPr/>
        </p:nvSpPr>
        <p:spPr>
          <a:xfrm>
            <a:off x="989575" y="3804175"/>
            <a:ext cx="2145600" cy="89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8"/>
          <p:cNvSpPr txBox="1"/>
          <p:nvPr/>
        </p:nvSpPr>
        <p:spPr>
          <a:xfrm>
            <a:off x="1104925" y="972550"/>
            <a:ext cx="19149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Heat Exchanger Unit</a:t>
            </a:r>
            <a:endParaRPr b="1">
              <a:latin typeface="Calibri"/>
              <a:ea typeface="Calibri"/>
              <a:cs typeface="Calibri"/>
              <a:sym typeface="Calibri"/>
            </a:endParaRPr>
          </a:p>
          <a:p>
            <a:pPr indent="0" lvl="0" marL="0" rtl="0" algn="ctr">
              <a:spcBef>
                <a:spcPts val="0"/>
              </a:spcBef>
              <a:spcAft>
                <a:spcPts val="0"/>
              </a:spcAft>
              <a:buNone/>
            </a:pPr>
            <a:r>
              <a:rPr lang="en" sz="1200">
                <a:latin typeface="Calibri"/>
                <a:ea typeface="Calibri"/>
                <a:cs typeface="Calibri"/>
                <a:sym typeface="Calibri"/>
              </a:rPr>
              <a:t>Facilitating heat transfer to and from the ground</a:t>
            </a:r>
            <a:endParaRPr sz="1200">
              <a:latin typeface="Calibri"/>
              <a:ea typeface="Calibri"/>
              <a:cs typeface="Calibri"/>
              <a:sym typeface="Calibri"/>
            </a:endParaRPr>
          </a:p>
        </p:txBody>
      </p:sp>
      <p:sp>
        <p:nvSpPr>
          <p:cNvPr id="413" name="Google Shape;413;p38"/>
          <p:cNvSpPr txBox="1"/>
          <p:nvPr/>
        </p:nvSpPr>
        <p:spPr>
          <a:xfrm>
            <a:off x="989575" y="2295975"/>
            <a:ext cx="2145600" cy="954300"/>
          </a:xfrm>
          <a:prstGeom prst="rect">
            <a:avLst/>
          </a:prstGeom>
          <a:solidFill>
            <a:srgbClr val="EFEFEF"/>
          </a:solidFill>
          <a:ln cap="flat" cmpd="sng" w="9525">
            <a:solidFill>
              <a:srgbClr val="11111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Heat Pump Unit</a:t>
            </a:r>
            <a:endParaRPr b="1">
              <a:latin typeface="Calibri"/>
              <a:ea typeface="Calibri"/>
              <a:cs typeface="Calibri"/>
              <a:sym typeface="Calibri"/>
            </a:endParaRPr>
          </a:p>
          <a:p>
            <a:pPr indent="0" lvl="0" marL="0" rtl="0" algn="ctr">
              <a:spcBef>
                <a:spcPts val="0"/>
              </a:spcBef>
              <a:spcAft>
                <a:spcPts val="0"/>
              </a:spcAft>
              <a:buNone/>
            </a:pPr>
            <a:r>
              <a:rPr lang="en" sz="1200">
                <a:latin typeface="Calibri"/>
                <a:ea typeface="Calibri"/>
                <a:cs typeface="Calibri"/>
                <a:sym typeface="Calibri"/>
              </a:rPr>
              <a:t>Extracting heat from primary loop and transferring it to secondary loop</a:t>
            </a:r>
            <a:endParaRPr sz="1200">
              <a:latin typeface="Calibri"/>
              <a:ea typeface="Calibri"/>
              <a:cs typeface="Calibri"/>
              <a:sym typeface="Calibri"/>
            </a:endParaRPr>
          </a:p>
        </p:txBody>
      </p:sp>
      <p:sp>
        <p:nvSpPr>
          <p:cNvPr id="414" name="Google Shape;414;p38"/>
          <p:cNvSpPr txBox="1"/>
          <p:nvPr/>
        </p:nvSpPr>
        <p:spPr>
          <a:xfrm>
            <a:off x="989575" y="3804188"/>
            <a:ext cx="2145600" cy="954300"/>
          </a:xfrm>
          <a:prstGeom prst="rect">
            <a:avLst/>
          </a:prstGeom>
          <a:solidFill>
            <a:srgbClr val="EFEFEF"/>
          </a:solidFill>
          <a:ln cap="flat" cmpd="sng" w="9525">
            <a:solidFill>
              <a:srgbClr val="11111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Secondary Loop</a:t>
            </a:r>
            <a:endParaRPr b="1">
              <a:latin typeface="Calibri"/>
              <a:ea typeface="Calibri"/>
              <a:cs typeface="Calibri"/>
              <a:sym typeface="Calibri"/>
            </a:endParaRPr>
          </a:p>
          <a:p>
            <a:pPr indent="0" lvl="0" marL="0" rtl="0" algn="ctr">
              <a:spcBef>
                <a:spcPts val="0"/>
              </a:spcBef>
              <a:spcAft>
                <a:spcPts val="0"/>
              </a:spcAft>
              <a:buNone/>
            </a:pPr>
            <a:r>
              <a:rPr lang="en" sz="1200">
                <a:latin typeface="Calibri"/>
                <a:ea typeface="Calibri"/>
                <a:cs typeface="Calibri"/>
                <a:sym typeface="Calibri"/>
              </a:rPr>
              <a:t>Comprises of radiant heating/ cooling unit for transfer of heat in and out of the building</a:t>
            </a:r>
            <a:endParaRPr sz="1200">
              <a:latin typeface="Calibri"/>
              <a:ea typeface="Calibri"/>
              <a:cs typeface="Calibri"/>
              <a:sym typeface="Calibri"/>
            </a:endParaRPr>
          </a:p>
        </p:txBody>
      </p:sp>
      <p:sp>
        <p:nvSpPr>
          <p:cNvPr id="415" name="Google Shape;415;p38"/>
          <p:cNvSpPr/>
          <p:nvPr/>
        </p:nvSpPr>
        <p:spPr>
          <a:xfrm>
            <a:off x="1884975" y="1931100"/>
            <a:ext cx="250800" cy="351000"/>
          </a:xfrm>
          <a:prstGeom prst="downArrow">
            <a:avLst>
              <a:gd fmla="val 50000" name="adj1"/>
              <a:gd fmla="val 50000" name="adj2"/>
            </a:avLst>
          </a:prstGeom>
          <a:solidFill>
            <a:srgbClr val="11111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8"/>
          <p:cNvSpPr/>
          <p:nvPr/>
        </p:nvSpPr>
        <p:spPr>
          <a:xfrm>
            <a:off x="1884975" y="3396950"/>
            <a:ext cx="250800" cy="351000"/>
          </a:xfrm>
          <a:prstGeom prst="downArrow">
            <a:avLst>
              <a:gd fmla="val 50000" name="adj1"/>
              <a:gd fmla="val 50000" name="adj2"/>
            </a:avLst>
          </a:prstGeom>
          <a:solidFill>
            <a:srgbClr val="111111"/>
          </a:solidFill>
          <a:ln cap="flat" cmpd="sng" w="9525">
            <a:solidFill>
              <a:srgbClr val="11111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
          <p:cNvSpPr txBox="1"/>
          <p:nvPr/>
        </p:nvSpPr>
        <p:spPr>
          <a:xfrm>
            <a:off x="3769600" y="3670988"/>
            <a:ext cx="490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Fig 10: Ground Source Heat Pump Schematic</a:t>
            </a:r>
            <a:endParaRPr b="1">
              <a:latin typeface="Calibri"/>
              <a:ea typeface="Calibri"/>
              <a:cs typeface="Calibri"/>
              <a:sym typeface="Calibri"/>
            </a:endParaRPr>
          </a:p>
        </p:txBody>
      </p:sp>
      <p:sp>
        <p:nvSpPr>
          <p:cNvPr id="418" name="Google Shape;418;p38"/>
          <p:cNvSpPr txBox="1"/>
          <p:nvPr/>
        </p:nvSpPr>
        <p:spPr>
          <a:xfrm>
            <a:off x="3443038" y="3968125"/>
            <a:ext cx="55554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2"/>
                </a:solidFill>
                <a:latin typeface="Open Sans Medium"/>
                <a:ea typeface="Open Sans Medium"/>
                <a:cs typeface="Open Sans Medium"/>
                <a:sym typeface="Open Sans Medium"/>
              </a:rPr>
              <a:t>[8] “Ground Source Heat Pump System - an overview | ScienceDirect Topics,” Ground Source Heat Pump System - an overview | ScienceDirect Topics. </a:t>
            </a:r>
            <a:r>
              <a:rPr lang="en" sz="1100" u="sng">
                <a:solidFill>
                  <a:schemeClr val="accent5"/>
                </a:solidFill>
                <a:latin typeface="Open Sans Medium"/>
                <a:ea typeface="Open Sans Medium"/>
                <a:cs typeface="Open Sans Medium"/>
                <a:sym typeface="Open Sans Medium"/>
                <a:hlinkClick r:id="rId4">
                  <a:extLst>
                    <a:ext uri="{A12FA001-AC4F-418D-AE19-62706E023703}">
                      <ahyp:hlinkClr val="tx"/>
                    </a:ext>
                  </a:extLst>
                </a:hlinkClick>
              </a:rPr>
              <a:t>https://www.sciencedirect.com/topics/engineering/ground-source-heat-pump-system</a:t>
            </a:r>
            <a:r>
              <a:rPr lang="en" sz="1100">
                <a:solidFill>
                  <a:schemeClr val="dk2"/>
                </a:solidFill>
                <a:latin typeface="Open Sans Medium"/>
                <a:ea typeface="Open Sans Medium"/>
                <a:cs typeface="Open Sans Medium"/>
                <a:sym typeface="Open Sans Medium"/>
              </a:rPr>
              <a:t> (accessed Apr 29, 2022).</a:t>
            </a:r>
            <a:endParaRPr sz="1100">
              <a:latin typeface="Open Sans Medium"/>
              <a:ea typeface="Open Sans Medium"/>
              <a:cs typeface="Open Sans Medium"/>
              <a:sym typeface="Open Sans Medium"/>
            </a:endParaRPr>
          </a:p>
        </p:txBody>
      </p:sp>
      <p:sp>
        <p:nvSpPr>
          <p:cNvPr id="419" name="Google Shape;419;p3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9"/>
          <p:cNvSpPr txBox="1"/>
          <p:nvPr>
            <p:ph type="title"/>
          </p:nvPr>
        </p:nvSpPr>
        <p:spPr>
          <a:xfrm>
            <a:off x="476950" y="3586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Heat Exchanger Unit</a:t>
            </a:r>
            <a:endParaRPr b="1"/>
          </a:p>
        </p:txBody>
      </p:sp>
      <p:pic>
        <p:nvPicPr>
          <p:cNvPr id="425" name="Google Shape;425;p39"/>
          <p:cNvPicPr preferRelativeResize="0"/>
          <p:nvPr/>
        </p:nvPicPr>
        <p:blipFill rotWithShape="1">
          <a:blip r:embed="rId3">
            <a:alphaModFix/>
          </a:blip>
          <a:srcRect b="8692" l="0" r="0" t="0"/>
          <a:stretch/>
        </p:blipFill>
        <p:spPr>
          <a:xfrm>
            <a:off x="5760725" y="721938"/>
            <a:ext cx="2808700" cy="3455275"/>
          </a:xfrm>
          <a:prstGeom prst="rect">
            <a:avLst/>
          </a:prstGeom>
          <a:noFill/>
          <a:ln cap="flat" cmpd="sng" w="9525">
            <a:solidFill>
              <a:srgbClr val="B7B7B7"/>
            </a:solidFill>
            <a:prstDash val="solid"/>
            <a:round/>
            <a:headEnd len="sm" w="sm" type="none"/>
            <a:tailEnd len="sm" w="sm" type="none"/>
          </a:ln>
        </p:spPr>
      </p:pic>
      <p:sp>
        <p:nvSpPr>
          <p:cNvPr id="426" name="Google Shape;426;p39"/>
          <p:cNvSpPr txBox="1"/>
          <p:nvPr/>
        </p:nvSpPr>
        <p:spPr>
          <a:xfrm>
            <a:off x="6292975" y="4177200"/>
            <a:ext cx="1919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0000FF"/>
                </a:solidFill>
              </a:rPr>
              <a:t>Fig 12: U-Bend design heat exchanger</a:t>
            </a:r>
            <a:endParaRPr sz="1300">
              <a:solidFill>
                <a:srgbClr val="0000FF"/>
              </a:solidFill>
            </a:endParaRPr>
          </a:p>
        </p:txBody>
      </p:sp>
      <p:pic>
        <p:nvPicPr>
          <p:cNvPr id="427" name="Google Shape;427;p39"/>
          <p:cNvPicPr preferRelativeResize="0"/>
          <p:nvPr/>
        </p:nvPicPr>
        <p:blipFill>
          <a:blip r:embed="rId4">
            <a:alphaModFix/>
          </a:blip>
          <a:stretch>
            <a:fillRect/>
          </a:stretch>
        </p:blipFill>
        <p:spPr>
          <a:xfrm>
            <a:off x="476950" y="1454425"/>
            <a:ext cx="4953000" cy="2114550"/>
          </a:xfrm>
          <a:prstGeom prst="rect">
            <a:avLst/>
          </a:prstGeom>
          <a:noFill/>
          <a:ln>
            <a:noFill/>
          </a:ln>
        </p:spPr>
      </p:pic>
      <p:sp>
        <p:nvSpPr>
          <p:cNvPr id="428" name="Google Shape;428;p39"/>
          <p:cNvSpPr txBox="1"/>
          <p:nvPr/>
        </p:nvSpPr>
        <p:spPr>
          <a:xfrm>
            <a:off x="1403900" y="3590500"/>
            <a:ext cx="3168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0000FF"/>
                </a:solidFill>
              </a:rPr>
              <a:t>Fig 11: Borehole field specifications</a:t>
            </a:r>
            <a:endParaRPr sz="1300">
              <a:solidFill>
                <a:srgbClr val="0000FF"/>
              </a:solidFill>
            </a:endParaRPr>
          </a:p>
        </p:txBody>
      </p:sp>
      <p:sp>
        <p:nvSpPr>
          <p:cNvPr id="429" name="Google Shape;429;p3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0"/>
          <p:cNvSpPr txBox="1"/>
          <p:nvPr>
            <p:ph type="title"/>
          </p:nvPr>
        </p:nvSpPr>
        <p:spPr>
          <a:xfrm>
            <a:off x="253325" y="2587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Heat Exchanger Calculations</a:t>
            </a:r>
            <a:endParaRPr b="1"/>
          </a:p>
        </p:txBody>
      </p:sp>
      <p:pic>
        <p:nvPicPr>
          <p:cNvPr id="435" name="Google Shape;435;p40"/>
          <p:cNvPicPr preferRelativeResize="0"/>
          <p:nvPr/>
        </p:nvPicPr>
        <p:blipFill>
          <a:blip r:embed="rId3">
            <a:alphaModFix/>
          </a:blip>
          <a:stretch>
            <a:fillRect/>
          </a:stretch>
        </p:blipFill>
        <p:spPr>
          <a:xfrm>
            <a:off x="589175" y="2648425"/>
            <a:ext cx="3057900" cy="1675964"/>
          </a:xfrm>
          <a:prstGeom prst="rect">
            <a:avLst/>
          </a:prstGeom>
          <a:noFill/>
          <a:ln>
            <a:noFill/>
          </a:ln>
        </p:spPr>
      </p:pic>
      <p:sp>
        <p:nvSpPr>
          <p:cNvPr id="436" name="Google Shape;436;p40"/>
          <p:cNvSpPr txBox="1"/>
          <p:nvPr/>
        </p:nvSpPr>
        <p:spPr>
          <a:xfrm>
            <a:off x="4461725" y="1213350"/>
            <a:ext cx="4236600" cy="347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just">
              <a:spcBef>
                <a:spcPts val="1200"/>
              </a:spcBef>
              <a:spcAft>
                <a:spcPts val="0"/>
              </a:spcAft>
              <a:buSzPts val="1400"/>
              <a:buFont typeface="Calibri"/>
              <a:buChar char="●"/>
            </a:pPr>
            <a:r>
              <a:rPr lang="en" sz="1600">
                <a:latin typeface="Times New Roman"/>
                <a:ea typeface="Times New Roman"/>
                <a:cs typeface="Times New Roman"/>
                <a:sym typeface="Times New Roman"/>
              </a:rPr>
              <a:t>Velocity of water </a:t>
            </a:r>
            <a:endParaRPr sz="1600">
              <a:latin typeface="Times New Roman"/>
              <a:ea typeface="Times New Roman"/>
              <a:cs typeface="Times New Roman"/>
              <a:sym typeface="Times New Roman"/>
            </a:endParaRPr>
          </a:p>
          <a:p>
            <a:pPr indent="0" lvl="0" marL="457200" rtl="0" algn="just">
              <a:spcBef>
                <a:spcPts val="1200"/>
              </a:spcBef>
              <a:spcAft>
                <a:spcPts val="0"/>
              </a:spcAft>
              <a:buNone/>
            </a:pPr>
            <a:r>
              <a:rPr lang="en" sz="1600">
                <a:latin typeface="Times New Roman"/>
                <a:ea typeface="Times New Roman"/>
                <a:cs typeface="Times New Roman"/>
                <a:sym typeface="Times New Roman"/>
              </a:rPr>
              <a:t>      u = mass flow rate  / ( 𝘱*Inner CSA)</a:t>
            </a:r>
            <a:endParaRPr sz="1600">
              <a:latin typeface="Times New Roman"/>
              <a:ea typeface="Times New Roman"/>
              <a:cs typeface="Times New Roman"/>
              <a:sym typeface="Times New Roman"/>
            </a:endParaRPr>
          </a:p>
          <a:p>
            <a:pPr indent="-317500" lvl="0" marL="457200" rtl="0" algn="just">
              <a:spcBef>
                <a:spcPts val="1200"/>
              </a:spcBef>
              <a:spcAft>
                <a:spcPts val="0"/>
              </a:spcAft>
              <a:buSzPts val="1400"/>
              <a:buFont typeface="Times New Roman"/>
              <a:buChar char="●"/>
            </a:pPr>
            <a:r>
              <a:rPr lang="en" sz="1600">
                <a:latin typeface="Times New Roman"/>
                <a:ea typeface="Times New Roman"/>
                <a:cs typeface="Times New Roman"/>
                <a:sym typeface="Times New Roman"/>
              </a:rPr>
              <a:t>Convective heat transfer coefficient of water</a:t>
            </a:r>
            <a:endParaRPr sz="1600">
              <a:latin typeface="Times New Roman"/>
              <a:ea typeface="Times New Roman"/>
              <a:cs typeface="Times New Roman"/>
              <a:sym typeface="Times New Roman"/>
            </a:endParaRPr>
          </a:p>
          <a:p>
            <a:pPr indent="0" lvl="0" marL="457200" rtl="0" algn="just">
              <a:spcBef>
                <a:spcPts val="1200"/>
              </a:spcBef>
              <a:spcAft>
                <a:spcPts val="0"/>
              </a:spcAft>
              <a:buNone/>
            </a:pPr>
            <a:r>
              <a:t/>
            </a:r>
            <a:endParaRPr sz="1600">
              <a:latin typeface="Times New Roman"/>
              <a:ea typeface="Times New Roman"/>
              <a:cs typeface="Times New Roman"/>
              <a:sym typeface="Times New Roman"/>
            </a:endParaRPr>
          </a:p>
          <a:p>
            <a:pPr indent="0" lvl="0" marL="457200" rtl="0" algn="just">
              <a:spcBef>
                <a:spcPts val="1200"/>
              </a:spcBef>
              <a:spcAft>
                <a:spcPts val="0"/>
              </a:spcAft>
              <a:buNone/>
            </a:pPr>
            <a:r>
              <a:t/>
            </a:r>
            <a:endParaRPr sz="1600">
              <a:latin typeface="Times New Roman"/>
              <a:ea typeface="Times New Roman"/>
              <a:cs typeface="Times New Roman"/>
              <a:sym typeface="Times New Roman"/>
            </a:endParaRPr>
          </a:p>
          <a:p>
            <a:pPr indent="-317500" lvl="0" marL="457200" rtl="0" algn="just">
              <a:spcBef>
                <a:spcPts val="1200"/>
              </a:spcBef>
              <a:spcAft>
                <a:spcPts val="0"/>
              </a:spcAft>
              <a:buSzPts val="1400"/>
              <a:buFont typeface="Times New Roman"/>
              <a:buChar char="●"/>
            </a:pPr>
            <a:r>
              <a:rPr lang="en" sz="1600">
                <a:latin typeface="Times New Roman"/>
                <a:ea typeface="Times New Roman"/>
                <a:cs typeface="Times New Roman"/>
                <a:sym typeface="Times New Roman"/>
              </a:rPr>
              <a:t>Heat exchanger duty (Q)</a:t>
            </a:r>
            <a:endParaRPr sz="1600">
              <a:latin typeface="Times New Roman"/>
              <a:ea typeface="Times New Roman"/>
              <a:cs typeface="Times New Roman"/>
              <a:sym typeface="Times New Roman"/>
            </a:endParaRPr>
          </a:p>
          <a:p>
            <a:pPr indent="0" lvl="0" marL="457200" rtl="0" algn="just">
              <a:spcBef>
                <a:spcPts val="1200"/>
              </a:spcBef>
              <a:spcAft>
                <a:spcPts val="0"/>
              </a:spcAft>
              <a:buNone/>
            </a:pPr>
            <a:r>
              <a:t/>
            </a:r>
            <a:endParaRPr sz="1600">
              <a:latin typeface="Times New Roman"/>
              <a:ea typeface="Times New Roman"/>
              <a:cs typeface="Times New Roman"/>
              <a:sym typeface="Times New Roman"/>
            </a:endParaRPr>
          </a:p>
          <a:p>
            <a:pPr indent="0" lvl="0" marL="457200" rtl="0" algn="just">
              <a:spcBef>
                <a:spcPts val="1200"/>
              </a:spcBef>
              <a:spcAft>
                <a:spcPts val="1200"/>
              </a:spcAft>
              <a:buNone/>
            </a:pPr>
            <a:r>
              <a:t/>
            </a:r>
            <a:endParaRPr sz="1600">
              <a:latin typeface="Times New Roman"/>
              <a:ea typeface="Times New Roman"/>
              <a:cs typeface="Times New Roman"/>
              <a:sym typeface="Times New Roman"/>
            </a:endParaRPr>
          </a:p>
        </p:txBody>
      </p:sp>
      <p:pic>
        <p:nvPicPr>
          <p:cNvPr id="437" name="Google Shape;437;p40"/>
          <p:cNvPicPr preferRelativeResize="0"/>
          <p:nvPr/>
        </p:nvPicPr>
        <p:blipFill>
          <a:blip r:embed="rId4">
            <a:alphaModFix/>
          </a:blip>
          <a:stretch>
            <a:fillRect/>
          </a:stretch>
        </p:blipFill>
        <p:spPr>
          <a:xfrm>
            <a:off x="5535825" y="2648425"/>
            <a:ext cx="2562225" cy="762000"/>
          </a:xfrm>
          <a:prstGeom prst="rect">
            <a:avLst/>
          </a:prstGeom>
          <a:noFill/>
          <a:ln>
            <a:noFill/>
          </a:ln>
        </p:spPr>
      </p:pic>
      <p:pic>
        <p:nvPicPr>
          <p:cNvPr id="438" name="Google Shape;438;p40"/>
          <p:cNvPicPr preferRelativeResize="0"/>
          <p:nvPr/>
        </p:nvPicPr>
        <p:blipFill>
          <a:blip r:embed="rId5">
            <a:alphaModFix/>
          </a:blip>
          <a:stretch>
            <a:fillRect/>
          </a:stretch>
        </p:blipFill>
        <p:spPr>
          <a:xfrm>
            <a:off x="5756850" y="3786475"/>
            <a:ext cx="1866900" cy="523875"/>
          </a:xfrm>
          <a:prstGeom prst="rect">
            <a:avLst/>
          </a:prstGeom>
          <a:noFill/>
          <a:ln>
            <a:noFill/>
          </a:ln>
        </p:spPr>
      </p:pic>
      <p:sp>
        <p:nvSpPr>
          <p:cNvPr id="439" name="Google Shape;439;p40"/>
          <p:cNvSpPr txBox="1"/>
          <p:nvPr/>
        </p:nvSpPr>
        <p:spPr>
          <a:xfrm>
            <a:off x="775700" y="4310350"/>
            <a:ext cx="3057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Open Sans"/>
                <a:ea typeface="Open Sans"/>
                <a:cs typeface="Open Sans"/>
                <a:sym typeface="Open Sans"/>
              </a:rPr>
              <a:t>Table 9 : Pipe Specifications</a:t>
            </a:r>
            <a:endParaRPr b="1" sz="1300">
              <a:latin typeface="Open Sans"/>
              <a:ea typeface="Open Sans"/>
              <a:cs typeface="Open Sans"/>
              <a:sym typeface="Open Sans"/>
            </a:endParaRPr>
          </a:p>
        </p:txBody>
      </p:sp>
      <p:sp>
        <p:nvSpPr>
          <p:cNvPr id="440" name="Google Shape;440;p40"/>
          <p:cNvSpPr txBox="1"/>
          <p:nvPr/>
        </p:nvSpPr>
        <p:spPr>
          <a:xfrm>
            <a:off x="409975" y="1155750"/>
            <a:ext cx="3665100" cy="1416000"/>
          </a:xfrm>
          <a:prstGeom prst="rect">
            <a:avLst/>
          </a:prstGeom>
          <a:solidFill>
            <a:srgbClr val="F3F3F3"/>
          </a:solidFill>
          <a:ln cap="flat" cmpd="sng" w="19050">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1200"/>
              </a:spcBef>
              <a:spcAft>
                <a:spcPts val="0"/>
              </a:spcAft>
              <a:buNone/>
            </a:pPr>
            <a:r>
              <a:rPr b="1" lang="en" sz="1500">
                <a:latin typeface="Times New Roman"/>
                <a:ea typeface="Times New Roman"/>
                <a:cs typeface="Times New Roman"/>
                <a:sym typeface="Times New Roman"/>
              </a:rPr>
              <a:t>Assumptions:</a:t>
            </a:r>
            <a:endParaRPr b="1" sz="1500">
              <a:latin typeface="Times New Roman"/>
              <a:ea typeface="Times New Roman"/>
              <a:cs typeface="Times New Roman"/>
              <a:sym typeface="Times New Roman"/>
            </a:endParaRPr>
          </a:p>
          <a:p>
            <a:pPr indent="-304800" lvl="0" marL="457200" rtl="0" algn="just">
              <a:spcBef>
                <a:spcPts val="1200"/>
              </a:spcBef>
              <a:spcAft>
                <a:spcPts val="0"/>
              </a:spcAft>
              <a:buSzPts val="1200"/>
              <a:buFont typeface="Times New Roman"/>
              <a:buChar char="●"/>
            </a:pPr>
            <a:r>
              <a:rPr lang="en" sz="1500">
                <a:latin typeface="Times New Roman"/>
                <a:ea typeface="Times New Roman"/>
                <a:cs typeface="Times New Roman"/>
                <a:sym typeface="Times New Roman"/>
              </a:rPr>
              <a:t>Ground surface temperature is heat exchangers inlet temperature.</a:t>
            </a:r>
            <a:endParaRPr sz="1500">
              <a:latin typeface="Times New Roman"/>
              <a:ea typeface="Times New Roman"/>
              <a:cs typeface="Times New Roman"/>
              <a:sym typeface="Times New Roman"/>
            </a:endParaRPr>
          </a:p>
          <a:p>
            <a:pPr indent="-304800" lvl="0" marL="457200" rtl="0" algn="just">
              <a:spcBef>
                <a:spcPts val="1200"/>
              </a:spcBef>
              <a:spcAft>
                <a:spcPts val="1000"/>
              </a:spcAft>
              <a:buSzPts val="1200"/>
              <a:buFont typeface="Times New Roman"/>
              <a:buChar char="●"/>
            </a:pPr>
            <a:r>
              <a:rPr lang="en" sz="1500">
                <a:latin typeface="Times New Roman"/>
                <a:ea typeface="Times New Roman"/>
                <a:cs typeface="Times New Roman"/>
                <a:sym typeface="Times New Roman"/>
              </a:rPr>
              <a:t>Temperature does not vary with depth</a:t>
            </a:r>
            <a:endParaRPr sz="1500">
              <a:latin typeface="Times New Roman"/>
              <a:ea typeface="Times New Roman"/>
              <a:cs typeface="Times New Roman"/>
              <a:sym typeface="Times New Roman"/>
            </a:endParaRPr>
          </a:p>
        </p:txBody>
      </p:sp>
      <p:sp>
        <p:nvSpPr>
          <p:cNvPr id="441" name="Google Shape;441;p4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1"/>
          <p:cNvSpPr txBox="1"/>
          <p:nvPr>
            <p:ph type="title"/>
          </p:nvPr>
        </p:nvSpPr>
        <p:spPr>
          <a:xfrm>
            <a:off x="327875" y="284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Heat Exchanger Results</a:t>
            </a:r>
            <a:endParaRPr b="1"/>
          </a:p>
        </p:txBody>
      </p:sp>
      <p:pic>
        <p:nvPicPr>
          <p:cNvPr id="447" name="Google Shape;447;p41"/>
          <p:cNvPicPr preferRelativeResize="0"/>
          <p:nvPr/>
        </p:nvPicPr>
        <p:blipFill>
          <a:blip r:embed="rId3">
            <a:alphaModFix/>
          </a:blip>
          <a:stretch>
            <a:fillRect/>
          </a:stretch>
        </p:blipFill>
        <p:spPr>
          <a:xfrm>
            <a:off x="1218033" y="1076875"/>
            <a:ext cx="6707917" cy="3361850"/>
          </a:xfrm>
          <a:prstGeom prst="rect">
            <a:avLst/>
          </a:prstGeom>
          <a:noFill/>
          <a:ln>
            <a:noFill/>
          </a:ln>
        </p:spPr>
      </p:pic>
      <p:pic>
        <p:nvPicPr>
          <p:cNvPr id="448" name="Google Shape;448;p41"/>
          <p:cNvPicPr preferRelativeResize="0"/>
          <p:nvPr/>
        </p:nvPicPr>
        <p:blipFill>
          <a:blip r:embed="rId4">
            <a:alphaModFix/>
          </a:blip>
          <a:stretch>
            <a:fillRect/>
          </a:stretch>
        </p:blipFill>
        <p:spPr>
          <a:xfrm>
            <a:off x="5241738" y="558088"/>
            <a:ext cx="1933575" cy="485775"/>
          </a:xfrm>
          <a:prstGeom prst="rect">
            <a:avLst/>
          </a:prstGeom>
          <a:noFill/>
          <a:ln cap="flat" cmpd="sng" w="9525">
            <a:solidFill>
              <a:srgbClr val="B7B7B7"/>
            </a:solidFill>
            <a:prstDash val="solid"/>
            <a:round/>
            <a:headEnd len="sm" w="sm" type="none"/>
            <a:tailEnd len="sm" w="sm" type="none"/>
          </a:ln>
        </p:spPr>
      </p:pic>
      <p:pic>
        <p:nvPicPr>
          <p:cNvPr id="449" name="Google Shape;449;p41"/>
          <p:cNvPicPr preferRelativeResize="0"/>
          <p:nvPr/>
        </p:nvPicPr>
        <p:blipFill>
          <a:blip r:embed="rId5">
            <a:alphaModFix/>
          </a:blip>
          <a:stretch>
            <a:fillRect/>
          </a:stretch>
        </p:blipFill>
        <p:spPr>
          <a:xfrm>
            <a:off x="7300125" y="528238"/>
            <a:ext cx="806775" cy="545500"/>
          </a:xfrm>
          <a:prstGeom prst="rect">
            <a:avLst/>
          </a:prstGeom>
          <a:noFill/>
          <a:ln cap="flat" cmpd="sng" w="9525">
            <a:solidFill>
              <a:srgbClr val="B7B7B7"/>
            </a:solidFill>
            <a:prstDash val="solid"/>
            <a:round/>
            <a:headEnd len="sm" w="sm" type="none"/>
            <a:tailEnd len="sm" w="sm" type="none"/>
          </a:ln>
        </p:spPr>
      </p:pic>
      <p:sp>
        <p:nvSpPr>
          <p:cNvPr id="450" name="Google Shape;450;p41"/>
          <p:cNvSpPr txBox="1"/>
          <p:nvPr/>
        </p:nvSpPr>
        <p:spPr>
          <a:xfrm>
            <a:off x="1218025" y="4471725"/>
            <a:ext cx="6615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Table 10 : Heat Exchanger Results</a:t>
            </a:r>
            <a:endParaRPr b="1">
              <a:latin typeface="Open Sans"/>
              <a:ea typeface="Open Sans"/>
              <a:cs typeface="Open Sans"/>
              <a:sym typeface="Open Sans"/>
            </a:endParaRPr>
          </a:p>
        </p:txBody>
      </p:sp>
      <p:sp>
        <p:nvSpPr>
          <p:cNvPr id="451" name="Google Shape;451;p4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377125" y="393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Objectives</a:t>
            </a:r>
            <a:endParaRPr b="1"/>
          </a:p>
        </p:txBody>
      </p:sp>
      <p:sp>
        <p:nvSpPr>
          <p:cNvPr id="145" name="Google Shape;145;p15"/>
          <p:cNvSpPr txBox="1"/>
          <p:nvPr>
            <p:ph idx="1" type="body"/>
          </p:nvPr>
        </p:nvSpPr>
        <p:spPr>
          <a:xfrm>
            <a:off x="421475" y="913275"/>
            <a:ext cx="8013900" cy="38997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None/>
            </a:pPr>
            <a:r>
              <a:t/>
            </a:r>
            <a:endParaRPr sz="1517">
              <a:solidFill>
                <a:srgbClr val="000000"/>
              </a:solidFill>
              <a:latin typeface="Open Sans"/>
              <a:ea typeface="Open Sans"/>
              <a:cs typeface="Open Sans"/>
              <a:sym typeface="Open Sans"/>
            </a:endParaRPr>
          </a:p>
          <a:p>
            <a:pPr indent="-324970" lvl="0" marL="457200" rtl="0" algn="just">
              <a:lnSpc>
                <a:spcPct val="150000"/>
              </a:lnSpc>
              <a:spcBef>
                <a:spcPts val="0"/>
              </a:spcBef>
              <a:spcAft>
                <a:spcPts val="0"/>
              </a:spcAft>
              <a:buClr>
                <a:srgbClr val="111111"/>
              </a:buClr>
              <a:buSzPts val="1518"/>
              <a:buFont typeface="Open Sans"/>
              <a:buChar char="●"/>
            </a:pPr>
            <a:r>
              <a:rPr lang="en" sz="1517">
                <a:solidFill>
                  <a:srgbClr val="111111"/>
                </a:solidFill>
                <a:latin typeface="Open Sans"/>
                <a:ea typeface="Open Sans"/>
                <a:cs typeface="Open Sans"/>
                <a:sym typeface="Open Sans"/>
              </a:rPr>
              <a:t>In this project we propose environment friendly methods for heating and cooling of houses in winters and summers respectively using GCHE technology.</a:t>
            </a:r>
            <a:endParaRPr sz="1517">
              <a:solidFill>
                <a:srgbClr val="111111"/>
              </a:solidFill>
              <a:latin typeface="Open Sans"/>
              <a:ea typeface="Open Sans"/>
              <a:cs typeface="Open Sans"/>
              <a:sym typeface="Open Sans"/>
            </a:endParaRPr>
          </a:p>
          <a:p>
            <a:pPr indent="-324970" lvl="0" marL="457200" rtl="0" algn="just">
              <a:lnSpc>
                <a:spcPct val="150000"/>
              </a:lnSpc>
              <a:spcBef>
                <a:spcPts val="0"/>
              </a:spcBef>
              <a:spcAft>
                <a:spcPts val="0"/>
              </a:spcAft>
              <a:buClr>
                <a:srgbClr val="111111"/>
              </a:buClr>
              <a:buSzPts val="1518"/>
              <a:buFont typeface="Open Sans"/>
              <a:buChar char="●"/>
            </a:pPr>
            <a:r>
              <a:rPr lang="en" sz="1517">
                <a:solidFill>
                  <a:srgbClr val="111111"/>
                </a:solidFill>
                <a:latin typeface="Open Sans"/>
                <a:ea typeface="Open Sans"/>
                <a:cs typeface="Open Sans"/>
                <a:sym typeface="Open Sans"/>
              </a:rPr>
              <a:t>We intend to develop two: systems EAHE (Earth Air Heat Exchanger) and GSHP (Ground source heat pump), and compare them. </a:t>
            </a:r>
            <a:endParaRPr sz="1517">
              <a:solidFill>
                <a:srgbClr val="111111"/>
              </a:solidFill>
              <a:latin typeface="Open Sans"/>
              <a:ea typeface="Open Sans"/>
              <a:cs typeface="Open Sans"/>
              <a:sym typeface="Open Sans"/>
            </a:endParaRPr>
          </a:p>
          <a:p>
            <a:pPr indent="-324970" lvl="0" marL="457200" rtl="0" algn="just">
              <a:lnSpc>
                <a:spcPct val="150000"/>
              </a:lnSpc>
              <a:spcBef>
                <a:spcPts val="0"/>
              </a:spcBef>
              <a:spcAft>
                <a:spcPts val="0"/>
              </a:spcAft>
              <a:buClr>
                <a:srgbClr val="111111"/>
              </a:buClr>
              <a:buSzPts val="1518"/>
              <a:buFont typeface="Open Sans"/>
              <a:buChar char="●"/>
            </a:pPr>
            <a:r>
              <a:rPr lang="en" sz="1517">
                <a:solidFill>
                  <a:srgbClr val="111111"/>
                </a:solidFill>
                <a:latin typeface="Open Sans"/>
                <a:ea typeface="Open Sans"/>
                <a:cs typeface="Open Sans"/>
                <a:sym typeface="Open Sans"/>
              </a:rPr>
              <a:t>Our main aim is to build an efficient system that can be used during extreme climatic conditions in India while keeping cost in mind. </a:t>
            </a:r>
            <a:endParaRPr sz="1517">
              <a:solidFill>
                <a:srgbClr val="111111"/>
              </a:solidFill>
              <a:latin typeface="Open Sans"/>
              <a:ea typeface="Open Sans"/>
              <a:cs typeface="Open Sans"/>
              <a:sym typeface="Open Sans"/>
            </a:endParaRPr>
          </a:p>
          <a:p>
            <a:pPr indent="-324970" lvl="0" marL="457200" rtl="0" algn="just">
              <a:lnSpc>
                <a:spcPct val="150000"/>
              </a:lnSpc>
              <a:spcBef>
                <a:spcPts val="0"/>
              </a:spcBef>
              <a:spcAft>
                <a:spcPts val="0"/>
              </a:spcAft>
              <a:buClr>
                <a:srgbClr val="111111"/>
              </a:buClr>
              <a:buSzPts val="1518"/>
              <a:buFont typeface="Open Sans"/>
              <a:buChar char="●"/>
            </a:pPr>
            <a:r>
              <a:rPr lang="en" sz="1517">
                <a:solidFill>
                  <a:srgbClr val="111111"/>
                </a:solidFill>
                <a:latin typeface="Open Sans"/>
                <a:ea typeface="Open Sans"/>
                <a:cs typeface="Open Sans"/>
                <a:sym typeface="Open Sans"/>
              </a:rPr>
              <a:t>Specifically, we are proposing this model for a two storey residential building in New Delhi occupied by 4 people. </a:t>
            </a:r>
            <a:endParaRPr sz="1517">
              <a:solidFill>
                <a:srgbClr val="111111"/>
              </a:solidFill>
              <a:latin typeface="Open Sans"/>
              <a:ea typeface="Open Sans"/>
              <a:cs typeface="Open Sans"/>
              <a:sym typeface="Open Sans"/>
            </a:endParaRPr>
          </a:p>
          <a:p>
            <a:pPr indent="-324970" lvl="0" marL="457200" rtl="0" algn="just">
              <a:lnSpc>
                <a:spcPct val="150000"/>
              </a:lnSpc>
              <a:spcBef>
                <a:spcPts val="0"/>
              </a:spcBef>
              <a:spcAft>
                <a:spcPts val="0"/>
              </a:spcAft>
              <a:buClr>
                <a:srgbClr val="111111"/>
              </a:buClr>
              <a:buSzPts val="1518"/>
              <a:buFont typeface="Open Sans"/>
              <a:buChar char="●"/>
            </a:pPr>
            <a:r>
              <a:rPr lang="en" sz="1517">
                <a:solidFill>
                  <a:srgbClr val="111111"/>
                </a:solidFill>
                <a:latin typeface="Open Sans"/>
                <a:ea typeface="Open Sans"/>
                <a:cs typeface="Open Sans"/>
                <a:sym typeface="Open Sans"/>
              </a:rPr>
              <a:t>The area of each storey is 300 sq ft, giving the total area of the building as 600 sq ft.</a:t>
            </a:r>
            <a:endParaRPr sz="1517">
              <a:solidFill>
                <a:srgbClr val="111111"/>
              </a:solidFill>
              <a:latin typeface="Open Sans"/>
              <a:ea typeface="Open Sans"/>
              <a:cs typeface="Open Sans"/>
              <a:sym typeface="Open Sans"/>
            </a:endParaRPr>
          </a:p>
          <a:p>
            <a:pPr indent="0" lvl="0" marL="0" rtl="0" algn="just">
              <a:lnSpc>
                <a:spcPct val="80000"/>
              </a:lnSpc>
              <a:spcBef>
                <a:spcPts val="0"/>
              </a:spcBef>
              <a:spcAft>
                <a:spcPts val="0"/>
              </a:spcAft>
              <a:buNone/>
            </a:pPr>
            <a:r>
              <a:t/>
            </a:r>
            <a:endParaRPr sz="1400">
              <a:solidFill>
                <a:srgbClr val="000000"/>
              </a:solidFill>
              <a:latin typeface="Open Sans"/>
              <a:ea typeface="Open Sans"/>
              <a:cs typeface="Open Sans"/>
              <a:sym typeface="Open Sans"/>
            </a:endParaRPr>
          </a:p>
        </p:txBody>
      </p:sp>
      <p:sp>
        <p:nvSpPr>
          <p:cNvPr id="146" name="Google Shape;146;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2"/>
          <p:cNvSpPr txBox="1"/>
          <p:nvPr>
            <p:ph type="title"/>
          </p:nvPr>
        </p:nvSpPr>
        <p:spPr>
          <a:xfrm>
            <a:off x="327875" y="284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Heat Pump DWSIM Model</a:t>
            </a:r>
            <a:endParaRPr b="1"/>
          </a:p>
        </p:txBody>
      </p:sp>
      <p:pic>
        <p:nvPicPr>
          <p:cNvPr id="457" name="Google Shape;457;p42"/>
          <p:cNvPicPr preferRelativeResize="0"/>
          <p:nvPr/>
        </p:nvPicPr>
        <p:blipFill rotWithShape="1">
          <a:blip r:embed="rId3">
            <a:alphaModFix/>
          </a:blip>
          <a:srcRect b="0" l="0" r="0" t="2837"/>
          <a:stretch/>
        </p:blipFill>
        <p:spPr>
          <a:xfrm>
            <a:off x="1265325" y="908675"/>
            <a:ext cx="6467975" cy="3525983"/>
          </a:xfrm>
          <a:prstGeom prst="rect">
            <a:avLst/>
          </a:prstGeom>
          <a:noFill/>
          <a:ln>
            <a:noFill/>
          </a:ln>
        </p:spPr>
      </p:pic>
      <p:sp>
        <p:nvSpPr>
          <p:cNvPr id="458" name="Google Shape;458;p42"/>
          <p:cNvSpPr txBox="1"/>
          <p:nvPr/>
        </p:nvSpPr>
        <p:spPr>
          <a:xfrm>
            <a:off x="842200" y="4434650"/>
            <a:ext cx="709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Fig 13. Heat Pump DWSIM Model</a:t>
            </a:r>
            <a:endParaRPr b="1">
              <a:latin typeface="Open Sans"/>
              <a:ea typeface="Open Sans"/>
              <a:cs typeface="Open Sans"/>
              <a:sym typeface="Open Sans"/>
            </a:endParaRPr>
          </a:p>
        </p:txBody>
      </p:sp>
      <p:sp>
        <p:nvSpPr>
          <p:cNvPr id="459" name="Google Shape;459;p4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3"/>
          <p:cNvSpPr txBox="1"/>
          <p:nvPr>
            <p:ph type="title"/>
          </p:nvPr>
        </p:nvSpPr>
        <p:spPr>
          <a:xfrm>
            <a:off x="413800" y="431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Heat Pump DWSIM Analysis</a:t>
            </a:r>
            <a:endParaRPr b="1"/>
          </a:p>
        </p:txBody>
      </p:sp>
      <p:sp>
        <p:nvSpPr>
          <p:cNvPr id="465" name="Google Shape;465;p43"/>
          <p:cNvSpPr txBox="1"/>
          <p:nvPr>
            <p:ph idx="1" type="body"/>
          </p:nvPr>
        </p:nvSpPr>
        <p:spPr>
          <a:xfrm>
            <a:off x="327875" y="1052750"/>
            <a:ext cx="7913700" cy="10464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0"/>
              </a:spcBef>
              <a:spcAft>
                <a:spcPts val="0"/>
              </a:spcAft>
              <a:buNone/>
            </a:pPr>
            <a:r>
              <a:t/>
            </a:r>
            <a:endParaRPr sz="1200">
              <a:solidFill>
                <a:srgbClr val="000000"/>
              </a:solidFill>
              <a:latin typeface="Open Sans Medium"/>
              <a:ea typeface="Open Sans Medium"/>
              <a:cs typeface="Open Sans Medium"/>
              <a:sym typeface="Open Sans Medium"/>
            </a:endParaRPr>
          </a:p>
          <a:p>
            <a:pPr indent="-304800" lvl="0" marL="457200" rtl="0" algn="just">
              <a:lnSpc>
                <a:spcPct val="150000"/>
              </a:lnSpc>
              <a:spcBef>
                <a:spcPts val="0"/>
              </a:spcBef>
              <a:spcAft>
                <a:spcPts val="0"/>
              </a:spcAft>
              <a:buClr>
                <a:srgbClr val="000000"/>
              </a:buClr>
              <a:buSzPts val="1200"/>
              <a:buFont typeface="Open Sans Medium"/>
              <a:buChar char="●"/>
            </a:pPr>
            <a:r>
              <a:rPr lang="en" sz="1200">
                <a:solidFill>
                  <a:srgbClr val="000000"/>
                </a:solidFill>
                <a:latin typeface="Open Sans Medium"/>
                <a:ea typeface="Open Sans Medium"/>
                <a:cs typeface="Open Sans Medium"/>
                <a:sym typeface="Open Sans Medium"/>
              </a:rPr>
              <a:t>In this DWSIM model we have chosen propane as the refrigerant which has zero ozone depletion potential and negligible global warming potential. </a:t>
            </a:r>
            <a:endParaRPr sz="1200">
              <a:solidFill>
                <a:srgbClr val="000000"/>
              </a:solidFill>
              <a:latin typeface="Open Sans Medium"/>
              <a:ea typeface="Open Sans Medium"/>
              <a:cs typeface="Open Sans Medium"/>
              <a:sym typeface="Open Sans Medium"/>
            </a:endParaRPr>
          </a:p>
          <a:p>
            <a:pPr indent="0" lvl="0" marL="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
        <p:nvSpPr>
          <p:cNvPr id="466" name="Google Shape;466;p43"/>
          <p:cNvSpPr txBox="1"/>
          <p:nvPr/>
        </p:nvSpPr>
        <p:spPr>
          <a:xfrm>
            <a:off x="908400" y="2050025"/>
            <a:ext cx="7242600" cy="1862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1000"/>
              </a:spcBef>
              <a:spcAft>
                <a:spcPts val="0"/>
              </a:spcAft>
              <a:buNone/>
            </a:pPr>
            <a:r>
              <a:rPr b="1" lang="en">
                <a:solidFill>
                  <a:srgbClr val="111111"/>
                </a:solidFill>
                <a:latin typeface="Times New Roman"/>
                <a:ea typeface="Times New Roman"/>
                <a:cs typeface="Times New Roman"/>
                <a:sym typeface="Times New Roman"/>
              </a:rPr>
              <a:t>Assumptions:</a:t>
            </a:r>
            <a:endParaRPr b="1">
              <a:solidFill>
                <a:srgbClr val="111111"/>
              </a:solidFill>
              <a:latin typeface="Times New Roman"/>
              <a:ea typeface="Times New Roman"/>
              <a:cs typeface="Times New Roman"/>
              <a:sym typeface="Times New Roman"/>
            </a:endParaRPr>
          </a:p>
          <a:p>
            <a:pPr indent="-317500" lvl="0" marL="457200" rtl="0" algn="just">
              <a:spcBef>
                <a:spcPts val="1000"/>
              </a:spcBef>
              <a:spcAft>
                <a:spcPts val="0"/>
              </a:spcAft>
              <a:buClr>
                <a:srgbClr val="111111"/>
              </a:buClr>
              <a:buSzPts val="1400"/>
              <a:buFont typeface="Times New Roman"/>
              <a:buAutoNum type="arabicPeriod"/>
            </a:pPr>
            <a:r>
              <a:rPr lang="en">
                <a:solidFill>
                  <a:srgbClr val="111111"/>
                </a:solidFill>
                <a:latin typeface="Times New Roman"/>
                <a:ea typeface="Times New Roman"/>
                <a:cs typeface="Times New Roman"/>
                <a:sym typeface="Times New Roman"/>
              </a:rPr>
              <a:t>We have assumed 100% efficiency of the evaporator and taken pressure drop as 7 Pa (after much research on maximum allowable pressure drop from literary sources). </a:t>
            </a:r>
            <a:endParaRPr>
              <a:solidFill>
                <a:srgbClr val="111111"/>
              </a:solidFill>
              <a:latin typeface="Times New Roman"/>
              <a:ea typeface="Times New Roman"/>
              <a:cs typeface="Times New Roman"/>
              <a:sym typeface="Times New Roman"/>
            </a:endParaRPr>
          </a:p>
          <a:p>
            <a:pPr indent="-317500" lvl="0" marL="457200" rtl="0" algn="just">
              <a:spcBef>
                <a:spcPts val="1000"/>
              </a:spcBef>
              <a:spcAft>
                <a:spcPts val="0"/>
              </a:spcAft>
              <a:buClr>
                <a:srgbClr val="111111"/>
              </a:buClr>
              <a:buSzPts val="1400"/>
              <a:buFont typeface="Times New Roman"/>
              <a:buAutoNum type="arabicPeriod"/>
            </a:pPr>
            <a:r>
              <a:rPr lang="en">
                <a:solidFill>
                  <a:srgbClr val="111111"/>
                </a:solidFill>
                <a:latin typeface="Times New Roman"/>
                <a:ea typeface="Times New Roman"/>
                <a:cs typeface="Times New Roman"/>
                <a:sym typeface="Times New Roman"/>
              </a:rPr>
              <a:t>For the compressor we assumed adiabatic process and 100% adiabatic efficiency. </a:t>
            </a:r>
            <a:endParaRPr>
              <a:solidFill>
                <a:srgbClr val="111111"/>
              </a:solidFill>
              <a:latin typeface="Times New Roman"/>
              <a:ea typeface="Times New Roman"/>
              <a:cs typeface="Times New Roman"/>
              <a:sym typeface="Times New Roman"/>
            </a:endParaRPr>
          </a:p>
          <a:p>
            <a:pPr indent="-317500" lvl="0" marL="457200" rtl="0" algn="just">
              <a:spcBef>
                <a:spcPts val="1000"/>
              </a:spcBef>
              <a:spcAft>
                <a:spcPts val="0"/>
              </a:spcAft>
              <a:buClr>
                <a:srgbClr val="111111"/>
              </a:buClr>
              <a:buSzPts val="1400"/>
              <a:buFont typeface="Times New Roman"/>
              <a:buAutoNum type="arabicPeriod"/>
            </a:pPr>
            <a:r>
              <a:rPr lang="en">
                <a:latin typeface="Times New Roman"/>
                <a:ea typeface="Times New Roman"/>
                <a:cs typeface="Times New Roman"/>
                <a:sym typeface="Times New Roman"/>
              </a:rPr>
              <a:t>We assume there is no heat loss and heat is transferred directly from the circulating fluid of the heat exchanger (water) to the refrigerant in the heat pump. </a:t>
            </a:r>
            <a:endParaRPr sz="1800">
              <a:solidFill>
                <a:srgbClr val="111111"/>
              </a:solidFill>
              <a:latin typeface="Times New Roman"/>
              <a:ea typeface="Times New Roman"/>
              <a:cs typeface="Times New Roman"/>
              <a:sym typeface="Times New Roman"/>
            </a:endParaRPr>
          </a:p>
        </p:txBody>
      </p:sp>
      <p:sp>
        <p:nvSpPr>
          <p:cNvPr id="467" name="Google Shape;467;p4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4"/>
          <p:cNvSpPr txBox="1"/>
          <p:nvPr>
            <p:ph type="title"/>
          </p:nvPr>
        </p:nvSpPr>
        <p:spPr>
          <a:xfrm>
            <a:off x="237625" y="2039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DWSIM Heat Pump Model Analysis</a:t>
            </a:r>
            <a:endParaRPr b="1"/>
          </a:p>
        </p:txBody>
      </p:sp>
      <p:sp>
        <p:nvSpPr>
          <p:cNvPr id="473" name="Google Shape;473;p44"/>
          <p:cNvSpPr txBox="1"/>
          <p:nvPr>
            <p:ph idx="1" type="body"/>
          </p:nvPr>
        </p:nvSpPr>
        <p:spPr>
          <a:xfrm>
            <a:off x="508325" y="1048250"/>
            <a:ext cx="8144400" cy="3704100"/>
          </a:xfrm>
          <a:prstGeom prst="rect">
            <a:avLst/>
          </a:prstGeom>
        </p:spPr>
        <p:txBody>
          <a:bodyPr anchorCtr="0" anchor="t" bIns="91425" lIns="91425" spcFirstLastPara="1" rIns="91425" wrap="square" tIns="91425">
            <a:normAutofit/>
          </a:bodyPr>
          <a:lstStyle/>
          <a:p>
            <a:pPr indent="-317500" lvl="0" marL="457200" rtl="0" algn="just">
              <a:lnSpc>
                <a:spcPct val="100000"/>
              </a:lnSpc>
              <a:spcBef>
                <a:spcPts val="0"/>
              </a:spcBef>
              <a:spcAft>
                <a:spcPts val="0"/>
              </a:spcAft>
              <a:buClr>
                <a:srgbClr val="000000"/>
              </a:buClr>
              <a:buSzPts val="1400"/>
              <a:buFont typeface="Nunito Medium"/>
              <a:buChar char="●"/>
            </a:pPr>
            <a:r>
              <a:rPr lang="en" sz="1400">
                <a:solidFill>
                  <a:srgbClr val="000000"/>
                </a:solidFill>
                <a:latin typeface="Nunito Medium"/>
                <a:ea typeface="Nunito Medium"/>
                <a:cs typeface="Nunito Medium"/>
                <a:sym typeface="Nunito Medium"/>
              </a:rPr>
              <a:t>The energy input to the evaporator was taken as the heat duty for the heat exchanger unit as calculated earlier. </a:t>
            </a:r>
            <a:endParaRPr sz="1400">
              <a:solidFill>
                <a:srgbClr val="000000"/>
              </a:solidFill>
              <a:latin typeface="Nunito Medium"/>
              <a:ea typeface="Nunito Medium"/>
              <a:cs typeface="Nunito Medium"/>
              <a:sym typeface="Nunito Medium"/>
            </a:endParaRPr>
          </a:p>
          <a:p>
            <a:pPr indent="0" lvl="0" marL="457200" rtl="0" algn="just">
              <a:lnSpc>
                <a:spcPct val="100000"/>
              </a:lnSpc>
              <a:spcBef>
                <a:spcPts val="0"/>
              </a:spcBef>
              <a:spcAft>
                <a:spcPts val="0"/>
              </a:spcAft>
              <a:buNone/>
            </a:pPr>
            <a:r>
              <a:t/>
            </a:r>
            <a:endParaRPr sz="1400">
              <a:solidFill>
                <a:srgbClr val="000000"/>
              </a:solidFill>
              <a:latin typeface="Nunito Medium"/>
              <a:ea typeface="Nunito Medium"/>
              <a:cs typeface="Nunito Medium"/>
              <a:sym typeface="Nunito Medium"/>
            </a:endParaRPr>
          </a:p>
          <a:p>
            <a:pPr indent="-317500" lvl="0" marL="457200" rtl="0" algn="just">
              <a:lnSpc>
                <a:spcPct val="100000"/>
              </a:lnSpc>
              <a:spcBef>
                <a:spcPts val="0"/>
              </a:spcBef>
              <a:spcAft>
                <a:spcPts val="0"/>
              </a:spcAft>
              <a:buClr>
                <a:srgbClr val="000000"/>
              </a:buClr>
              <a:buSzPts val="1400"/>
              <a:buFont typeface="Nunito Medium"/>
              <a:buChar char="●"/>
            </a:pPr>
            <a:r>
              <a:rPr lang="en" sz="1400">
                <a:solidFill>
                  <a:srgbClr val="000000"/>
                </a:solidFill>
                <a:latin typeface="Nunito Medium"/>
                <a:ea typeface="Nunito Medium"/>
                <a:cs typeface="Nunito Medium"/>
                <a:sym typeface="Nunito Medium"/>
              </a:rPr>
              <a:t>Coefficient of performance is calculated using equation given below,</a:t>
            </a:r>
            <a:endParaRPr sz="1400">
              <a:solidFill>
                <a:srgbClr val="000000"/>
              </a:solidFill>
              <a:latin typeface="Nunito Medium"/>
              <a:ea typeface="Nunito Medium"/>
              <a:cs typeface="Nunito Medium"/>
              <a:sym typeface="Nunito Medium"/>
            </a:endParaRPr>
          </a:p>
          <a:p>
            <a:pPr indent="0" lvl="0" marL="457200" rtl="0" algn="just">
              <a:lnSpc>
                <a:spcPct val="100000"/>
              </a:lnSpc>
              <a:spcBef>
                <a:spcPts val="0"/>
              </a:spcBef>
              <a:spcAft>
                <a:spcPts val="0"/>
              </a:spcAft>
              <a:buNone/>
            </a:pPr>
            <a:r>
              <a:t/>
            </a:r>
            <a:endParaRPr sz="1400">
              <a:solidFill>
                <a:srgbClr val="000000"/>
              </a:solidFill>
              <a:latin typeface="Nunito Medium"/>
              <a:ea typeface="Nunito Medium"/>
              <a:cs typeface="Nunito Medium"/>
              <a:sym typeface="Nunito Medium"/>
            </a:endParaRPr>
          </a:p>
          <a:p>
            <a:pPr indent="0" lvl="0" marL="457200" rtl="0" algn="just">
              <a:lnSpc>
                <a:spcPct val="100000"/>
              </a:lnSpc>
              <a:spcBef>
                <a:spcPts val="0"/>
              </a:spcBef>
              <a:spcAft>
                <a:spcPts val="0"/>
              </a:spcAft>
              <a:buNone/>
            </a:pPr>
            <a:r>
              <a:t/>
            </a:r>
            <a:endParaRPr sz="1400">
              <a:solidFill>
                <a:srgbClr val="000000"/>
              </a:solidFill>
              <a:latin typeface="Nunito Medium"/>
              <a:ea typeface="Nunito Medium"/>
              <a:cs typeface="Nunito Medium"/>
              <a:sym typeface="Nunito Medium"/>
            </a:endParaRPr>
          </a:p>
          <a:p>
            <a:pPr indent="0" lvl="0" marL="0" rtl="0" algn="just">
              <a:lnSpc>
                <a:spcPct val="100000"/>
              </a:lnSpc>
              <a:spcBef>
                <a:spcPts val="0"/>
              </a:spcBef>
              <a:spcAft>
                <a:spcPts val="0"/>
              </a:spcAft>
              <a:buNone/>
            </a:pPr>
            <a:r>
              <a:t/>
            </a:r>
            <a:endParaRPr sz="1400">
              <a:solidFill>
                <a:srgbClr val="000000"/>
              </a:solidFill>
              <a:latin typeface="Nunito Medium"/>
              <a:ea typeface="Nunito Medium"/>
              <a:cs typeface="Nunito Medium"/>
              <a:sym typeface="Nunito Medium"/>
            </a:endParaRPr>
          </a:p>
          <a:p>
            <a:pPr indent="0" lvl="0" marL="457200" rtl="0" algn="just">
              <a:lnSpc>
                <a:spcPct val="100000"/>
              </a:lnSpc>
              <a:spcBef>
                <a:spcPts val="0"/>
              </a:spcBef>
              <a:spcAft>
                <a:spcPts val="0"/>
              </a:spcAft>
              <a:buNone/>
            </a:pPr>
            <a:r>
              <a:rPr lang="en" sz="1400">
                <a:solidFill>
                  <a:srgbClr val="000000"/>
                </a:solidFill>
                <a:latin typeface="Nunito Medium"/>
                <a:ea typeface="Nunito Medium"/>
                <a:cs typeface="Nunito Medium"/>
                <a:sym typeface="Nunito Medium"/>
              </a:rPr>
              <a:t>where, 	</a:t>
            </a:r>
            <a:endParaRPr sz="1400">
              <a:solidFill>
                <a:srgbClr val="000000"/>
              </a:solidFill>
              <a:latin typeface="Nunito Medium"/>
              <a:ea typeface="Nunito Medium"/>
              <a:cs typeface="Nunito Medium"/>
              <a:sym typeface="Nunito Medium"/>
            </a:endParaRPr>
          </a:p>
          <a:p>
            <a:pPr indent="457200" lvl="0" marL="457200" rtl="0" algn="just">
              <a:lnSpc>
                <a:spcPct val="100000"/>
              </a:lnSpc>
              <a:spcBef>
                <a:spcPts val="0"/>
              </a:spcBef>
              <a:spcAft>
                <a:spcPts val="0"/>
              </a:spcAft>
              <a:buNone/>
            </a:pPr>
            <a:r>
              <a:rPr lang="en" sz="1400">
                <a:solidFill>
                  <a:srgbClr val="000000"/>
                </a:solidFill>
                <a:latin typeface="Nunito Medium"/>
                <a:ea typeface="Nunito Medium"/>
                <a:cs typeface="Nunito Medium"/>
                <a:sym typeface="Nunito Medium"/>
              </a:rPr>
              <a:t>      Q</a:t>
            </a:r>
            <a:r>
              <a:rPr baseline="-25000" lang="en" sz="1400">
                <a:solidFill>
                  <a:srgbClr val="000000"/>
                </a:solidFill>
                <a:latin typeface="Nunito Medium"/>
                <a:ea typeface="Nunito Medium"/>
                <a:cs typeface="Nunito Medium"/>
                <a:sym typeface="Nunito Medium"/>
              </a:rPr>
              <a:t>comp</a:t>
            </a:r>
            <a:r>
              <a:rPr lang="en" sz="1400">
                <a:solidFill>
                  <a:srgbClr val="000000"/>
                </a:solidFill>
                <a:latin typeface="Nunito Medium"/>
                <a:ea typeface="Nunito Medium"/>
                <a:cs typeface="Nunito Medium"/>
                <a:sym typeface="Nunito Medium"/>
              </a:rPr>
              <a:t>    : power that needs to be supplied to the compressor </a:t>
            </a:r>
            <a:endParaRPr sz="1400">
              <a:solidFill>
                <a:srgbClr val="000000"/>
              </a:solidFill>
              <a:latin typeface="Nunito Medium"/>
              <a:ea typeface="Nunito Medium"/>
              <a:cs typeface="Nunito Medium"/>
              <a:sym typeface="Nunito Medium"/>
            </a:endParaRPr>
          </a:p>
          <a:p>
            <a:pPr indent="0" lvl="0" marL="914400" rtl="0" algn="just">
              <a:lnSpc>
                <a:spcPct val="100000"/>
              </a:lnSpc>
              <a:spcBef>
                <a:spcPts val="0"/>
              </a:spcBef>
              <a:spcAft>
                <a:spcPts val="0"/>
              </a:spcAft>
              <a:buNone/>
            </a:pPr>
            <a:r>
              <a:rPr lang="en" sz="1400">
                <a:solidFill>
                  <a:srgbClr val="000000"/>
                </a:solidFill>
                <a:latin typeface="Nunito Medium"/>
                <a:ea typeface="Nunito Medium"/>
                <a:cs typeface="Nunito Medium"/>
                <a:sym typeface="Nunito Medium"/>
              </a:rPr>
              <a:t>      Q</a:t>
            </a:r>
            <a:r>
              <a:rPr baseline="-25000" lang="en" sz="1400">
                <a:solidFill>
                  <a:srgbClr val="000000"/>
                </a:solidFill>
                <a:latin typeface="Nunito Medium"/>
                <a:ea typeface="Nunito Medium"/>
                <a:cs typeface="Nunito Medium"/>
                <a:sym typeface="Nunito Medium"/>
              </a:rPr>
              <a:t>cond       </a:t>
            </a:r>
            <a:r>
              <a:rPr lang="en" sz="1400">
                <a:solidFill>
                  <a:srgbClr val="000000"/>
                </a:solidFill>
                <a:latin typeface="Nunito Medium"/>
                <a:ea typeface="Nunito Medium"/>
                <a:cs typeface="Nunito Medium"/>
                <a:sym typeface="Nunito Medium"/>
              </a:rPr>
              <a:t>: output power of the heat pump.</a:t>
            </a:r>
            <a:endParaRPr sz="1400">
              <a:solidFill>
                <a:srgbClr val="000000"/>
              </a:solidFill>
              <a:latin typeface="Nunito Medium"/>
              <a:ea typeface="Nunito Medium"/>
              <a:cs typeface="Nunito Medium"/>
              <a:sym typeface="Nunito Medium"/>
            </a:endParaRPr>
          </a:p>
          <a:p>
            <a:pPr indent="0" lvl="0" marL="457200" rtl="0" algn="just">
              <a:lnSpc>
                <a:spcPct val="100000"/>
              </a:lnSpc>
              <a:spcBef>
                <a:spcPts val="0"/>
              </a:spcBef>
              <a:spcAft>
                <a:spcPts val="0"/>
              </a:spcAft>
              <a:buNone/>
            </a:pPr>
            <a:r>
              <a:t/>
            </a:r>
            <a:endParaRPr sz="1200">
              <a:solidFill>
                <a:srgbClr val="000000"/>
              </a:solidFill>
              <a:latin typeface="Nunito Medium"/>
              <a:ea typeface="Nunito Medium"/>
              <a:cs typeface="Nunito Medium"/>
              <a:sym typeface="Nunito Medium"/>
            </a:endParaRPr>
          </a:p>
          <a:p>
            <a:pPr indent="0" lvl="0" marL="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474" name="Google Shape;474;p44"/>
          <p:cNvPicPr preferRelativeResize="0"/>
          <p:nvPr/>
        </p:nvPicPr>
        <p:blipFill rotWithShape="1">
          <a:blip r:embed="rId3">
            <a:alphaModFix/>
          </a:blip>
          <a:srcRect b="0" l="0" r="0" t="8214"/>
          <a:stretch/>
        </p:blipFill>
        <p:spPr>
          <a:xfrm>
            <a:off x="2096751" y="3409475"/>
            <a:ext cx="5309975" cy="851700"/>
          </a:xfrm>
          <a:prstGeom prst="rect">
            <a:avLst/>
          </a:prstGeom>
          <a:noFill/>
          <a:ln>
            <a:noFill/>
          </a:ln>
        </p:spPr>
      </p:pic>
      <p:pic>
        <p:nvPicPr>
          <p:cNvPr id="475" name="Google Shape;475;p44"/>
          <p:cNvPicPr preferRelativeResize="0"/>
          <p:nvPr/>
        </p:nvPicPr>
        <p:blipFill>
          <a:blip r:embed="rId4">
            <a:alphaModFix/>
          </a:blip>
          <a:stretch>
            <a:fillRect/>
          </a:stretch>
        </p:blipFill>
        <p:spPr>
          <a:xfrm>
            <a:off x="3912150" y="2081600"/>
            <a:ext cx="1319700" cy="655425"/>
          </a:xfrm>
          <a:prstGeom prst="rect">
            <a:avLst/>
          </a:prstGeom>
          <a:noFill/>
          <a:ln cap="flat" cmpd="sng" w="9525">
            <a:solidFill>
              <a:schemeClr val="dk2"/>
            </a:solidFill>
            <a:prstDash val="solid"/>
            <a:round/>
            <a:headEnd len="sm" w="sm" type="none"/>
            <a:tailEnd len="sm" w="sm" type="none"/>
          </a:ln>
        </p:spPr>
      </p:pic>
      <p:sp>
        <p:nvSpPr>
          <p:cNvPr id="476" name="Google Shape;476;p44"/>
          <p:cNvSpPr txBox="1"/>
          <p:nvPr/>
        </p:nvSpPr>
        <p:spPr>
          <a:xfrm>
            <a:off x="2285288" y="4261175"/>
            <a:ext cx="493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Table 11: Master Property Table for the Month of January</a:t>
            </a:r>
            <a:endParaRPr b="1">
              <a:latin typeface="Calibri"/>
              <a:ea typeface="Calibri"/>
              <a:cs typeface="Calibri"/>
              <a:sym typeface="Calibri"/>
            </a:endParaRPr>
          </a:p>
        </p:txBody>
      </p:sp>
      <p:sp>
        <p:nvSpPr>
          <p:cNvPr id="477" name="Google Shape;477;p4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5"/>
          <p:cNvSpPr txBox="1"/>
          <p:nvPr>
            <p:ph type="title"/>
          </p:nvPr>
        </p:nvSpPr>
        <p:spPr>
          <a:xfrm>
            <a:off x="327875" y="284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DWSIM Simulation Results</a:t>
            </a:r>
            <a:endParaRPr b="1"/>
          </a:p>
        </p:txBody>
      </p:sp>
      <p:pic>
        <p:nvPicPr>
          <p:cNvPr id="483" name="Google Shape;483;p45"/>
          <p:cNvPicPr preferRelativeResize="0"/>
          <p:nvPr/>
        </p:nvPicPr>
        <p:blipFill>
          <a:blip r:embed="rId3">
            <a:alphaModFix/>
          </a:blip>
          <a:stretch>
            <a:fillRect/>
          </a:stretch>
        </p:blipFill>
        <p:spPr>
          <a:xfrm>
            <a:off x="1630313" y="1042548"/>
            <a:ext cx="5883375" cy="3396175"/>
          </a:xfrm>
          <a:prstGeom prst="rect">
            <a:avLst/>
          </a:prstGeom>
          <a:noFill/>
          <a:ln>
            <a:noFill/>
          </a:ln>
        </p:spPr>
      </p:pic>
      <p:sp>
        <p:nvSpPr>
          <p:cNvPr id="484" name="Google Shape;484;p45"/>
          <p:cNvSpPr txBox="1"/>
          <p:nvPr/>
        </p:nvSpPr>
        <p:spPr>
          <a:xfrm>
            <a:off x="1218025" y="4471725"/>
            <a:ext cx="6615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Table 12: Heat Pump Results</a:t>
            </a:r>
            <a:endParaRPr b="1">
              <a:latin typeface="Open Sans"/>
              <a:ea typeface="Open Sans"/>
              <a:cs typeface="Open Sans"/>
              <a:sym typeface="Open Sans"/>
            </a:endParaRPr>
          </a:p>
        </p:txBody>
      </p:sp>
      <p:sp>
        <p:nvSpPr>
          <p:cNvPr id="485" name="Google Shape;485;p4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6"/>
          <p:cNvSpPr txBox="1"/>
          <p:nvPr>
            <p:ph type="title"/>
          </p:nvPr>
        </p:nvSpPr>
        <p:spPr>
          <a:xfrm>
            <a:off x="327875" y="284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DWSIM Simulation Results</a:t>
            </a:r>
            <a:endParaRPr b="1"/>
          </a:p>
        </p:txBody>
      </p:sp>
      <p:pic>
        <p:nvPicPr>
          <p:cNvPr id="491" name="Google Shape;491;p46"/>
          <p:cNvPicPr preferRelativeResize="0"/>
          <p:nvPr/>
        </p:nvPicPr>
        <p:blipFill>
          <a:blip r:embed="rId3">
            <a:alphaModFix/>
          </a:blip>
          <a:stretch>
            <a:fillRect/>
          </a:stretch>
        </p:blipFill>
        <p:spPr>
          <a:xfrm>
            <a:off x="501325" y="870300"/>
            <a:ext cx="3830050" cy="2279975"/>
          </a:xfrm>
          <a:prstGeom prst="rect">
            <a:avLst/>
          </a:prstGeom>
          <a:noFill/>
          <a:ln>
            <a:noFill/>
          </a:ln>
        </p:spPr>
      </p:pic>
      <p:pic>
        <p:nvPicPr>
          <p:cNvPr id="492" name="Google Shape;492;p46"/>
          <p:cNvPicPr preferRelativeResize="0"/>
          <p:nvPr/>
        </p:nvPicPr>
        <p:blipFill>
          <a:blip r:embed="rId4">
            <a:alphaModFix/>
          </a:blip>
          <a:stretch>
            <a:fillRect/>
          </a:stretch>
        </p:blipFill>
        <p:spPr>
          <a:xfrm>
            <a:off x="4150910" y="2611875"/>
            <a:ext cx="4554940" cy="2050875"/>
          </a:xfrm>
          <a:prstGeom prst="rect">
            <a:avLst/>
          </a:prstGeom>
          <a:noFill/>
          <a:ln>
            <a:noFill/>
          </a:ln>
        </p:spPr>
      </p:pic>
      <p:sp>
        <p:nvSpPr>
          <p:cNvPr id="493" name="Google Shape;493;p46"/>
          <p:cNvSpPr txBox="1"/>
          <p:nvPr/>
        </p:nvSpPr>
        <p:spPr>
          <a:xfrm>
            <a:off x="1102900" y="3329513"/>
            <a:ext cx="273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Fig 14: Condenser Heat Duty versus Month</a:t>
            </a:r>
            <a:endParaRPr b="1">
              <a:latin typeface="Calibri"/>
              <a:ea typeface="Calibri"/>
              <a:cs typeface="Calibri"/>
              <a:sym typeface="Calibri"/>
            </a:endParaRPr>
          </a:p>
        </p:txBody>
      </p:sp>
      <p:sp>
        <p:nvSpPr>
          <p:cNvPr id="494" name="Google Shape;494;p46"/>
          <p:cNvSpPr txBox="1"/>
          <p:nvPr/>
        </p:nvSpPr>
        <p:spPr>
          <a:xfrm>
            <a:off x="5356075" y="1996263"/>
            <a:ext cx="273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Fig 15. COP versus Month</a:t>
            </a:r>
            <a:endParaRPr b="1">
              <a:latin typeface="Calibri"/>
              <a:ea typeface="Calibri"/>
              <a:cs typeface="Calibri"/>
              <a:sym typeface="Calibri"/>
            </a:endParaRPr>
          </a:p>
        </p:txBody>
      </p:sp>
      <p:sp>
        <p:nvSpPr>
          <p:cNvPr id="495" name="Google Shape;495;p46"/>
          <p:cNvSpPr txBox="1"/>
          <p:nvPr/>
        </p:nvSpPr>
        <p:spPr>
          <a:xfrm>
            <a:off x="5260700" y="1325000"/>
            <a:ext cx="2737200" cy="585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Open Sans"/>
                <a:ea typeface="Open Sans"/>
                <a:cs typeface="Open Sans"/>
                <a:sym typeface="Open Sans"/>
              </a:rPr>
              <a:t>Monthly COP Range:   0.9 -3.8</a:t>
            </a:r>
            <a:endParaRPr sz="1300">
              <a:latin typeface="Open Sans"/>
              <a:ea typeface="Open Sans"/>
              <a:cs typeface="Open Sans"/>
              <a:sym typeface="Open Sans"/>
            </a:endParaRPr>
          </a:p>
          <a:p>
            <a:pPr indent="0" lvl="0" marL="0" rtl="0" algn="ctr">
              <a:spcBef>
                <a:spcPts val="0"/>
              </a:spcBef>
              <a:spcAft>
                <a:spcPts val="0"/>
              </a:spcAft>
              <a:buNone/>
            </a:pPr>
            <a:r>
              <a:rPr lang="en" sz="1300">
                <a:latin typeface="Open Sans"/>
                <a:ea typeface="Open Sans"/>
                <a:cs typeface="Open Sans"/>
                <a:sym typeface="Open Sans"/>
              </a:rPr>
              <a:t>Average Annual COP:   2.25</a:t>
            </a:r>
            <a:endParaRPr>
              <a:latin typeface="Calibri"/>
              <a:ea typeface="Calibri"/>
              <a:cs typeface="Calibri"/>
              <a:sym typeface="Calibri"/>
            </a:endParaRPr>
          </a:p>
        </p:txBody>
      </p:sp>
      <p:sp>
        <p:nvSpPr>
          <p:cNvPr id="496" name="Google Shape;496;p4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7"/>
          <p:cNvSpPr txBox="1"/>
          <p:nvPr>
            <p:ph type="title"/>
          </p:nvPr>
        </p:nvSpPr>
        <p:spPr>
          <a:xfrm>
            <a:off x="317825" y="173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Radiant Heating/Cooling Unit Analysis</a:t>
            </a:r>
            <a:endParaRPr b="1"/>
          </a:p>
        </p:txBody>
      </p:sp>
      <p:sp>
        <p:nvSpPr>
          <p:cNvPr id="502" name="Google Shape;502;p47"/>
          <p:cNvSpPr txBox="1"/>
          <p:nvPr/>
        </p:nvSpPr>
        <p:spPr>
          <a:xfrm>
            <a:off x="447750" y="704275"/>
            <a:ext cx="8248500" cy="38646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SzPts val="1200"/>
              <a:buFont typeface="Open Sans Medium"/>
              <a:buChar char="●"/>
            </a:pPr>
            <a:r>
              <a:rPr lang="en" sz="1200">
                <a:latin typeface="Open Sans Medium"/>
                <a:ea typeface="Open Sans Medium"/>
                <a:cs typeface="Open Sans Medium"/>
                <a:sym typeface="Open Sans Medium"/>
              </a:rPr>
              <a:t>Assumptions:</a:t>
            </a:r>
            <a:endParaRPr sz="1200">
              <a:latin typeface="Open Sans Medium"/>
              <a:ea typeface="Open Sans Medium"/>
              <a:cs typeface="Open Sans Medium"/>
              <a:sym typeface="Open Sans Medium"/>
            </a:endParaRPr>
          </a:p>
          <a:p>
            <a:pPr indent="-304800" lvl="0" marL="857250" rtl="0" algn="just">
              <a:lnSpc>
                <a:spcPct val="115000"/>
              </a:lnSpc>
              <a:spcBef>
                <a:spcPts val="1000"/>
              </a:spcBef>
              <a:spcAft>
                <a:spcPts val="0"/>
              </a:spcAft>
              <a:buSzPts val="1200"/>
              <a:buFont typeface="Open Sans Medium"/>
              <a:buAutoNum type="arabicPeriod"/>
            </a:pPr>
            <a:r>
              <a:rPr lang="en" sz="1200">
                <a:latin typeface="Open Sans Medium"/>
                <a:ea typeface="Open Sans Medium"/>
                <a:cs typeface="Open Sans Medium"/>
                <a:sym typeface="Open Sans Medium"/>
              </a:rPr>
              <a:t>Complete heat transfer between the condenser of the heat pump and the circulating fluid (water).</a:t>
            </a:r>
            <a:endParaRPr sz="1200">
              <a:latin typeface="Open Sans Medium"/>
              <a:ea typeface="Open Sans Medium"/>
              <a:cs typeface="Open Sans Medium"/>
              <a:sym typeface="Open Sans Medium"/>
            </a:endParaRPr>
          </a:p>
          <a:p>
            <a:pPr indent="-304800" lvl="0" marL="857250" rtl="0" algn="just">
              <a:lnSpc>
                <a:spcPct val="115000"/>
              </a:lnSpc>
              <a:spcBef>
                <a:spcPts val="1000"/>
              </a:spcBef>
              <a:spcAft>
                <a:spcPts val="0"/>
              </a:spcAft>
              <a:buSzPts val="1200"/>
              <a:buFont typeface="Open Sans Medium"/>
              <a:buAutoNum type="arabicPeriod"/>
            </a:pPr>
            <a:r>
              <a:rPr lang="en" sz="1200">
                <a:latin typeface="Open Sans Medium"/>
                <a:ea typeface="Open Sans Medium"/>
                <a:cs typeface="Open Sans Medium"/>
                <a:sym typeface="Open Sans Medium"/>
              </a:rPr>
              <a:t>No Power losses</a:t>
            </a:r>
            <a:endParaRPr sz="1200">
              <a:latin typeface="Open Sans Medium"/>
              <a:ea typeface="Open Sans Medium"/>
              <a:cs typeface="Open Sans Medium"/>
              <a:sym typeface="Open Sans Medium"/>
            </a:endParaRPr>
          </a:p>
          <a:p>
            <a:pPr indent="-304800" lvl="0" marL="857250" rtl="0" algn="just">
              <a:lnSpc>
                <a:spcPct val="115000"/>
              </a:lnSpc>
              <a:spcBef>
                <a:spcPts val="0"/>
              </a:spcBef>
              <a:spcAft>
                <a:spcPts val="0"/>
              </a:spcAft>
              <a:buSzPts val="1200"/>
              <a:buFont typeface="Open Sans Medium"/>
              <a:buAutoNum type="arabicPeriod"/>
            </a:pPr>
            <a:r>
              <a:rPr lang="en" sz="1200">
                <a:latin typeface="Open Sans Medium"/>
                <a:ea typeface="Open Sans Medium"/>
                <a:cs typeface="Open Sans Medium"/>
                <a:sym typeface="Open Sans Medium"/>
              </a:rPr>
              <a:t>Piping network in the ceiling and two walls opposite to each other on both floors</a:t>
            </a:r>
            <a:endParaRPr sz="1200">
              <a:latin typeface="Open Sans Medium"/>
              <a:ea typeface="Open Sans Medium"/>
              <a:cs typeface="Open Sans Medium"/>
              <a:sym typeface="Open Sans Medium"/>
            </a:endParaRPr>
          </a:p>
          <a:p>
            <a:pPr indent="0" lvl="0" marL="0" rtl="0" algn="just">
              <a:lnSpc>
                <a:spcPct val="115000"/>
              </a:lnSpc>
              <a:spcBef>
                <a:spcPts val="1200"/>
              </a:spcBef>
              <a:spcAft>
                <a:spcPts val="0"/>
              </a:spcAft>
              <a:buNone/>
            </a:pPr>
            <a:r>
              <a:t/>
            </a:r>
            <a:endParaRPr sz="1200">
              <a:latin typeface="Open Sans Medium"/>
              <a:ea typeface="Open Sans Medium"/>
              <a:cs typeface="Open Sans Medium"/>
              <a:sym typeface="Open Sans Medium"/>
            </a:endParaRPr>
          </a:p>
          <a:p>
            <a:pPr indent="-304800" lvl="0" marL="457200" rtl="0" algn="just">
              <a:lnSpc>
                <a:spcPct val="115000"/>
              </a:lnSpc>
              <a:spcBef>
                <a:spcPts val="0"/>
              </a:spcBef>
              <a:spcAft>
                <a:spcPts val="0"/>
              </a:spcAft>
              <a:buSzPts val="1200"/>
              <a:buFont typeface="Open Sans Medium"/>
              <a:buChar char="●"/>
            </a:pPr>
            <a:r>
              <a:rPr lang="en" sz="1200">
                <a:latin typeface="Open Sans Medium"/>
                <a:ea typeface="Open Sans Medium"/>
                <a:cs typeface="Open Sans Medium"/>
                <a:sym typeface="Open Sans Medium"/>
              </a:rPr>
              <a:t>T</a:t>
            </a:r>
            <a:r>
              <a:rPr lang="en" sz="1200">
                <a:latin typeface="Open Sans Medium"/>
                <a:ea typeface="Open Sans Medium"/>
                <a:cs typeface="Open Sans Medium"/>
                <a:sym typeface="Open Sans Medium"/>
              </a:rPr>
              <a:t>otal radiant surface area of the entire building is given by:</a:t>
            </a:r>
            <a:endParaRPr sz="1200">
              <a:latin typeface="Open Sans Medium"/>
              <a:ea typeface="Open Sans Medium"/>
              <a:cs typeface="Open Sans Medium"/>
              <a:sym typeface="Open Sans Medium"/>
            </a:endParaRPr>
          </a:p>
          <a:p>
            <a:pPr indent="0" lvl="0" marL="0" rtl="0" algn="just">
              <a:lnSpc>
                <a:spcPct val="115000"/>
              </a:lnSpc>
              <a:spcBef>
                <a:spcPts val="1200"/>
              </a:spcBef>
              <a:spcAft>
                <a:spcPts val="0"/>
              </a:spcAft>
              <a:buNone/>
            </a:pPr>
            <a:r>
              <a:t/>
            </a:r>
            <a:endParaRPr sz="1200">
              <a:latin typeface="Open Sans Medium"/>
              <a:ea typeface="Open Sans Medium"/>
              <a:cs typeface="Open Sans Medium"/>
              <a:sym typeface="Open Sans Medium"/>
            </a:endParaRPr>
          </a:p>
          <a:p>
            <a:pPr indent="0" lvl="0" marL="0" rtl="0" algn="just">
              <a:lnSpc>
                <a:spcPct val="115000"/>
              </a:lnSpc>
              <a:spcBef>
                <a:spcPts val="1200"/>
              </a:spcBef>
              <a:spcAft>
                <a:spcPts val="0"/>
              </a:spcAft>
              <a:buNone/>
            </a:pPr>
            <a:r>
              <a:t/>
            </a:r>
            <a:endParaRPr sz="1200">
              <a:latin typeface="Open Sans Medium"/>
              <a:ea typeface="Open Sans Medium"/>
              <a:cs typeface="Open Sans Medium"/>
              <a:sym typeface="Open Sans Medium"/>
            </a:endParaRPr>
          </a:p>
          <a:p>
            <a:pPr indent="-304800" lvl="0" marL="457200" rtl="0" algn="just">
              <a:spcBef>
                <a:spcPts val="1200"/>
              </a:spcBef>
              <a:spcAft>
                <a:spcPts val="0"/>
              </a:spcAft>
              <a:buSzPts val="1200"/>
              <a:buFont typeface="Open Sans Medium"/>
              <a:buChar char="●"/>
            </a:pPr>
            <a:r>
              <a:rPr lang="en" sz="1200">
                <a:latin typeface="Open Sans Medium"/>
                <a:ea typeface="Open Sans Medium"/>
                <a:cs typeface="Open Sans Medium"/>
                <a:sym typeface="Open Sans Medium"/>
              </a:rPr>
              <a:t>The total amount of heat removed by a radiant surface is calculated</a:t>
            </a:r>
            <a:endParaRPr sz="1200">
              <a:latin typeface="Open Sans Medium"/>
              <a:ea typeface="Open Sans Medium"/>
              <a:cs typeface="Open Sans Medium"/>
              <a:sym typeface="Open Sans Medium"/>
            </a:endParaRPr>
          </a:p>
          <a:p>
            <a:pPr indent="0" lvl="0" marL="457200" rtl="0" algn="just">
              <a:spcBef>
                <a:spcPts val="0"/>
              </a:spcBef>
              <a:spcAft>
                <a:spcPts val="0"/>
              </a:spcAft>
              <a:buNone/>
            </a:pPr>
            <a:r>
              <a:rPr lang="en" sz="1200">
                <a:latin typeface="Open Sans Medium"/>
                <a:ea typeface="Open Sans Medium"/>
                <a:cs typeface="Open Sans Medium"/>
                <a:sym typeface="Open Sans Medium"/>
              </a:rPr>
              <a:t> separately using a combined heat transfer coefficient as </a:t>
            </a:r>
            <a:endParaRPr sz="1200">
              <a:latin typeface="Open Sans Medium"/>
              <a:ea typeface="Open Sans Medium"/>
              <a:cs typeface="Open Sans Medium"/>
              <a:sym typeface="Open Sans Medium"/>
            </a:endParaRPr>
          </a:p>
          <a:p>
            <a:pPr indent="0" lvl="0" marL="457200" rtl="0" algn="just">
              <a:spcBef>
                <a:spcPts val="0"/>
              </a:spcBef>
              <a:spcAft>
                <a:spcPts val="0"/>
              </a:spcAft>
              <a:buNone/>
            </a:pPr>
            <a:r>
              <a:rPr lang="en" sz="1200">
                <a:latin typeface="Open Sans Medium"/>
                <a:ea typeface="Open Sans Medium"/>
                <a:cs typeface="Open Sans Medium"/>
                <a:sym typeface="Open Sans Medium"/>
              </a:rPr>
              <a:t>recommended by ISO 11855. </a:t>
            </a:r>
            <a:endParaRPr sz="1200">
              <a:latin typeface="Open Sans Medium"/>
              <a:ea typeface="Open Sans Medium"/>
              <a:cs typeface="Open Sans Medium"/>
              <a:sym typeface="Open Sans Medium"/>
            </a:endParaRPr>
          </a:p>
          <a:p>
            <a:pPr indent="0" lvl="0" marL="0" rtl="0" algn="just">
              <a:spcBef>
                <a:spcPts val="0"/>
              </a:spcBef>
              <a:spcAft>
                <a:spcPts val="0"/>
              </a:spcAft>
              <a:buNone/>
            </a:pPr>
            <a:r>
              <a:t/>
            </a:r>
            <a:endParaRPr sz="1200">
              <a:latin typeface="Open Sans Medium"/>
              <a:ea typeface="Open Sans Medium"/>
              <a:cs typeface="Open Sans Medium"/>
              <a:sym typeface="Open Sans Medium"/>
            </a:endParaRPr>
          </a:p>
          <a:p>
            <a:pPr indent="0" lvl="0" marL="0" rtl="0" algn="just">
              <a:spcBef>
                <a:spcPts val="0"/>
              </a:spcBef>
              <a:spcAft>
                <a:spcPts val="0"/>
              </a:spcAft>
              <a:buNone/>
            </a:pPr>
            <a:r>
              <a:t/>
            </a:r>
            <a:endParaRPr sz="1200">
              <a:latin typeface="Open Sans Medium"/>
              <a:ea typeface="Open Sans Medium"/>
              <a:cs typeface="Open Sans Medium"/>
              <a:sym typeface="Open Sans Medium"/>
            </a:endParaRPr>
          </a:p>
          <a:p>
            <a:pPr indent="0" lvl="0" marL="0" rtl="0" algn="just">
              <a:spcBef>
                <a:spcPts val="0"/>
              </a:spcBef>
              <a:spcAft>
                <a:spcPts val="0"/>
              </a:spcAft>
              <a:buNone/>
            </a:pPr>
            <a:r>
              <a:t/>
            </a:r>
            <a:endParaRPr sz="1200">
              <a:latin typeface="Open Sans Medium"/>
              <a:ea typeface="Open Sans Medium"/>
              <a:cs typeface="Open Sans Medium"/>
              <a:sym typeface="Open Sans Medium"/>
            </a:endParaRPr>
          </a:p>
        </p:txBody>
      </p:sp>
      <p:pic>
        <p:nvPicPr>
          <p:cNvPr id="503" name="Google Shape;503;p47"/>
          <p:cNvPicPr preferRelativeResize="0"/>
          <p:nvPr/>
        </p:nvPicPr>
        <p:blipFill>
          <a:blip r:embed="rId3">
            <a:alphaModFix/>
          </a:blip>
          <a:stretch>
            <a:fillRect/>
          </a:stretch>
        </p:blipFill>
        <p:spPr>
          <a:xfrm>
            <a:off x="1032725" y="2690825"/>
            <a:ext cx="4266800" cy="385025"/>
          </a:xfrm>
          <a:prstGeom prst="rect">
            <a:avLst/>
          </a:prstGeom>
          <a:noFill/>
          <a:ln>
            <a:noFill/>
          </a:ln>
        </p:spPr>
      </p:pic>
      <p:sp>
        <p:nvSpPr>
          <p:cNvPr id="504" name="Google Shape;504;p47"/>
          <p:cNvSpPr txBox="1"/>
          <p:nvPr/>
        </p:nvSpPr>
        <p:spPr>
          <a:xfrm>
            <a:off x="6158875" y="2449225"/>
            <a:ext cx="2584200" cy="1671600"/>
          </a:xfrm>
          <a:prstGeom prst="rect">
            <a:avLst/>
          </a:prstGeom>
          <a:noFill/>
          <a:ln cap="flat" cmpd="sng" w="9525">
            <a:solidFill>
              <a:srgbClr val="11111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pen Sans Medium"/>
                <a:ea typeface="Open Sans Medium"/>
                <a:cs typeface="Open Sans Medium"/>
                <a:sym typeface="Open Sans Medium"/>
              </a:rPr>
              <a:t>Dimensions:</a:t>
            </a:r>
            <a:endParaRPr sz="1100">
              <a:latin typeface="Open Sans Medium"/>
              <a:ea typeface="Open Sans Medium"/>
              <a:cs typeface="Open Sans Medium"/>
              <a:sym typeface="Open Sans Medium"/>
            </a:endParaRPr>
          </a:p>
          <a:p>
            <a:pPr indent="-298450" lvl="0" marL="457200" rtl="0" algn="l">
              <a:spcBef>
                <a:spcPts val="0"/>
              </a:spcBef>
              <a:spcAft>
                <a:spcPts val="0"/>
              </a:spcAft>
              <a:buSzPts val="1100"/>
              <a:buFont typeface="Calibri"/>
              <a:buChar char="●"/>
            </a:pPr>
            <a:r>
              <a:rPr lang="en" sz="1100">
                <a:latin typeface="Open Sans Medium"/>
                <a:ea typeface="Open Sans Medium"/>
                <a:cs typeface="Open Sans Medium"/>
                <a:sym typeface="Open Sans Medium"/>
              </a:rPr>
              <a:t>Square base: </a:t>
            </a:r>
            <a:r>
              <a:rPr lang="en" sz="1100">
                <a:latin typeface="Open Sans Medium"/>
                <a:ea typeface="Open Sans Medium"/>
                <a:cs typeface="Open Sans Medium"/>
                <a:sym typeface="Open Sans Medium"/>
              </a:rPr>
              <a:t>300ft</a:t>
            </a:r>
            <a:r>
              <a:rPr baseline="30000" lang="en" sz="1100">
                <a:latin typeface="Open Sans Medium"/>
                <a:ea typeface="Open Sans Medium"/>
                <a:cs typeface="Open Sans Medium"/>
                <a:sym typeface="Open Sans Medium"/>
              </a:rPr>
              <a:t>2</a:t>
            </a:r>
            <a:r>
              <a:rPr lang="en" sz="1100">
                <a:latin typeface="Open Sans Medium"/>
                <a:ea typeface="Open Sans Medium"/>
                <a:cs typeface="Open Sans Medium"/>
                <a:sym typeface="Open Sans Medium"/>
              </a:rPr>
              <a:t>(27.87 m</a:t>
            </a:r>
            <a:r>
              <a:rPr baseline="30000" lang="en" sz="1100">
                <a:latin typeface="Open Sans Medium"/>
                <a:ea typeface="Open Sans Medium"/>
                <a:cs typeface="Open Sans Medium"/>
                <a:sym typeface="Open Sans Medium"/>
              </a:rPr>
              <a:t>2</a:t>
            </a:r>
            <a:r>
              <a:rPr lang="en" sz="1100">
                <a:latin typeface="Open Sans Medium"/>
                <a:ea typeface="Open Sans Medium"/>
                <a:cs typeface="Open Sans Medium"/>
                <a:sym typeface="Open Sans Medium"/>
              </a:rPr>
              <a:t>)</a:t>
            </a:r>
            <a:endParaRPr sz="1100">
              <a:latin typeface="Open Sans Medium"/>
              <a:ea typeface="Open Sans Medium"/>
              <a:cs typeface="Open Sans Medium"/>
              <a:sym typeface="Open Sans Medium"/>
            </a:endParaRPr>
          </a:p>
          <a:p>
            <a:pPr indent="-298450" lvl="0" marL="457200" rtl="0" algn="just">
              <a:lnSpc>
                <a:spcPct val="115000"/>
              </a:lnSpc>
              <a:spcBef>
                <a:spcPts val="0"/>
              </a:spcBef>
              <a:spcAft>
                <a:spcPts val="0"/>
              </a:spcAft>
              <a:buSzPts val="1100"/>
              <a:buFont typeface="Open Sans Medium"/>
              <a:buChar char="●"/>
            </a:pPr>
            <a:r>
              <a:rPr lang="en" sz="1100">
                <a:latin typeface="Open Sans Medium"/>
                <a:ea typeface="Open Sans Medium"/>
                <a:cs typeface="Open Sans Medium"/>
                <a:sym typeface="Open Sans Medium"/>
              </a:rPr>
              <a:t>dimensions of the base = (5.28m * 5.28m)</a:t>
            </a:r>
            <a:endParaRPr sz="1100">
              <a:latin typeface="Open Sans Medium"/>
              <a:ea typeface="Open Sans Medium"/>
              <a:cs typeface="Open Sans Medium"/>
              <a:sym typeface="Open Sans Medium"/>
            </a:endParaRPr>
          </a:p>
          <a:p>
            <a:pPr indent="-298450" lvl="0" marL="457200" rtl="0" algn="just">
              <a:lnSpc>
                <a:spcPct val="115000"/>
              </a:lnSpc>
              <a:spcBef>
                <a:spcPts val="0"/>
              </a:spcBef>
              <a:spcAft>
                <a:spcPts val="0"/>
              </a:spcAft>
              <a:buSzPts val="1100"/>
              <a:buFont typeface="Open Sans Medium"/>
              <a:buChar char="●"/>
            </a:pPr>
            <a:r>
              <a:rPr lang="en" sz="1100">
                <a:latin typeface="Open Sans Medium"/>
                <a:ea typeface="Open Sans Medium"/>
                <a:cs typeface="Open Sans Medium"/>
                <a:sym typeface="Open Sans Medium"/>
              </a:rPr>
              <a:t>Height = 7.5 m</a:t>
            </a:r>
            <a:endParaRPr sz="1100">
              <a:latin typeface="Open Sans Medium"/>
              <a:ea typeface="Open Sans Medium"/>
              <a:cs typeface="Open Sans Medium"/>
              <a:sym typeface="Open Sans Medium"/>
            </a:endParaRPr>
          </a:p>
          <a:p>
            <a:pPr indent="-298450" lvl="0" marL="457200" rtl="0" algn="just">
              <a:lnSpc>
                <a:spcPct val="115000"/>
              </a:lnSpc>
              <a:spcBef>
                <a:spcPts val="0"/>
              </a:spcBef>
              <a:spcAft>
                <a:spcPts val="0"/>
              </a:spcAft>
              <a:buSzPts val="1100"/>
              <a:buFont typeface="Open Sans Medium"/>
              <a:buChar char="●"/>
            </a:pPr>
            <a:r>
              <a:rPr lang="en" sz="1100">
                <a:latin typeface="Open Sans Medium"/>
                <a:ea typeface="Open Sans Medium"/>
                <a:cs typeface="Open Sans Medium"/>
                <a:sym typeface="Open Sans Medium"/>
              </a:rPr>
              <a:t>Height of each floor = 3.75 m</a:t>
            </a:r>
            <a:endParaRPr sz="1100">
              <a:latin typeface="Open Sans Medium"/>
              <a:ea typeface="Open Sans Medium"/>
              <a:cs typeface="Open Sans Medium"/>
              <a:sym typeface="Open Sans Medium"/>
            </a:endParaRPr>
          </a:p>
          <a:p>
            <a:pPr indent="0" lvl="0" marL="0" rtl="0" algn="just">
              <a:lnSpc>
                <a:spcPct val="115000"/>
              </a:lnSpc>
              <a:spcBef>
                <a:spcPts val="1200"/>
              </a:spcBef>
              <a:spcAft>
                <a:spcPts val="1200"/>
              </a:spcAft>
              <a:buNone/>
            </a:pPr>
            <a:r>
              <a:rPr lang="en" sz="1100">
                <a:latin typeface="Open Sans Medium"/>
                <a:ea typeface="Open Sans Medium"/>
                <a:cs typeface="Open Sans Medium"/>
                <a:sym typeface="Open Sans Medium"/>
              </a:rPr>
              <a:t>h</a:t>
            </a:r>
            <a:r>
              <a:rPr baseline="-25000" lang="en" sz="1100">
                <a:latin typeface="Open Sans Medium"/>
                <a:ea typeface="Open Sans Medium"/>
                <a:cs typeface="Open Sans Medium"/>
                <a:sym typeface="Open Sans Medium"/>
              </a:rPr>
              <a:t>tot</a:t>
            </a:r>
            <a:r>
              <a:rPr lang="en"/>
              <a:t> = </a:t>
            </a:r>
            <a:r>
              <a:rPr lang="en" sz="1200">
                <a:latin typeface="Times New Roman"/>
                <a:ea typeface="Times New Roman"/>
                <a:cs typeface="Times New Roman"/>
                <a:sym typeface="Times New Roman"/>
              </a:rPr>
              <a:t>8.29 W/m</a:t>
            </a:r>
            <a:r>
              <a:rPr baseline="30000" lang="en" sz="1200">
                <a:latin typeface="Times New Roman"/>
                <a:ea typeface="Times New Roman"/>
                <a:cs typeface="Times New Roman"/>
                <a:sym typeface="Times New Roman"/>
              </a:rPr>
              <a:t>2</a:t>
            </a:r>
            <a:r>
              <a:rPr lang="en" sz="1200">
                <a:latin typeface="Times New Roman"/>
                <a:ea typeface="Times New Roman"/>
                <a:cs typeface="Times New Roman"/>
                <a:sym typeface="Times New Roman"/>
              </a:rPr>
              <a:t> K</a:t>
            </a:r>
            <a:endParaRPr baseline="-25000"/>
          </a:p>
        </p:txBody>
      </p:sp>
      <p:pic>
        <p:nvPicPr>
          <p:cNvPr id="505" name="Google Shape;505;p47"/>
          <p:cNvPicPr preferRelativeResize="0"/>
          <p:nvPr/>
        </p:nvPicPr>
        <p:blipFill>
          <a:blip r:embed="rId4">
            <a:alphaModFix/>
          </a:blip>
          <a:stretch>
            <a:fillRect/>
          </a:stretch>
        </p:blipFill>
        <p:spPr>
          <a:xfrm>
            <a:off x="3458713" y="3726024"/>
            <a:ext cx="1840825" cy="553975"/>
          </a:xfrm>
          <a:prstGeom prst="rect">
            <a:avLst/>
          </a:prstGeom>
          <a:noFill/>
          <a:ln>
            <a:noFill/>
          </a:ln>
        </p:spPr>
      </p:pic>
      <p:sp>
        <p:nvSpPr>
          <p:cNvPr id="506" name="Google Shape;506;p47"/>
          <p:cNvSpPr txBox="1"/>
          <p:nvPr/>
        </p:nvSpPr>
        <p:spPr>
          <a:xfrm>
            <a:off x="317825" y="4449625"/>
            <a:ext cx="83121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solidFill>
                  <a:schemeClr val="dk2"/>
                </a:solidFill>
                <a:latin typeface="Calibri"/>
                <a:ea typeface="Calibri"/>
                <a:cs typeface="Calibri"/>
                <a:sym typeface="Calibri"/>
              </a:rPr>
              <a:t>[11] </a:t>
            </a:r>
            <a:r>
              <a:rPr lang="en" sz="1000">
                <a:highlight>
                  <a:srgbClr val="FFFFFF"/>
                </a:highlight>
                <a:latin typeface="Times New Roman"/>
                <a:ea typeface="Times New Roman"/>
                <a:cs typeface="Times New Roman"/>
                <a:sym typeface="Times New Roman"/>
              </a:rPr>
              <a:t>J. (Dove) Feng, “Design and Control of Hydronic Radiant Cooling Systems,” </a:t>
            </a:r>
            <a:r>
              <a:rPr i="1" lang="en" sz="1000">
                <a:highlight>
                  <a:srgbClr val="FFFFFF"/>
                </a:highlight>
                <a:latin typeface="Times New Roman"/>
                <a:ea typeface="Times New Roman"/>
                <a:cs typeface="Times New Roman"/>
                <a:sym typeface="Times New Roman"/>
              </a:rPr>
              <a:t>Design and Control of Hydronic Radiant Cooling Systems</a:t>
            </a:r>
            <a:r>
              <a:rPr lang="en" sz="1000">
                <a:highlight>
                  <a:srgbClr val="FFFFFF"/>
                </a:highlight>
                <a:latin typeface="Times New Roman"/>
                <a:ea typeface="Times New Roman"/>
                <a:cs typeface="Times New Roman"/>
                <a:sym typeface="Times New Roman"/>
              </a:rPr>
              <a:t>, Nov. 02, 2015. </a:t>
            </a:r>
            <a:r>
              <a:rPr lang="en" sz="1000" u="sng">
                <a:solidFill>
                  <a:srgbClr val="1155CC"/>
                </a:solidFill>
                <a:highlight>
                  <a:srgbClr val="FFFFFF"/>
                </a:highlight>
                <a:latin typeface="Times New Roman"/>
                <a:ea typeface="Times New Roman"/>
                <a:cs typeface="Times New Roman"/>
                <a:sym typeface="Times New Roman"/>
                <a:hlinkClick r:id="rId5">
                  <a:extLst>
                    <a:ext uri="{A12FA001-AC4F-418D-AE19-62706E023703}">
                      <ahyp:hlinkClr val="tx"/>
                    </a:ext>
                  </a:extLst>
                </a:hlinkClick>
              </a:rPr>
              <a:t>https://escholarship.org/uc/item/6qc4p0fr</a:t>
            </a:r>
            <a:r>
              <a:rPr lang="en" sz="1000">
                <a:highlight>
                  <a:srgbClr val="FFFFFF"/>
                </a:highlight>
                <a:latin typeface="Times New Roman"/>
                <a:ea typeface="Times New Roman"/>
                <a:cs typeface="Times New Roman"/>
                <a:sym typeface="Times New Roman"/>
              </a:rPr>
              <a:t> (accessed Apr. 29, 2022).</a:t>
            </a:r>
            <a:endParaRPr sz="1200">
              <a:latin typeface="Calibri"/>
              <a:ea typeface="Calibri"/>
              <a:cs typeface="Calibri"/>
              <a:sym typeface="Calibri"/>
            </a:endParaRPr>
          </a:p>
        </p:txBody>
      </p:sp>
      <p:sp>
        <p:nvSpPr>
          <p:cNvPr id="507" name="Google Shape;507;p4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8"/>
          <p:cNvSpPr txBox="1"/>
          <p:nvPr>
            <p:ph type="title"/>
          </p:nvPr>
        </p:nvSpPr>
        <p:spPr>
          <a:xfrm>
            <a:off x="327875" y="284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Radiant Heating/Cooling Unit Analysis</a:t>
            </a:r>
            <a:endParaRPr b="1"/>
          </a:p>
        </p:txBody>
      </p:sp>
      <p:pic>
        <p:nvPicPr>
          <p:cNvPr id="513" name="Google Shape;513;p48"/>
          <p:cNvPicPr preferRelativeResize="0"/>
          <p:nvPr/>
        </p:nvPicPr>
        <p:blipFill>
          <a:blip r:embed="rId3">
            <a:alphaModFix/>
          </a:blip>
          <a:stretch>
            <a:fillRect/>
          </a:stretch>
        </p:blipFill>
        <p:spPr>
          <a:xfrm>
            <a:off x="1634013" y="982600"/>
            <a:ext cx="5783624" cy="3335825"/>
          </a:xfrm>
          <a:prstGeom prst="rect">
            <a:avLst/>
          </a:prstGeom>
          <a:noFill/>
          <a:ln>
            <a:noFill/>
          </a:ln>
        </p:spPr>
      </p:pic>
      <p:sp>
        <p:nvSpPr>
          <p:cNvPr id="514" name="Google Shape;514;p48"/>
          <p:cNvSpPr txBox="1"/>
          <p:nvPr/>
        </p:nvSpPr>
        <p:spPr>
          <a:xfrm>
            <a:off x="967350" y="4251125"/>
            <a:ext cx="6615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Table 13: Radiant Heating/Cooling Unit Results</a:t>
            </a:r>
            <a:endParaRPr b="1">
              <a:latin typeface="Open Sans"/>
              <a:ea typeface="Open Sans"/>
              <a:cs typeface="Open Sans"/>
              <a:sym typeface="Open Sans"/>
            </a:endParaRPr>
          </a:p>
        </p:txBody>
      </p:sp>
      <p:sp>
        <p:nvSpPr>
          <p:cNvPr id="515" name="Google Shape;515;p4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9"/>
          <p:cNvSpPr txBox="1"/>
          <p:nvPr>
            <p:ph type="title"/>
          </p:nvPr>
        </p:nvSpPr>
        <p:spPr>
          <a:xfrm>
            <a:off x="327875" y="284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GSHP System: Electricity Cost Analysis</a:t>
            </a:r>
            <a:endParaRPr b="1"/>
          </a:p>
        </p:txBody>
      </p:sp>
      <p:sp>
        <p:nvSpPr>
          <p:cNvPr id="521" name="Google Shape;521;p49"/>
          <p:cNvSpPr txBox="1"/>
          <p:nvPr/>
        </p:nvSpPr>
        <p:spPr>
          <a:xfrm>
            <a:off x="407725" y="1664988"/>
            <a:ext cx="4221000" cy="197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Open Sans Medium"/>
              <a:buChar char="●"/>
            </a:pPr>
            <a:r>
              <a:rPr lang="en">
                <a:latin typeface="Open Sans Medium"/>
                <a:ea typeface="Open Sans Medium"/>
                <a:cs typeface="Open Sans Medium"/>
                <a:sym typeface="Open Sans Medium"/>
              </a:rPr>
              <a:t>Cost of grid electricity in India = Rs 3/kWh </a:t>
            </a:r>
            <a:endParaRPr>
              <a:latin typeface="Open Sans Medium"/>
              <a:ea typeface="Open Sans Medium"/>
              <a:cs typeface="Open Sans Medium"/>
              <a:sym typeface="Open Sans Medium"/>
            </a:endParaRPr>
          </a:p>
          <a:p>
            <a:pPr indent="0" lvl="0" marL="457200" rtl="0" algn="l">
              <a:spcBef>
                <a:spcPts val="0"/>
              </a:spcBef>
              <a:spcAft>
                <a:spcPts val="0"/>
              </a:spcAft>
              <a:buNone/>
            </a:pPr>
            <a:r>
              <a:t/>
            </a:r>
            <a:endParaRPr>
              <a:latin typeface="Open Sans Medium"/>
              <a:ea typeface="Open Sans Medium"/>
              <a:cs typeface="Open Sans Medium"/>
              <a:sym typeface="Open Sans Medium"/>
            </a:endParaRPr>
          </a:p>
          <a:p>
            <a:pPr indent="-317500" lvl="0" marL="457200" rtl="0" algn="l">
              <a:spcBef>
                <a:spcPts val="0"/>
              </a:spcBef>
              <a:spcAft>
                <a:spcPts val="0"/>
              </a:spcAft>
              <a:buSzPts val="1400"/>
              <a:buFont typeface="Open Sans Medium"/>
              <a:buChar char="●"/>
            </a:pPr>
            <a:r>
              <a:rPr lang="en">
                <a:latin typeface="Open Sans Medium"/>
                <a:ea typeface="Open Sans Medium"/>
                <a:cs typeface="Open Sans Medium"/>
                <a:sym typeface="Open Sans Medium"/>
              </a:rPr>
              <a:t>Annual electricity consumption of the GSHP system =  29084.85072 kWh/year</a:t>
            </a:r>
            <a:endParaRPr>
              <a:latin typeface="Open Sans Medium"/>
              <a:ea typeface="Open Sans Medium"/>
              <a:cs typeface="Open Sans Medium"/>
              <a:sym typeface="Open Sans Medium"/>
            </a:endParaRPr>
          </a:p>
          <a:p>
            <a:pPr indent="0" lvl="0" marL="457200" rtl="0" algn="l">
              <a:spcBef>
                <a:spcPts val="0"/>
              </a:spcBef>
              <a:spcAft>
                <a:spcPts val="0"/>
              </a:spcAft>
              <a:buNone/>
            </a:pPr>
            <a:r>
              <a:t/>
            </a:r>
            <a:endParaRPr>
              <a:latin typeface="Open Sans Medium"/>
              <a:ea typeface="Open Sans Medium"/>
              <a:cs typeface="Open Sans Medium"/>
              <a:sym typeface="Open Sans Medium"/>
            </a:endParaRPr>
          </a:p>
          <a:p>
            <a:pPr indent="-330200" lvl="0" marL="457200" rtl="0" algn="l">
              <a:spcBef>
                <a:spcPts val="0"/>
              </a:spcBef>
              <a:spcAft>
                <a:spcPts val="0"/>
              </a:spcAft>
              <a:buSzPts val="1600"/>
              <a:buFont typeface="Open Sans Medium"/>
              <a:buChar char="●"/>
            </a:pPr>
            <a:r>
              <a:rPr lang="en">
                <a:latin typeface="Open Sans Medium"/>
                <a:ea typeface="Open Sans Medium"/>
                <a:cs typeface="Open Sans Medium"/>
                <a:sym typeface="Open Sans Medium"/>
              </a:rPr>
              <a:t>Therefore, Annual electricity cost = Rs (3*29084.85072) =   Rs 87254.55 /year</a:t>
            </a:r>
            <a:endParaRPr u="sng">
              <a:solidFill>
                <a:srgbClr val="0000FF"/>
              </a:solidFill>
              <a:latin typeface="Open Sans Medium"/>
              <a:ea typeface="Open Sans Medium"/>
              <a:cs typeface="Open Sans Medium"/>
              <a:sym typeface="Open Sans Medium"/>
            </a:endParaRPr>
          </a:p>
          <a:p>
            <a:pPr indent="0" lvl="0" marL="457200" rtl="0" algn="l">
              <a:spcBef>
                <a:spcPts val="0"/>
              </a:spcBef>
              <a:spcAft>
                <a:spcPts val="0"/>
              </a:spcAft>
              <a:buNone/>
            </a:pPr>
            <a:r>
              <a:t/>
            </a:r>
            <a:endParaRPr>
              <a:latin typeface="Calibri"/>
              <a:ea typeface="Calibri"/>
              <a:cs typeface="Calibri"/>
              <a:sym typeface="Calibri"/>
            </a:endParaRPr>
          </a:p>
        </p:txBody>
      </p:sp>
      <p:pic>
        <p:nvPicPr>
          <p:cNvPr id="522" name="Google Shape;522;p49"/>
          <p:cNvPicPr preferRelativeResize="0"/>
          <p:nvPr/>
        </p:nvPicPr>
        <p:blipFill>
          <a:blip r:embed="rId3">
            <a:alphaModFix/>
          </a:blip>
          <a:stretch>
            <a:fillRect/>
          </a:stretch>
        </p:blipFill>
        <p:spPr>
          <a:xfrm>
            <a:off x="4783725" y="1039125"/>
            <a:ext cx="3858951" cy="3221824"/>
          </a:xfrm>
          <a:prstGeom prst="rect">
            <a:avLst/>
          </a:prstGeom>
          <a:noFill/>
          <a:ln>
            <a:noFill/>
          </a:ln>
        </p:spPr>
      </p:pic>
      <p:sp>
        <p:nvSpPr>
          <p:cNvPr id="523" name="Google Shape;523;p49"/>
          <p:cNvSpPr txBox="1"/>
          <p:nvPr/>
        </p:nvSpPr>
        <p:spPr>
          <a:xfrm>
            <a:off x="4973050" y="4351425"/>
            <a:ext cx="357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Table 14: Heat Pump Electricity Consumption</a:t>
            </a:r>
            <a:endParaRPr b="1">
              <a:latin typeface="Calibri"/>
              <a:ea typeface="Calibri"/>
              <a:cs typeface="Calibri"/>
              <a:sym typeface="Calibri"/>
            </a:endParaRPr>
          </a:p>
        </p:txBody>
      </p:sp>
      <p:sp>
        <p:nvSpPr>
          <p:cNvPr id="524" name="Google Shape;524;p4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0"/>
          <p:cNvSpPr txBox="1"/>
          <p:nvPr>
            <p:ph type="title"/>
          </p:nvPr>
        </p:nvSpPr>
        <p:spPr>
          <a:xfrm>
            <a:off x="227100" y="1476950"/>
            <a:ext cx="8689800" cy="906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b="1" sz="4600"/>
          </a:p>
          <a:p>
            <a:pPr indent="0" lvl="0" marL="0" rtl="0" algn="ctr">
              <a:spcBef>
                <a:spcPts val="0"/>
              </a:spcBef>
              <a:spcAft>
                <a:spcPts val="0"/>
              </a:spcAft>
              <a:buNone/>
            </a:pPr>
            <a:r>
              <a:rPr b="1" lang="en" sz="4600"/>
              <a:t>Solar Panel</a:t>
            </a:r>
            <a:endParaRPr b="1" sz="4600"/>
          </a:p>
        </p:txBody>
      </p:sp>
      <p:sp>
        <p:nvSpPr>
          <p:cNvPr id="530" name="Google Shape;530;p5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1"/>
          <p:cNvSpPr txBox="1"/>
          <p:nvPr>
            <p:ph type="title"/>
          </p:nvPr>
        </p:nvSpPr>
        <p:spPr>
          <a:xfrm>
            <a:off x="316850" y="301075"/>
            <a:ext cx="8453100" cy="68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Solar Panel</a:t>
            </a:r>
            <a:endParaRPr b="1"/>
          </a:p>
        </p:txBody>
      </p:sp>
      <p:sp>
        <p:nvSpPr>
          <p:cNvPr id="536" name="Google Shape;536;p51"/>
          <p:cNvSpPr txBox="1"/>
          <p:nvPr>
            <p:ph idx="1" type="body"/>
          </p:nvPr>
        </p:nvSpPr>
        <p:spPr>
          <a:xfrm>
            <a:off x="518150" y="978825"/>
            <a:ext cx="8251800" cy="3797700"/>
          </a:xfrm>
          <a:prstGeom prst="rect">
            <a:avLst/>
          </a:prstGeom>
        </p:spPr>
        <p:txBody>
          <a:bodyPr anchorCtr="0" anchor="t" bIns="91425" lIns="91425" spcFirstLastPara="1" rIns="91425" wrap="square" tIns="91425">
            <a:normAutofit/>
          </a:bodyPr>
          <a:lstStyle/>
          <a:p>
            <a:pPr indent="-311150" lvl="0" marL="457200" rtl="0" algn="l">
              <a:lnSpc>
                <a:spcPct val="85000"/>
              </a:lnSpc>
              <a:spcBef>
                <a:spcPts val="0"/>
              </a:spcBef>
              <a:spcAft>
                <a:spcPts val="0"/>
              </a:spcAft>
              <a:buClr>
                <a:srgbClr val="000000"/>
              </a:buClr>
              <a:buSzPts val="1300"/>
              <a:buFont typeface="Open Sans"/>
              <a:buChar char="●"/>
            </a:pPr>
            <a:r>
              <a:rPr lang="en">
                <a:solidFill>
                  <a:srgbClr val="000000"/>
                </a:solidFill>
                <a:latin typeface="Open Sans"/>
                <a:ea typeface="Open Sans"/>
                <a:cs typeface="Open Sans"/>
                <a:sym typeface="Open Sans"/>
              </a:rPr>
              <a:t>A solar panel generates the direct current (D.C) electricity that uses the sunlight as an energy source. </a:t>
            </a:r>
            <a:endParaRPr>
              <a:solidFill>
                <a:srgbClr val="000000"/>
              </a:solidFill>
              <a:latin typeface="Open Sans"/>
              <a:ea typeface="Open Sans"/>
              <a:cs typeface="Open Sans"/>
              <a:sym typeface="Open Sans"/>
            </a:endParaRPr>
          </a:p>
          <a:p>
            <a:pPr indent="0" lvl="0" marL="457200" rtl="0" algn="l">
              <a:lnSpc>
                <a:spcPct val="85000"/>
              </a:lnSpc>
              <a:spcBef>
                <a:spcPts val="0"/>
              </a:spcBef>
              <a:spcAft>
                <a:spcPts val="0"/>
              </a:spcAft>
              <a:buNone/>
            </a:pPr>
            <a:r>
              <a:t/>
            </a:r>
            <a:endParaRPr>
              <a:solidFill>
                <a:srgbClr val="000000"/>
              </a:solidFill>
              <a:latin typeface="Open Sans"/>
              <a:ea typeface="Open Sans"/>
              <a:cs typeface="Open Sans"/>
              <a:sym typeface="Open Sans"/>
            </a:endParaRPr>
          </a:p>
          <a:p>
            <a:pPr indent="-311150" lvl="0" marL="457200" rtl="0" algn="l">
              <a:lnSpc>
                <a:spcPct val="85000"/>
              </a:lnSpc>
              <a:spcBef>
                <a:spcPts val="0"/>
              </a:spcBef>
              <a:spcAft>
                <a:spcPts val="0"/>
              </a:spcAft>
              <a:buClr>
                <a:srgbClr val="000000"/>
              </a:buClr>
              <a:buSzPts val="1300"/>
              <a:buFont typeface="Open Sans"/>
              <a:buChar char="●"/>
            </a:pPr>
            <a:r>
              <a:rPr lang="en">
                <a:solidFill>
                  <a:srgbClr val="000000"/>
                </a:solidFill>
                <a:latin typeface="Open Sans"/>
                <a:ea typeface="Open Sans"/>
                <a:cs typeface="Open Sans"/>
                <a:sym typeface="Open Sans"/>
              </a:rPr>
              <a:t>Integrated solar is when solar electricity is built in as part of the original structure rather than as a separate module.</a:t>
            </a:r>
            <a:endParaRPr>
              <a:solidFill>
                <a:srgbClr val="000000"/>
              </a:solidFill>
              <a:latin typeface="Open Sans"/>
              <a:ea typeface="Open Sans"/>
              <a:cs typeface="Open Sans"/>
              <a:sym typeface="Open Sans"/>
            </a:endParaRPr>
          </a:p>
          <a:p>
            <a:pPr indent="0" lvl="0" marL="0" rtl="0" algn="l">
              <a:lnSpc>
                <a:spcPct val="85000"/>
              </a:lnSpc>
              <a:spcBef>
                <a:spcPts val="0"/>
              </a:spcBef>
              <a:spcAft>
                <a:spcPts val="0"/>
              </a:spcAft>
              <a:buNone/>
            </a:pPr>
            <a:r>
              <a:t/>
            </a:r>
            <a:endParaRPr>
              <a:solidFill>
                <a:srgbClr val="000000"/>
              </a:solidFill>
              <a:latin typeface="Open Sans"/>
              <a:ea typeface="Open Sans"/>
              <a:cs typeface="Open Sans"/>
              <a:sym typeface="Open Sans"/>
            </a:endParaRPr>
          </a:p>
          <a:p>
            <a:pPr indent="0" lvl="0" marL="0" rtl="0" algn="l">
              <a:lnSpc>
                <a:spcPct val="85000"/>
              </a:lnSpc>
              <a:spcBef>
                <a:spcPts val="0"/>
              </a:spcBef>
              <a:spcAft>
                <a:spcPts val="0"/>
              </a:spcAft>
              <a:buNone/>
            </a:pPr>
            <a:r>
              <a:rPr b="1" lang="en" u="sng">
                <a:solidFill>
                  <a:srgbClr val="000000"/>
                </a:solidFill>
                <a:latin typeface="Open Sans"/>
                <a:ea typeface="Open Sans"/>
                <a:cs typeface="Open Sans"/>
                <a:sym typeface="Open Sans"/>
              </a:rPr>
              <a:t>Performance and efficiency analysis of solar panels :</a:t>
            </a:r>
            <a:r>
              <a:rPr lang="en">
                <a:solidFill>
                  <a:srgbClr val="000000"/>
                </a:solidFill>
                <a:latin typeface="Open Sans"/>
                <a:ea typeface="Open Sans"/>
                <a:cs typeface="Open Sans"/>
                <a:sym typeface="Open Sans"/>
              </a:rPr>
              <a:t> </a:t>
            </a:r>
            <a:endParaRPr>
              <a:solidFill>
                <a:srgbClr val="000000"/>
              </a:solidFill>
              <a:latin typeface="Open Sans"/>
              <a:ea typeface="Open Sans"/>
              <a:cs typeface="Open Sans"/>
              <a:sym typeface="Open Sans"/>
            </a:endParaRPr>
          </a:p>
          <a:p>
            <a:pPr indent="0" lvl="0" marL="0" rtl="0" algn="l">
              <a:lnSpc>
                <a:spcPct val="85000"/>
              </a:lnSpc>
              <a:spcBef>
                <a:spcPts val="0"/>
              </a:spcBef>
              <a:spcAft>
                <a:spcPts val="0"/>
              </a:spcAft>
              <a:buNone/>
            </a:pPr>
            <a:r>
              <a:t/>
            </a:r>
            <a:endParaRPr>
              <a:solidFill>
                <a:srgbClr val="000000"/>
              </a:solidFill>
              <a:latin typeface="Open Sans"/>
              <a:ea typeface="Open Sans"/>
              <a:cs typeface="Open Sans"/>
              <a:sym typeface="Open Sans"/>
            </a:endParaRPr>
          </a:p>
          <a:p>
            <a:pPr indent="-311150" lvl="0" marL="457200" rtl="0" algn="l">
              <a:lnSpc>
                <a:spcPct val="120000"/>
              </a:lnSpc>
              <a:spcBef>
                <a:spcPts val="0"/>
              </a:spcBef>
              <a:spcAft>
                <a:spcPts val="0"/>
              </a:spcAft>
              <a:buClr>
                <a:srgbClr val="000000"/>
              </a:buClr>
              <a:buSzPts val="1300"/>
              <a:buFont typeface="Open Sans"/>
              <a:buChar char="●"/>
            </a:pPr>
            <a:r>
              <a:rPr lang="en">
                <a:solidFill>
                  <a:srgbClr val="000000"/>
                </a:solidFill>
                <a:latin typeface="Open Sans"/>
                <a:ea typeface="Open Sans"/>
                <a:cs typeface="Open Sans"/>
                <a:sym typeface="Open Sans"/>
              </a:rPr>
              <a:t>Solar cells convert solar energy into electricity with a very low efficiency of less than 20%. </a:t>
            </a:r>
            <a:endParaRPr>
              <a:solidFill>
                <a:srgbClr val="000000"/>
              </a:solidFill>
              <a:latin typeface="Open Sans"/>
              <a:ea typeface="Open Sans"/>
              <a:cs typeface="Open Sans"/>
              <a:sym typeface="Open Sans"/>
            </a:endParaRPr>
          </a:p>
          <a:p>
            <a:pPr indent="0" lvl="0" marL="457200" rtl="0" algn="l">
              <a:lnSpc>
                <a:spcPct val="120000"/>
              </a:lnSpc>
              <a:spcBef>
                <a:spcPts val="0"/>
              </a:spcBef>
              <a:spcAft>
                <a:spcPts val="0"/>
              </a:spcAft>
              <a:buNone/>
            </a:pPr>
            <a:r>
              <a:t/>
            </a:r>
            <a:endParaRPr>
              <a:solidFill>
                <a:srgbClr val="000000"/>
              </a:solidFill>
              <a:latin typeface="Open Sans"/>
              <a:ea typeface="Open Sans"/>
              <a:cs typeface="Open Sans"/>
              <a:sym typeface="Open Sans"/>
            </a:endParaRPr>
          </a:p>
          <a:p>
            <a:pPr indent="-311150" lvl="0" marL="457200" rtl="0" algn="l">
              <a:lnSpc>
                <a:spcPct val="120000"/>
              </a:lnSpc>
              <a:spcBef>
                <a:spcPts val="0"/>
              </a:spcBef>
              <a:spcAft>
                <a:spcPts val="0"/>
              </a:spcAft>
              <a:buClr>
                <a:srgbClr val="000000"/>
              </a:buClr>
              <a:buSzPts val="1300"/>
              <a:buFont typeface="Open Sans"/>
              <a:buChar char="●"/>
            </a:pPr>
            <a:r>
              <a:rPr lang="en">
                <a:solidFill>
                  <a:srgbClr val="000000"/>
                </a:solidFill>
                <a:latin typeface="Open Sans"/>
                <a:ea typeface="Open Sans"/>
                <a:cs typeface="Open Sans"/>
                <a:sym typeface="Open Sans"/>
              </a:rPr>
              <a:t>Solar panels have 2 types which are crystalline and non-crystalline and </a:t>
            </a:r>
            <a:r>
              <a:rPr lang="en">
                <a:solidFill>
                  <a:srgbClr val="000000"/>
                </a:solidFill>
                <a:latin typeface="Open Sans"/>
                <a:ea typeface="Open Sans"/>
                <a:cs typeface="Open Sans"/>
                <a:sym typeface="Open Sans"/>
              </a:rPr>
              <a:t>80% solar panels are based on crystalline technology which are monocrystalline and polycrystalline</a:t>
            </a:r>
            <a:r>
              <a:rPr lang="en">
                <a:solidFill>
                  <a:srgbClr val="000000"/>
                </a:solidFill>
                <a:latin typeface="Open Sans"/>
                <a:ea typeface="Open Sans"/>
                <a:cs typeface="Open Sans"/>
                <a:sym typeface="Open Sans"/>
              </a:rPr>
              <a:t>. </a:t>
            </a:r>
            <a:endParaRPr>
              <a:solidFill>
                <a:srgbClr val="000000"/>
              </a:solidFill>
              <a:latin typeface="Open Sans"/>
              <a:ea typeface="Open Sans"/>
              <a:cs typeface="Open Sans"/>
              <a:sym typeface="Open Sans"/>
            </a:endParaRPr>
          </a:p>
          <a:p>
            <a:pPr indent="0" lvl="0" marL="457200" rtl="0" algn="l">
              <a:lnSpc>
                <a:spcPct val="120000"/>
              </a:lnSpc>
              <a:spcBef>
                <a:spcPts val="0"/>
              </a:spcBef>
              <a:spcAft>
                <a:spcPts val="0"/>
              </a:spcAft>
              <a:buNone/>
            </a:pPr>
            <a:r>
              <a:t/>
            </a:r>
            <a:endParaRPr>
              <a:solidFill>
                <a:srgbClr val="000000"/>
              </a:solidFill>
              <a:latin typeface="Open Sans"/>
              <a:ea typeface="Open Sans"/>
              <a:cs typeface="Open Sans"/>
              <a:sym typeface="Open Sans"/>
            </a:endParaRPr>
          </a:p>
          <a:p>
            <a:pPr indent="-311150" lvl="0" marL="457200" rtl="0" algn="l">
              <a:lnSpc>
                <a:spcPct val="120000"/>
              </a:lnSpc>
              <a:spcBef>
                <a:spcPts val="0"/>
              </a:spcBef>
              <a:spcAft>
                <a:spcPts val="0"/>
              </a:spcAft>
              <a:buClr>
                <a:srgbClr val="000000"/>
              </a:buClr>
              <a:buSzPts val="1300"/>
              <a:buFont typeface="Open Sans"/>
              <a:buChar char="●"/>
            </a:pPr>
            <a:r>
              <a:rPr lang="en">
                <a:solidFill>
                  <a:srgbClr val="000000"/>
                </a:solidFill>
                <a:latin typeface="Open Sans"/>
                <a:ea typeface="Open Sans"/>
                <a:cs typeface="Open Sans"/>
                <a:sym typeface="Open Sans"/>
              </a:rPr>
              <a:t>Poly-crystalline panels are cheaper and easier to manufacture whereas mono-crystalline panels are most efficient but production cost is high. </a:t>
            </a:r>
            <a:endParaRPr>
              <a:solidFill>
                <a:srgbClr val="000000"/>
              </a:solidFill>
              <a:latin typeface="Open Sans"/>
              <a:ea typeface="Open Sans"/>
              <a:cs typeface="Open Sans"/>
              <a:sym typeface="Open Sans"/>
            </a:endParaRPr>
          </a:p>
          <a:p>
            <a:pPr indent="0" lvl="0" marL="457200" rtl="0" algn="l">
              <a:lnSpc>
                <a:spcPct val="120000"/>
              </a:lnSpc>
              <a:spcBef>
                <a:spcPts val="0"/>
              </a:spcBef>
              <a:spcAft>
                <a:spcPts val="0"/>
              </a:spcAft>
              <a:buNone/>
            </a:pPr>
            <a:r>
              <a:t/>
            </a:r>
            <a:endParaRPr>
              <a:solidFill>
                <a:srgbClr val="000000"/>
              </a:solidFill>
              <a:latin typeface="Open Sans"/>
              <a:ea typeface="Open Sans"/>
              <a:cs typeface="Open Sans"/>
              <a:sym typeface="Open Sans"/>
            </a:endParaRPr>
          </a:p>
          <a:p>
            <a:pPr indent="-311150" lvl="0" marL="457200" rtl="0" algn="l">
              <a:lnSpc>
                <a:spcPct val="120000"/>
              </a:lnSpc>
              <a:spcBef>
                <a:spcPts val="0"/>
              </a:spcBef>
              <a:spcAft>
                <a:spcPts val="0"/>
              </a:spcAft>
              <a:buClr>
                <a:srgbClr val="000000"/>
              </a:buClr>
              <a:buSzPts val="1300"/>
              <a:buFont typeface="Open Sans"/>
              <a:buChar char="●"/>
            </a:pPr>
            <a:r>
              <a:rPr lang="en">
                <a:solidFill>
                  <a:srgbClr val="000000"/>
                </a:solidFill>
                <a:latin typeface="Open Sans"/>
                <a:ea typeface="Open Sans"/>
                <a:cs typeface="Open Sans"/>
                <a:sym typeface="Open Sans"/>
              </a:rPr>
              <a:t>Non crystalline technology based on thin-film solar panels.</a:t>
            </a:r>
            <a:endParaRPr>
              <a:solidFill>
                <a:srgbClr val="000000"/>
              </a:solidFill>
              <a:latin typeface="Open Sans"/>
              <a:ea typeface="Open Sans"/>
              <a:cs typeface="Open Sans"/>
              <a:sym typeface="Open Sans"/>
            </a:endParaRPr>
          </a:p>
        </p:txBody>
      </p:sp>
      <p:sp>
        <p:nvSpPr>
          <p:cNvPr id="537" name="Google Shape;537;p5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584375" y="384175"/>
            <a:ext cx="2544000" cy="7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Work Done</a:t>
            </a:r>
            <a:endParaRPr b="1"/>
          </a:p>
        </p:txBody>
      </p:sp>
      <p:cxnSp>
        <p:nvCxnSpPr>
          <p:cNvPr id="152" name="Google Shape;152;p16"/>
          <p:cNvCxnSpPr>
            <a:stCxn id="153" idx="2"/>
            <a:endCxn id="154" idx="0"/>
          </p:cNvCxnSpPr>
          <p:nvPr/>
        </p:nvCxnSpPr>
        <p:spPr>
          <a:xfrm flipH="1" rot="-5400000">
            <a:off x="5325100" y="3034775"/>
            <a:ext cx="474000" cy="1974900"/>
          </a:xfrm>
          <a:prstGeom prst="bentConnector3">
            <a:avLst>
              <a:gd fmla="val 49989" name="adj1"/>
            </a:avLst>
          </a:prstGeom>
          <a:noFill/>
          <a:ln cap="flat" cmpd="sng" w="9525">
            <a:solidFill>
              <a:srgbClr val="2F2F2F"/>
            </a:solidFill>
            <a:prstDash val="solid"/>
            <a:round/>
            <a:headEnd len="med" w="med" type="diamond"/>
            <a:tailEnd len="med" w="med" type="stealth"/>
          </a:ln>
        </p:spPr>
      </p:cxnSp>
      <p:cxnSp>
        <p:nvCxnSpPr>
          <p:cNvPr id="155" name="Google Shape;155;p16"/>
          <p:cNvCxnSpPr>
            <a:stCxn id="156" idx="0"/>
            <a:endCxn id="153" idx="2"/>
          </p:cNvCxnSpPr>
          <p:nvPr/>
        </p:nvCxnSpPr>
        <p:spPr>
          <a:xfrm rot="-5400000">
            <a:off x="3366900" y="3051475"/>
            <a:ext cx="474000" cy="1941300"/>
          </a:xfrm>
          <a:prstGeom prst="bentConnector3">
            <a:avLst>
              <a:gd fmla="val 49989" name="adj1"/>
            </a:avLst>
          </a:prstGeom>
          <a:noFill/>
          <a:ln cap="flat" cmpd="sng" w="9525">
            <a:solidFill>
              <a:srgbClr val="2F2F2F"/>
            </a:solidFill>
            <a:prstDash val="solid"/>
            <a:round/>
            <a:headEnd len="med" w="med" type="diamond"/>
            <a:tailEnd len="med" w="med" type="stealth"/>
          </a:ln>
        </p:spPr>
      </p:cxnSp>
      <p:sp>
        <p:nvSpPr>
          <p:cNvPr id="153" name="Google Shape;153;p16"/>
          <p:cNvSpPr txBox="1"/>
          <p:nvPr/>
        </p:nvSpPr>
        <p:spPr>
          <a:xfrm>
            <a:off x="3897550" y="3259925"/>
            <a:ext cx="1354200" cy="52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a:ea typeface="Roboto"/>
                <a:cs typeface="Roboto"/>
                <a:sym typeface="Roboto"/>
              </a:rPr>
              <a:t>GCHE systems</a:t>
            </a:r>
            <a:endParaRPr sz="1300">
              <a:latin typeface="Roboto"/>
              <a:ea typeface="Roboto"/>
              <a:cs typeface="Roboto"/>
              <a:sym typeface="Roboto"/>
            </a:endParaRPr>
          </a:p>
        </p:txBody>
      </p:sp>
      <p:sp>
        <p:nvSpPr>
          <p:cNvPr id="156" name="Google Shape;156;p16"/>
          <p:cNvSpPr txBox="1"/>
          <p:nvPr/>
        </p:nvSpPr>
        <p:spPr>
          <a:xfrm>
            <a:off x="1956150" y="4259125"/>
            <a:ext cx="1354200" cy="52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EAHC systems</a:t>
            </a:r>
            <a:endParaRPr sz="1200">
              <a:latin typeface="Roboto"/>
              <a:ea typeface="Roboto"/>
              <a:cs typeface="Roboto"/>
              <a:sym typeface="Roboto"/>
            </a:endParaRPr>
          </a:p>
        </p:txBody>
      </p:sp>
      <p:sp>
        <p:nvSpPr>
          <p:cNvPr id="154" name="Google Shape;154;p16"/>
          <p:cNvSpPr txBox="1"/>
          <p:nvPr/>
        </p:nvSpPr>
        <p:spPr>
          <a:xfrm>
            <a:off x="5872500" y="4259125"/>
            <a:ext cx="1354200" cy="52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GSHP systems</a:t>
            </a:r>
            <a:endParaRPr sz="1200">
              <a:latin typeface="Roboto"/>
              <a:ea typeface="Roboto"/>
              <a:cs typeface="Roboto"/>
              <a:sym typeface="Roboto"/>
            </a:endParaRPr>
          </a:p>
        </p:txBody>
      </p:sp>
      <p:sp>
        <p:nvSpPr>
          <p:cNvPr id="157" name="Google Shape;157;p16"/>
          <p:cNvSpPr txBox="1"/>
          <p:nvPr/>
        </p:nvSpPr>
        <p:spPr>
          <a:xfrm>
            <a:off x="3601350" y="940100"/>
            <a:ext cx="1941300" cy="723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Design builder simulation to estimate heating and cooling loads</a:t>
            </a:r>
            <a:endParaRPr sz="1200">
              <a:latin typeface="Roboto"/>
              <a:ea typeface="Roboto"/>
              <a:cs typeface="Roboto"/>
              <a:sym typeface="Roboto"/>
            </a:endParaRPr>
          </a:p>
        </p:txBody>
      </p:sp>
      <p:cxnSp>
        <p:nvCxnSpPr>
          <p:cNvPr id="158" name="Google Shape;158;p16"/>
          <p:cNvCxnSpPr>
            <a:endCxn id="153" idx="0"/>
          </p:cNvCxnSpPr>
          <p:nvPr/>
        </p:nvCxnSpPr>
        <p:spPr>
          <a:xfrm flipH="1" rot="-5400000">
            <a:off x="4369000" y="3054275"/>
            <a:ext cx="409500" cy="1800"/>
          </a:xfrm>
          <a:prstGeom prst="bentConnector3">
            <a:avLst>
              <a:gd fmla="val 50000" name="adj1"/>
            </a:avLst>
          </a:prstGeom>
          <a:noFill/>
          <a:ln cap="flat" cmpd="sng" w="9525">
            <a:solidFill>
              <a:srgbClr val="000000"/>
            </a:solidFill>
            <a:prstDash val="solid"/>
            <a:round/>
            <a:headEnd len="med" w="med" type="diamond"/>
            <a:tailEnd len="med" w="med" type="stealth"/>
          </a:ln>
        </p:spPr>
      </p:cxnSp>
      <p:sp>
        <p:nvSpPr>
          <p:cNvPr id="159" name="Google Shape;159;p16"/>
          <p:cNvSpPr txBox="1"/>
          <p:nvPr/>
        </p:nvSpPr>
        <p:spPr>
          <a:xfrm>
            <a:off x="3635350" y="2304863"/>
            <a:ext cx="1878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Deriving heat transfer governing equations</a:t>
            </a:r>
            <a:endParaRPr/>
          </a:p>
        </p:txBody>
      </p:sp>
      <p:cxnSp>
        <p:nvCxnSpPr>
          <p:cNvPr id="160" name="Google Shape;160;p16"/>
          <p:cNvCxnSpPr/>
          <p:nvPr/>
        </p:nvCxnSpPr>
        <p:spPr>
          <a:xfrm flipH="1" rot="-5400000">
            <a:off x="4302600" y="2054175"/>
            <a:ext cx="538800" cy="3300"/>
          </a:xfrm>
          <a:prstGeom prst="bentConnector3">
            <a:avLst>
              <a:gd fmla="val 50000" name="adj1"/>
            </a:avLst>
          </a:prstGeom>
          <a:noFill/>
          <a:ln cap="flat" cmpd="sng" w="9525">
            <a:solidFill>
              <a:srgbClr val="000000"/>
            </a:solidFill>
            <a:prstDash val="solid"/>
            <a:round/>
            <a:headEnd len="med" w="med" type="diamond"/>
            <a:tailEnd len="med" w="med" type="stealth"/>
          </a:ln>
        </p:spPr>
      </p:cxnSp>
      <p:sp>
        <p:nvSpPr>
          <p:cNvPr id="161" name="Google Shape;161;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2"/>
          <p:cNvSpPr txBox="1"/>
          <p:nvPr>
            <p:ph idx="1" type="body"/>
          </p:nvPr>
        </p:nvSpPr>
        <p:spPr>
          <a:xfrm>
            <a:off x="349800" y="380200"/>
            <a:ext cx="5331900" cy="4517100"/>
          </a:xfrm>
          <a:prstGeom prst="rect">
            <a:avLst/>
          </a:prstGeom>
          <a:ln>
            <a:noFill/>
          </a:ln>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1400">
                <a:solidFill>
                  <a:srgbClr val="000000"/>
                </a:solidFill>
                <a:latin typeface="Open Sans"/>
                <a:ea typeface="Open Sans"/>
                <a:cs typeface="Open Sans"/>
                <a:sym typeface="Open Sans"/>
              </a:rPr>
              <a:t>Efficiency of the solar cells are defined as the electrical and thermal efficiency.</a:t>
            </a:r>
            <a:endParaRPr sz="1400">
              <a:solidFill>
                <a:srgbClr val="000000"/>
              </a:solidFill>
              <a:latin typeface="Open Sans"/>
              <a:ea typeface="Open Sans"/>
              <a:cs typeface="Open Sans"/>
              <a:sym typeface="Open Sans"/>
            </a:endParaRPr>
          </a:p>
          <a:p>
            <a:pPr indent="-317500" lvl="0" marL="457200" rtl="0" algn="just">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Electric efficiency  is defined as follows</a:t>
            </a:r>
            <a:endParaRPr sz="1400">
              <a:solidFill>
                <a:srgbClr val="000000"/>
              </a:solidFill>
              <a:latin typeface="Open Sans"/>
              <a:ea typeface="Open Sans"/>
              <a:cs typeface="Open Sans"/>
              <a:sym typeface="Open Sans"/>
            </a:endParaRPr>
          </a:p>
          <a:p>
            <a:pPr indent="457200" lvl="0" marL="457200" rtl="0" algn="just">
              <a:spcBef>
                <a:spcPts val="0"/>
              </a:spcBef>
              <a:spcAft>
                <a:spcPts val="0"/>
              </a:spcAft>
              <a:buNone/>
            </a:pPr>
            <a:r>
              <a:rPr lang="en" sz="1400">
                <a:solidFill>
                  <a:srgbClr val="000000"/>
                </a:solidFill>
                <a:latin typeface="Open Sans"/>
                <a:ea typeface="Open Sans"/>
                <a:cs typeface="Open Sans"/>
                <a:sym typeface="Open Sans"/>
              </a:rPr>
              <a:t>η</a:t>
            </a:r>
            <a:r>
              <a:rPr baseline="-25000" lang="en" sz="1400">
                <a:solidFill>
                  <a:srgbClr val="000000"/>
                </a:solidFill>
                <a:latin typeface="Open Sans"/>
                <a:ea typeface="Open Sans"/>
                <a:cs typeface="Open Sans"/>
                <a:sym typeface="Open Sans"/>
              </a:rPr>
              <a:t>el</a:t>
            </a:r>
            <a:r>
              <a:rPr lang="en" sz="1400">
                <a:solidFill>
                  <a:srgbClr val="000000"/>
                </a:solidFill>
                <a:latin typeface="Open Sans"/>
                <a:ea typeface="Open Sans"/>
                <a:cs typeface="Open Sans"/>
                <a:sym typeface="Open Sans"/>
              </a:rPr>
              <a:t> = η</a:t>
            </a:r>
            <a:r>
              <a:rPr baseline="-25000" lang="en" sz="1400">
                <a:solidFill>
                  <a:srgbClr val="000000"/>
                </a:solidFill>
                <a:latin typeface="Open Sans"/>
                <a:ea typeface="Open Sans"/>
                <a:cs typeface="Open Sans"/>
                <a:sym typeface="Open Sans"/>
              </a:rPr>
              <a:t>0</a:t>
            </a:r>
            <a:r>
              <a:rPr lang="en" sz="1400">
                <a:solidFill>
                  <a:srgbClr val="000000"/>
                </a:solidFill>
                <a:latin typeface="Open Sans"/>
                <a:ea typeface="Open Sans"/>
                <a:cs typeface="Open Sans"/>
                <a:sym typeface="Open Sans"/>
              </a:rPr>
              <a:t>[1+ β(T</a:t>
            </a:r>
            <a:r>
              <a:rPr baseline="-25000" lang="en" sz="1400">
                <a:solidFill>
                  <a:srgbClr val="000000"/>
                </a:solidFill>
                <a:latin typeface="Open Sans"/>
                <a:ea typeface="Open Sans"/>
                <a:cs typeface="Open Sans"/>
                <a:sym typeface="Open Sans"/>
              </a:rPr>
              <a:t>cell</a:t>
            </a:r>
            <a:r>
              <a:rPr lang="en" sz="1400">
                <a:solidFill>
                  <a:srgbClr val="000000"/>
                </a:solidFill>
                <a:latin typeface="Open Sans"/>
                <a:ea typeface="Open Sans"/>
                <a:cs typeface="Open Sans"/>
                <a:sym typeface="Open Sans"/>
              </a:rPr>
              <a:t>- 298 K) </a:t>
            </a:r>
            <a:endParaRPr sz="1400">
              <a:solidFill>
                <a:srgbClr val="000000"/>
              </a:solidFill>
              <a:latin typeface="Open Sans"/>
              <a:ea typeface="Open Sans"/>
              <a:cs typeface="Open Sans"/>
              <a:sym typeface="Open Sans"/>
            </a:endParaRPr>
          </a:p>
          <a:p>
            <a:pPr indent="0" lvl="0" marL="0" rtl="0" algn="just">
              <a:spcBef>
                <a:spcPts val="0"/>
              </a:spcBef>
              <a:spcAft>
                <a:spcPts val="0"/>
              </a:spcAft>
              <a:buNone/>
            </a:pPr>
            <a:r>
              <a:t/>
            </a:r>
            <a:endParaRPr sz="1400">
              <a:solidFill>
                <a:srgbClr val="000000"/>
              </a:solidFill>
              <a:latin typeface="Open Sans"/>
              <a:ea typeface="Open Sans"/>
              <a:cs typeface="Open Sans"/>
              <a:sym typeface="Open Sans"/>
            </a:endParaRPr>
          </a:p>
          <a:p>
            <a:pPr indent="0" lvl="0" marL="0" rtl="0" algn="just">
              <a:lnSpc>
                <a:spcPct val="150000"/>
              </a:lnSpc>
              <a:spcBef>
                <a:spcPts val="0"/>
              </a:spcBef>
              <a:spcAft>
                <a:spcPts val="0"/>
              </a:spcAft>
              <a:buNone/>
            </a:pPr>
            <a:r>
              <a:rPr lang="en" sz="1400">
                <a:solidFill>
                  <a:srgbClr val="000000"/>
                </a:solidFill>
                <a:latin typeface="Open Sans"/>
                <a:ea typeface="Open Sans"/>
                <a:cs typeface="Open Sans"/>
                <a:sym typeface="Open Sans"/>
              </a:rPr>
              <a:t>Η0	:  Efficiency of the cell at 298 K, </a:t>
            </a:r>
            <a:endParaRPr sz="1400">
              <a:solidFill>
                <a:srgbClr val="000000"/>
              </a:solidFill>
              <a:latin typeface="Open Sans"/>
              <a:ea typeface="Open Sans"/>
              <a:cs typeface="Open Sans"/>
              <a:sym typeface="Open Sans"/>
            </a:endParaRPr>
          </a:p>
          <a:p>
            <a:pPr indent="0" lvl="0" marL="0" rtl="0" algn="just">
              <a:lnSpc>
                <a:spcPct val="150000"/>
              </a:lnSpc>
              <a:spcBef>
                <a:spcPts val="0"/>
              </a:spcBef>
              <a:spcAft>
                <a:spcPts val="0"/>
              </a:spcAft>
              <a:buNone/>
            </a:pPr>
            <a:r>
              <a:rPr lang="en" sz="1400">
                <a:solidFill>
                  <a:srgbClr val="000000"/>
                </a:solidFill>
                <a:latin typeface="Open Sans"/>
                <a:ea typeface="Open Sans"/>
                <a:cs typeface="Open Sans"/>
                <a:sym typeface="Open Sans"/>
              </a:rPr>
              <a:t>β     	:  Silicon efficiency temperature coefficient</a:t>
            </a:r>
            <a:endParaRPr sz="1400">
              <a:solidFill>
                <a:srgbClr val="000000"/>
              </a:solidFill>
              <a:latin typeface="Open Sans"/>
              <a:ea typeface="Open Sans"/>
              <a:cs typeface="Open Sans"/>
              <a:sym typeface="Open Sans"/>
            </a:endParaRPr>
          </a:p>
          <a:p>
            <a:pPr indent="0" lvl="0" marL="0" rtl="0" algn="just">
              <a:lnSpc>
                <a:spcPct val="150000"/>
              </a:lnSpc>
              <a:spcBef>
                <a:spcPts val="0"/>
              </a:spcBef>
              <a:spcAft>
                <a:spcPts val="0"/>
              </a:spcAft>
              <a:buNone/>
            </a:pPr>
            <a:r>
              <a:rPr lang="en" sz="1400">
                <a:solidFill>
                  <a:srgbClr val="000000"/>
                </a:solidFill>
                <a:latin typeface="Open Sans"/>
                <a:ea typeface="Open Sans"/>
                <a:cs typeface="Open Sans"/>
                <a:sym typeface="Open Sans"/>
              </a:rPr>
              <a:t>T</a:t>
            </a:r>
            <a:r>
              <a:rPr baseline="-25000" lang="en" sz="1400">
                <a:solidFill>
                  <a:srgbClr val="000000"/>
                </a:solidFill>
                <a:latin typeface="Open Sans"/>
                <a:ea typeface="Open Sans"/>
                <a:cs typeface="Open Sans"/>
                <a:sym typeface="Open Sans"/>
              </a:rPr>
              <a:t>cell</a:t>
            </a:r>
            <a:r>
              <a:rPr lang="en" sz="1400">
                <a:solidFill>
                  <a:srgbClr val="000000"/>
                </a:solidFill>
                <a:latin typeface="Open Sans"/>
                <a:ea typeface="Open Sans"/>
                <a:cs typeface="Open Sans"/>
                <a:sym typeface="Open Sans"/>
              </a:rPr>
              <a:t> 	:  Temperature of one cell. </a:t>
            </a:r>
            <a:endParaRPr sz="1400">
              <a:solidFill>
                <a:srgbClr val="000000"/>
              </a:solidFill>
              <a:latin typeface="Open Sans"/>
              <a:ea typeface="Open Sans"/>
              <a:cs typeface="Open Sans"/>
              <a:sym typeface="Open Sans"/>
            </a:endParaRPr>
          </a:p>
          <a:p>
            <a:pPr indent="0" lvl="0" marL="0" rtl="0" algn="just">
              <a:lnSpc>
                <a:spcPct val="150000"/>
              </a:lnSpc>
              <a:spcBef>
                <a:spcPts val="0"/>
              </a:spcBef>
              <a:spcAft>
                <a:spcPts val="0"/>
              </a:spcAft>
              <a:buNone/>
            </a:pPr>
            <a:r>
              <a:t/>
            </a:r>
            <a:endParaRPr sz="1400">
              <a:solidFill>
                <a:srgbClr val="000000"/>
              </a:solidFill>
              <a:latin typeface="Open Sans"/>
              <a:ea typeface="Open Sans"/>
              <a:cs typeface="Open Sans"/>
              <a:sym typeface="Open Sans"/>
            </a:endParaRPr>
          </a:p>
          <a:p>
            <a:pPr indent="-317500" lvl="0" marL="457200" rtl="0" algn="just">
              <a:lnSpc>
                <a:spcPct val="150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Thermal efficiency is defined as follows, </a:t>
            </a:r>
            <a:endParaRPr sz="1400">
              <a:solidFill>
                <a:srgbClr val="000000"/>
              </a:solidFill>
              <a:latin typeface="Open Sans"/>
              <a:ea typeface="Open Sans"/>
              <a:cs typeface="Open Sans"/>
              <a:sym typeface="Open Sans"/>
            </a:endParaRPr>
          </a:p>
          <a:p>
            <a:pPr indent="457200" lvl="0" marL="457200" rtl="0" algn="just">
              <a:lnSpc>
                <a:spcPct val="150000"/>
              </a:lnSpc>
              <a:spcBef>
                <a:spcPts val="0"/>
              </a:spcBef>
              <a:spcAft>
                <a:spcPts val="0"/>
              </a:spcAft>
              <a:buNone/>
            </a:pPr>
            <a:r>
              <a:rPr lang="en" sz="1400">
                <a:solidFill>
                  <a:srgbClr val="000000"/>
                </a:solidFill>
                <a:latin typeface="Open Sans"/>
                <a:ea typeface="Open Sans"/>
                <a:cs typeface="Open Sans"/>
                <a:sym typeface="Open Sans"/>
              </a:rPr>
              <a:t>η</a:t>
            </a:r>
            <a:r>
              <a:rPr baseline="-25000" lang="en" sz="1400">
                <a:solidFill>
                  <a:srgbClr val="000000"/>
                </a:solidFill>
                <a:latin typeface="Open Sans"/>
                <a:ea typeface="Open Sans"/>
                <a:cs typeface="Open Sans"/>
                <a:sym typeface="Open Sans"/>
              </a:rPr>
              <a:t>T</a:t>
            </a:r>
            <a:r>
              <a:rPr lang="en" sz="1400">
                <a:solidFill>
                  <a:srgbClr val="000000"/>
                </a:solidFill>
                <a:latin typeface="Open Sans"/>
                <a:ea typeface="Open Sans"/>
                <a:cs typeface="Open Sans"/>
                <a:sym typeface="Open Sans"/>
              </a:rPr>
              <a:t> = (Q</a:t>
            </a:r>
            <a:r>
              <a:rPr baseline="-25000" lang="en" sz="1400">
                <a:solidFill>
                  <a:srgbClr val="000000"/>
                </a:solidFill>
                <a:latin typeface="Open Sans"/>
                <a:ea typeface="Open Sans"/>
                <a:cs typeface="Open Sans"/>
                <a:sym typeface="Open Sans"/>
              </a:rPr>
              <a:t>U</a:t>
            </a:r>
            <a:r>
              <a:rPr lang="en" sz="1400">
                <a:solidFill>
                  <a:srgbClr val="000000"/>
                </a:solidFill>
                <a:latin typeface="Open Sans"/>
                <a:ea typeface="Open Sans"/>
                <a:cs typeface="Open Sans"/>
                <a:sym typeface="Open Sans"/>
              </a:rPr>
              <a:t> + Q</a:t>
            </a:r>
            <a:r>
              <a:rPr baseline="-25000" lang="en" sz="1400">
                <a:solidFill>
                  <a:srgbClr val="000000"/>
                </a:solidFill>
                <a:latin typeface="Open Sans"/>
                <a:ea typeface="Open Sans"/>
                <a:cs typeface="Open Sans"/>
                <a:sym typeface="Open Sans"/>
              </a:rPr>
              <a:t>S</a:t>
            </a:r>
            <a:r>
              <a:rPr lang="en" sz="1400">
                <a:solidFill>
                  <a:srgbClr val="000000"/>
                </a:solidFill>
                <a:latin typeface="Open Sans"/>
                <a:ea typeface="Open Sans"/>
                <a:cs typeface="Open Sans"/>
                <a:sym typeface="Open Sans"/>
              </a:rPr>
              <a:t> )/E .S = (Q</a:t>
            </a:r>
            <a:r>
              <a:rPr baseline="-25000" lang="en" sz="1400">
                <a:solidFill>
                  <a:srgbClr val="000000"/>
                </a:solidFill>
                <a:latin typeface="Open Sans"/>
                <a:ea typeface="Open Sans"/>
                <a:cs typeface="Open Sans"/>
                <a:sym typeface="Open Sans"/>
              </a:rPr>
              <a:t>T</a:t>
            </a:r>
            <a:r>
              <a:rPr lang="en" sz="1400">
                <a:solidFill>
                  <a:srgbClr val="000000"/>
                </a:solidFill>
                <a:latin typeface="Open Sans"/>
                <a:ea typeface="Open Sans"/>
                <a:cs typeface="Open Sans"/>
                <a:sym typeface="Open Sans"/>
              </a:rPr>
              <a:t> + Q</a:t>
            </a:r>
            <a:r>
              <a:rPr baseline="-25000" lang="en" sz="1400">
                <a:solidFill>
                  <a:srgbClr val="000000"/>
                </a:solidFill>
                <a:latin typeface="Open Sans"/>
                <a:ea typeface="Open Sans"/>
                <a:cs typeface="Open Sans"/>
                <a:sym typeface="Open Sans"/>
              </a:rPr>
              <a:t>L</a:t>
            </a:r>
            <a:r>
              <a:rPr lang="en" sz="1400">
                <a:solidFill>
                  <a:srgbClr val="000000"/>
                </a:solidFill>
                <a:latin typeface="Open Sans"/>
                <a:ea typeface="Open Sans"/>
                <a:cs typeface="Open Sans"/>
                <a:sym typeface="Open Sans"/>
              </a:rPr>
              <a:t> – Q</a:t>
            </a:r>
            <a:r>
              <a:rPr baseline="-25000" lang="en" sz="1400">
                <a:solidFill>
                  <a:srgbClr val="000000"/>
                </a:solidFill>
                <a:latin typeface="Open Sans"/>
                <a:ea typeface="Open Sans"/>
                <a:cs typeface="Open Sans"/>
                <a:sym typeface="Open Sans"/>
              </a:rPr>
              <a:t>P</a:t>
            </a:r>
            <a:r>
              <a:rPr lang="en" sz="1400">
                <a:solidFill>
                  <a:srgbClr val="000000"/>
                </a:solidFill>
                <a:latin typeface="Open Sans"/>
                <a:ea typeface="Open Sans"/>
                <a:cs typeface="Open Sans"/>
                <a:sym typeface="Open Sans"/>
              </a:rPr>
              <a:t> + Q</a:t>
            </a:r>
            <a:r>
              <a:rPr baseline="-25000" lang="en" sz="1400">
                <a:solidFill>
                  <a:srgbClr val="000000"/>
                </a:solidFill>
                <a:latin typeface="Open Sans"/>
                <a:ea typeface="Open Sans"/>
                <a:cs typeface="Open Sans"/>
                <a:sym typeface="Open Sans"/>
              </a:rPr>
              <a:t>S </a:t>
            </a:r>
            <a:r>
              <a:rPr lang="en" sz="1400">
                <a:solidFill>
                  <a:srgbClr val="000000"/>
                </a:solidFill>
                <a:latin typeface="Open Sans"/>
                <a:ea typeface="Open Sans"/>
                <a:cs typeface="Open Sans"/>
                <a:sym typeface="Open Sans"/>
              </a:rPr>
              <a:t>)/E .S  </a:t>
            </a:r>
            <a:endParaRPr sz="1400">
              <a:solidFill>
                <a:srgbClr val="000000"/>
              </a:solidFill>
              <a:latin typeface="Open Sans"/>
              <a:ea typeface="Open Sans"/>
              <a:cs typeface="Open Sans"/>
              <a:sym typeface="Open Sans"/>
            </a:endParaRPr>
          </a:p>
          <a:p>
            <a:pPr indent="0" lvl="0" marL="0" rtl="0" algn="just">
              <a:lnSpc>
                <a:spcPct val="150000"/>
              </a:lnSpc>
              <a:spcBef>
                <a:spcPts val="0"/>
              </a:spcBef>
              <a:spcAft>
                <a:spcPts val="0"/>
              </a:spcAft>
              <a:buNone/>
            </a:pPr>
            <a:r>
              <a:rPr lang="en" sz="1400">
                <a:solidFill>
                  <a:srgbClr val="000000"/>
                </a:solidFill>
                <a:latin typeface="Open Sans"/>
                <a:ea typeface="Open Sans"/>
                <a:cs typeface="Open Sans"/>
                <a:sym typeface="Open Sans"/>
              </a:rPr>
              <a:t>S 	:  Heat absorber panel surface area, </a:t>
            </a:r>
            <a:endParaRPr sz="1400">
              <a:solidFill>
                <a:srgbClr val="000000"/>
              </a:solidFill>
              <a:latin typeface="Open Sans"/>
              <a:ea typeface="Open Sans"/>
              <a:cs typeface="Open Sans"/>
              <a:sym typeface="Open Sans"/>
            </a:endParaRPr>
          </a:p>
          <a:p>
            <a:pPr indent="0" lvl="0" marL="0" rtl="0" algn="just">
              <a:lnSpc>
                <a:spcPct val="150000"/>
              </a:lnSpc>
              <a:spcBef>
                <a:spcPts val="0"/>
              </a:spcBef>
              <a:spcAft>
                <a:spcPts val="0"/>
              </a:spcAft>
              <a:buNone/>
            </a:pPr>
            <a:r>
              <a:rPr lang="en" sz="1400">
                <a:solidFill>
                  <a:srgbClr val="000000"/>
                </a:solidFill>
                <a:latin typeface="Open Sans"/>
                <a:ea typeface="Open Sans"/>
                <a:cs typeface="Open Sans"/>
                <a:sym typeface="Open Sans"/>
              </a:rPr>
              <a:t>Qt 	:  Total heat collected in the storage tank, </a:t>
            </a:r>
            <a:endParaRPr sz="1400">
              <a:solidFill>
                <a:srgbClr val="000000"/>
              </a:solidFill>
              <a:latin typeface="Open Sans"/>
              <a:ea typeface="Open Sans"/>
              <a:cs typeface="Open Sans"/>
              <a:sym typeface="Open Sans"/>
            </a:endParaRPr>
          </a:p>
          <a:p>
            <a:pPr indent="0" lvl="0" marL="0" rtl="0" algn="just">
              <a:lnSpc>
                <a:spcPct val="150000"/>
              </a:lnSpc>
              <a:spcBef>
                <a:spcPts val="0"/>
              </a:spcBef>
              <a:spcAft>
                <a:spcPts val="0"/>
              </a:spcAft>
              <a:buNone/>
            </a:pPr>
            <a:r>
              <a:rPr lang="en" sz="1400">
                <a:solidFill>
                  <a:srgbClr val="000000"/>
                </a:solidFill>
                <a:latin typeface="Open Sans"/>
                <a:ea typeface="Open Sans"/>
                <a:cs typeface="Open Sans"/>
                <a:sym typeface="Open Sans"/>
              </a:rPr>
              <a:t>Qp 	:  Constant heat input from a circulation pump, </a:t>
            </a:r>
            <a:endParaRPr sz="1400">
              <a:solidFill>
                <a:srgbClr val="000000"/>
              </a:solidFill>
              <a:latin typeface="Open Sans"/>
              <a:ea typeface="Open Sans"/>
              <a:cs typeface="Open Sans"/>
              <a:sym typeface="Open Sans"/>
            </a:endParaRPr>
          </a:p>
          <a:p>
            <a:pPr indent="0" lvl="0" marL="0" rtl="0" algn="just">
              <a:lnSpc>
                <a:spcPct val="150000"/>
              </a:lnSpc>
              <a:spcBef>
                <a:spcPts val="0"/>
              </a:spcBef>
              <a:spcAft>
                <a:spcPts val="0"/>
              </a:spcAft>
              <a:buNone/>
            </a:pPr>
            <a:r>
              <a:rPr lang="en" sz="1400">
                <a:solidFill>
                  <a:srgbClr val="000000"/>
                </a:solidFill>
                <a:latin typeface="Open Sans"/>
                <a:ea typeface="Open Sans"/>
                <a:cs typeface="Open Sans"/>
                <a:sym typeface="Open Sans"/>
              </a:rPr>
              <a:t>Qu 	: Useful energy gain delivered by the collector to the  </a:t>
            </a:r>
            <a:r>
              <a:rPr lang="en" sz="1400">
                <a:solidFill>
                  <a:srgbClr val="000000"/>
                </a:solidFill>
                <a:latin typeface="Open Sans"/>
                <a:ea typeface="Open Sans"/>
                <a:cs typeface="Open Sans"/>
                <a:sym typeface="Open Sans"/>
              </a:rPr>
              <a:t>storage tank.</a:t>
            </a:r>
            <a:endParaRPr sz="1400">
              <a:solidFill>
                <a:srgbClr val="000000"/>
              </a:solidFill>
              <a:latin typeface="Open Sans"/>
              <a:ea typeface="Open Sans"/>
              <a:cs typeface="Open Sans"/>
              <a:sym typeface="Open Sans"/>
            </a:endParaRPr>
          </a:p>
          <a:p>
            <a:pPr indent="0" lvl="0" marL="0" rtl="0" algn="just">
              <a:lnSpc>
                <a:spcPct val="150000"/>
              </a:lnSpc>
              <a:spcBef>
                <a:spcPts val="0"/>
              </a:spcBef>
              <a:spcAft>
                <a:spcPts val="0"/>
              </a:spcAft>
              <a:buNone/>
            </a:pPr>
            <a:r>
              <a:rPr lang="en" sz="1400">
                <a:solidFill>
                  <a:srgbClr val="000000"/>
                </a:solidFill>
                <a:latin typeface="Open Sans"/>
                <a:ea typeface="Open Sans"/>
                <a:cs typeface="Open Sans"/>
                <a:sym typeface="Open Sans"/>
              </a:rPr>
              <a:t>Qs 	:  Stored energy as specific heat in the panel.</a:t>
            </a:r>
            <a:endParaRPr>
              <a:latin typeface="Open Sans"/>
              <a:ea typeface="Open Sans"/>
              <a:cs typeface="Open Sans"/>
              <a:sym typeface="Open Sans"/>
            </a:endParaRPr>
          </a:p>
        </p:txBody>
      </p:sp>
      <p:pic>
        <p:nvPicPr>
          <p:cNvPr id="543" name="Google Shape;543;p52"/>
          <p:cNvPicPr preferRelativeResize="0"/>
          <p:nvPr/>
        </p:nvPicPr>
        <p:blipFill>
          <a:blip r:embed="rId3">
            <a:alphaModFix/>
          </a:blip>
          <a:stretch>
            <a:fillRect/>
          </a:stretch>
        </p:blipFill>
        <p:spPr>
          <a:xfrm>
            <a:off x="5775155" y="1200850"/>
            <a:ext cx="3027420" cy="3061500"/>
          </a:xfrm>
          <a:prstGeom prst="rect">
            <a:avLst/>
          </a:prstGeom>
          <a:noFill/>
          <a:ln cap="flat" cmpd="sng" w="9525">
            <a:solidFill>
              <a:schemeClr val="dk2"/>
            </a:solidFill>
            <a:prstDash val="solid"/>
            <a:round/>
            <a:headEnd len="sm" w="sm" type="none"/>
            <a:tailEnd len="sm" w="sm" type="none"/>
          </a:ln>
        </p:spPr>
      </p:pic>
      <p:sp>
        <p:nvSpPr>
          <p:cNvPr id="544" name="Google Shape;544;p52"/>
          <p:cNvSpPr txBox="1"/>
          <p:nvPr/>
        </p:nvSpPr>
        <p:spPr>
          <a:xfrm>
            <a:off x="5681651" y="4340200"/>
            <a:ext cx="302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Fig 16:- </a:t>
            </a:r>
            <a:r>
              <a:rPr b="1" lang="en" sz="1300">
                <a:uFill>
                  <a:noFill/>
                </a:uFill>
                <a:latin typeface="Open Sans"/>
                <a:ea typeface="Open Sans"/>
                <a:cs typeface="Open Sans"/>
                <a:sym typeface="Open Sans"/>
                <a:hlinkClick r:id="rId4"/>
              </a:rPr>
              <a:t>Energy flow in the system</a:t>
            </a:r>
            <a:endParaRPr b="1" sz="1300">
              <a:latin typeface="Open Sans"/>
              <a:ea typeface="Open Sans"/>
              <a:cs typeface="Open Sans"/>
              <a:sym typeface="Open Sans"/>
            </a:endParaRPr>
          </a:p>
        </p:txBody>
      </p:sp>
      <p:sp>
        <p:nvSpPr>
          <p:cNvPr id="545" name="Google Shape;545;p5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3"/>
          <p:cNvSpPr txBox="1"/>
          <p:nvPr>
            <p:ph type="title"/>
          </p:nvPr>
        </p:nvSpPr>
        <p:spPr>
          <a:xfrm>
            <a:off x="379225" y="291000"/>
            <a:ext cx="7505700" cy="71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Efficiency Relation with Angle of Panels</a:t>
            </a:r>
            <a:endParaRPr b="1"/>
          </a:p>
        </p:txBody>
      </p:sp>
      <p:sp>
        <p:nvSpPr>
          <p:cNvPr id="551" name="Google Shape;551;p53"/>
          <p:cNvSpPr txBox="1"/>
          <p:nvPr>
            <p:ph idx="1" type="body"/>
          </p:nvPr>
        </p:nvSpPr>
        <p:spPr>
          <a:xfrm>
            <a:off x="184900" y="1003800"/>
            <a:ext cx="5360100" cy="41397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Efficiency of solar panels depends on the angles as well.</a:t>
            </a:r>
            <a:endParaRPr sz="1400">
              <a:solidFill>
                <a:srgbClr val="000000"/>
              </a:solidFill>
              <a:latin typeface="Open Sans"/>
              <a:ea typeface="Open Sans"/>
              <a:cs typeface="Open Sans"/>
              <a:sym typeface="Open Sans"/>
            </a:endParaRPr>
          </a:p>
          <a:p>
            <a:pPr indent="0" lvl="0" marL="457200" rtl="0" algn="just">
              <a:lnSpc>
                <a:spcPct val="115000"/>
              </a:lnSpc>
              <a:spcBef>
                <a:spcPts val="0"/>
              </a:spcBef>
              <a:spcAft>
                <a:spcPts val="0"/>
              </a:spcAft>
              <a:buNone/>
            </a:pPr>
            <a:r>
              <a:t/>
            </a:r>
            <a:endParaRPr sz="1400">
              <a:solidFill>
                <a:srgbClr val="000000"/>
              </a:solidFill>
              <a:latin typeface="Open Sans"/>
              <a:ea typeface="Open Sans"/>
              <a:cs typeface="Open Sans"/>
              <a:sym typeface="Open Sans"/>
            </a:endParaRPr>
          </a:p>
          <a:p>
            <a:pPr indent="-317500" lvl="0" marL="457200" rtl="0" algn="just">
              <a:lnSpc>
                <a:spcPct val="115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Integration of solar panels panels should be done in the right direction with an optimum angle.</a:t>
            </a:r>
            <a:endParaRPr sz="1400">
              <a:solidFill>
                <a:srgbClr val="000000"/>
              </a:solidFill>
              <a:latin typeface="Open Sans"/>
              <a:ea typeface="Open Sans"/>
              <a:cs typeface="Open Sans"/>
              <a:sym typeface="Open Sans"/>
            </a:endParaRPr>
          </a:p>
          <a:p>
            <a:pPr indent="0" lvl="0" marL="457200" rtl="0" algn="just">
              <a:lnSpc>
                <a:spcPct val="115000"/>
              </a:lnSpc>
              <a:spcBef>
                <a:spcPts val="0"/>
              </a:spcBef>
              <a:spcAft>
                <a:spcPts val="0"/>
              </a:spcAft>
              <a:buNone/>
            </a:pPr>
            <a:r>
              <a:t/>
            </a:r>
            <a:endParaRPr sz="1400">
              <a:solidFill>
                <a:srgbClr val="000000"/>
              </a:solidFill>
              <a:latin typeface="Open Sans"/>
              <a:ea typeface="Open Sans"/>
              <a:cs typeface="Open Sans"/>
              <a:sym typeface="Open Sans"/>
            </a:endParaRPr>
          </a:p>
          <a:p>
            <a:pPr indent="-317500" lvl="0" marL="457200" rtl="0" algn="just">
              <a:lnSpc>
                <a:spcPct val="115000"/>
              </a:lnSpc>
              <a:spcBef>
                <a:spcPts val="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At optimum angle sunlight on the arrays will be maximum hence efficiency will be maximum.</a:t>
            </a:r>
            <a:endParaRPr sz="1400">
              <a:solidFill>
                <a:srgbClr val="000000"/>
              </a:solidFill>
              <a:latin typeface="Open Sans"/>
              <a:ea typeface="Open Sans"/>
              <a:cs typeface="Open Sans"/>
              <a:sym typeface="Open Sans"/>
            </a:endParaRPr>
          </a:p>
          <a:p>
            <a:pPr indent="0" lvl="0" marL="457200" rtl="0" algn="just">
              <a:lnSpc>
                <a:spcPct val="115000"/>
              </a:lnSpc>
              <a:spcBef>
                <a:spcPts val="1200"/>
              </a:spcBef>
              <a:spcAft>
                <a:spcPts val="0"/>
              </a:spcAft>
              <a:buNone/>
            </a:pPr>
            <a:r>
              <a:t/>
            </a:r>
            <a:endParaRPr sz="1400">
              <a:solidFill>
                <a:srgbClr val="000000"/>
              </a:solidFill>
              <a:latin typeface="Open Sans"/>
              <a:ea typeface="Open Sans"/>
              <a:cs typeface="Open Sans"/>
              <a:sym typeface="Open Sans"/>
            </a:endParaRPr>
          </a:p>
          <a:p>
            <a:pPr indent="-317500" lvl="0" marL="457200" rtl="0" algn="just">
              <a:lnSpc>
                <a:spcPct val="115000"/>
              </a:lnSpc>
              <a:spcBef>
                <a:spcPts val="1200"/>
              </a:spcBef>
              <a:spcAft>
                <a:spcPts val="0"/>
              </a:spcAft>
              <a:buClr>
                <a:srgbClr val="000000"/>
              </a:buClr>
              <a:buSzPts val="1400"/>
              <a:buFont typeface="Open Sans"/>
              <a:buChar char="●"/>
            </a:pPr>
            <a:r>
              <a:rPr lang="en" sz="1400">
                <a:solidFill>
                  <a:srgbClr val="000000"/>
                </a:solidFill>
                <a:latin typeface="Open Sans"/>
                <a:ea typeface="Open Sans"/>
                <a:cs typeface="Open Sans"/>
                <a:sym typeface="Open Sans"/>
              </a:rPr>
              <a:t>Energy produced by a solar panel is can be calculated as,</a:t>
            </a:r>
            <a:endParaRPr sz="1400">
              <a:solidFill>
                <a:srgbClr val="000000"/>
              </a:solidFill>
              <a:latin typeface="Open Sans"/>
              <a:ea typeface="Open Sans"/>
              <a:cs typeface="Open Sans"/>
              <a:sym typeface="Open Sans"/>
            </a:endParaRPr>
          </a:p>
          <a:p>
            <a:pPr indent="457200" lvl="0" marL="457200" rtl="0" algn="just">
              <a:spcBef>
                <a:spcPts val="1200"/>
              </a:spcBef>
              <a:spcAft>
                <a:spcPts val="0"/>
              </a:spcAft>
              <a:buNone/>
            </a:pPr>
            <a:r>
              <a:rPr b="1" lang="en" sz="1400">
                <a:solidFill>
                  <a:srgbClr val="000000"/>
                </a:solidFill>
                <a:latin typeface="Open Sans"/>
                <a:ea typeface="Open Sans"/>
                <a:cs typeface="Open Sans"/>
                <a:sym typeface="Open Sans"/>
              </a:rPr>
              <a:t>                  E = A × r × H × PR </a:t>
            </a:r>
            <a:endParaRPr b="1" sz="1400">
              <a:solidFill>
                <a:srgbClr val="000000"/>
              </a:solidFill>
              <a:latin typeface="Open Sans"/>
              <a:ea typeface="Open Sans"/>
              <a:cs typeface="Open Sans"/>
              <a:sym typeface="Open Sans"/>
            </a:endParaRPr>
          </a:p>
          <a:p>
            <a:pPr indent="0" lvl="0" marL="0" rtl="0" algn="just">
              <a:spcBef>
                <a:spcPts val="1200"/>
              </a:spcBef>
              <a:spcAft>
                <a:spcPts val="1200"/>
              </a:spcAft>
              <a:buNone/>
            </a:pPr>
            <a:r>
              <a:rPr lang="en" sz="1400">
                <a:solidFill>
                  <a:srgbClr val="000000"/>
                </a:solidFill>
                <a:latin typeface="Open Sans"/>
                <a:ea typeface="Open Sans"/>
                <a:cs typeface="Open Sans"/>
                <a:sym typeface="Open Sans"/>
              </a:rPr>
              <a:t>Where, A = solar panel area(m</a:t>
            </a:r>
            <a:r>
              <a:rPr baseline="30000" lang="en" sz="1400">
                <a:solidFill>
                  <a:srgbClr val="000000"/>
                </a:solidFill>
                <a:latin typeface="Open Sans"/>
                <a:ea typeface="Open Sans"/>
                <a:cs typeface="Open Sans"/>
                <a:sym typeface="Open Sans"/>
              </a:rPr>
              <a:t>2</a:t>
            </a:r>
            <a:r>
              <a:rPr lang="en" sz="1400">
                <a:solidFill>
                  <a:srgbClr val="000000"/>
                </a:solidFill>
                <a:latin typeface="Open Sans"/>
                <a:ea typeface="Open Sans"/>
                <a:cs typeface="Open Sans"/>
                <a:sym typeface="Open Sans"/>
              </a:rPr>
              <a:t> ), r = solar panel efficiency, H = Annual average solar radiation, PR = performance ratio (default value = 0.75) </a:t>
            </a:r>
            <a:endParaRPr sz="1400">
              <a:solidFill>
                <a:srgbClr val="000000"/>
              </a:solidFill>
              <a:latin typeface="Open Sans"/>
              <a:ea typeface="Open Sans"/>
              <a:cs typeface="Open Sans"/>
              <a:sym typeface="Open Sans"/>
            </a:endParaRPr>
          </a:p>
        </p:txBody>
      </p:sp>
      <p:pic>
        <p:nvPicPr>
          <p:cNvPr id="552" name="Google Shape;552;p53"/>
          <p:cNvPicPr preferRelativeResize="0"/>
          <p:nvPr/>
        </p:nvPicPr>
        <p:blipFill rotWithShape="1">
          <a:blip r:embed="rId3">
            <a:alphaModFix/>
          </a:blip>
          <a:srcRect b="0" l="0" r="31228" t="0"/>
          <a:stretch/>
        </p:blipFill>
        <p:spPr>
          <a:xfrm>
            <a:off x="5545000" y="1520500"/>
            <a:ext cx="3305900" cy="2206350"/>
          </a:xfrm>
          <a:prstGeom prst="rect">
            <a:avLst/>
          </a:prstGeom>
          <a:noFill/>
          <a:ln cap="flat" cmpd="sng" w="9525">
            <a:solidFill>
              <a:schemeClr val="dk2"/>
            </a:solidFill>
            <a:prstDash val="solid"/>
            <a:round/>
            <a:headEnd len="sm" w="sm" type="none"/>
            <a:tailEnd len="sm" w="sm" type="none"/>
          </a:ln>
        </p:spPr>
      </p:pic>
      <p:sp>
        <p:nvSpPr>
          <p:cNvPr id="553" name="Google Shape;553;p53"/>
          <p:cNvSpPr txBox="1"/>
          <p:nvPr/>
        </p:nvSpPr>
        <p:spPr>
          <a:xfrm>
            <a:off x="5463650" y="3823100"/>
            <a:ext cx="31929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Fig 17: </a:t>
            </a:r>
            <a:r>
              <a:rPr b="1" lang="en" sz="1200">
                <a:uFill>
                  <a:noFill/>
                </a:uFill>
                <a:latin typeface="Open Sans"/>
                <a:ea typeface="Open Sans"/>
                <a:cs typeface="Open Sans"/>
                <a:sym typeface="Open Sans"/>
                <a:hlinkClick r:id="rId4"/>
              </a:rPr>
              <a:t>Angle of Altitude and latitude in different seasons</a:t>
            </a:r>
            <a:r>
              <a:rPr lang="en" u="sng">
                <a:solidFill>
                  <a:srgbClr val="607D8B"/>
                </a:solidFill>
                <a:latin typeface="Open Sans"/>
                <a:ea typeface="Open Sans"/>
                <a:cs typeface="Open Sans"/>
                <a:sym typeface="Open Sans"/>
                <a:hlinkClick r:id="rId5">
                  <a:extLst>
                    <a:ext uri="{A12FA001-AC4F-418D-AE19-62706E023703}">
                      <ahyp:hlinkClr val="tx"/>
                    </a:ext>
                  </a:extLst>
                </a:hlinkClick>
              </a:rPr>
              <a:t> </a:t>
            </a:r>
            <a:endParaRPr>
              <a:latin typeface="Calibri"/>
              <a:ea typeface="Calibri"/>
              <a:cs typeface="Calibri"/>
              <a:sym typeface="Calibri"/>
            </a:endParaRPr>
          </a:p>
        </p:txBody>
      </p:sp>
      <p:sp>
        <p:nvSpPr>
          <p:cNvPr id="554" name="Google Shape;554;p5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4"/>
          <p:cNvSpPr txBox="1"/>
          <p:nvPr>
            <p:ph type="title"/>
          </p:nvPr>
        </p:nvSpPr>
        <p:spPr>
          <a:xfrm>
            <a:off x="307800" y="314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Gaps and Future Scope</a:t>
            </a:r>
            <a:endParaRPr b="1"/>
          </a:p>
        </p:txBody>
      </p:sp>
      <p:sp>
        <p:nvSpPr>
          <p:cNvPr id="560" name="Google Shape;560;p54"/>
          <p:cNvSpPr txBox="1"/>
          <p:nvPr>
            <p:ph idx="1" type="body"/>
          </p:nvPr>
        </p:nvSpPr>
        <p:spPr>
          <a:xfrm>
            <a:off x="819150" y="1268800"/>
            <a:ext cx="7505700" cy="3504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Open Sans"/>
              <a:buAutoNum type="arabicPeriod"/>
            </a:pPr>
            <a:r>
              <a:rPr lang="en" sz="1500">
                <a:solidFill>
                  <a:srgbClr val="000000"/>
                </a:solidFill>
                <a:latin typeface="Open Sans"/>
                <a:ea typeface="Open Sans"/>
                <a:cs typeface="Open Sans"/>
                <a:sym typeface="Open Sans"/>
              </a:rPr>
              <a:t>Explore proper integration of solar panels with our systems to determine their viability and the fulfillment of electrical energy demanded.</a:t>
            </a:r>
            <a:endParaRPr sz="1500">
              <a:solidFill>
                <a:srgbClr val="000000"/>
              </a:solidFill>
              <a:latin typeface="Open Sans"/>
              <a:ea typeface="Open Sans"/>
              <a:cs typeface="Open Sans"/>
              <a:sym typeface="Open Sans"/>
            </a:endParaRPr>
          </a:p>
          <a:p>
            <a:pPr indent="0" lvl="0" marL="457200" rtl="0" algn="l">
              <a:spcBef>
                <a:spcPts val="0"/>
              </a:spcBef>
              <a:spcAft>
                <a:spcPts val="0"/>
              </a:spcAft>
              <a:buNone/>
            </a:pPr>
            <a:r>
              <a:t/>
            </a:r>
            <a:endParaRPr sz="1500">
              <a:solidFill>
                <a:srgbClr val="000000"/>
              </a:solidFill>
              <a:latin typeface="Open Sans"/>
              <a:ea typeface="Open Sans"/>
              <a:cs typeface="Open Sans"/>
              <a:sym typeface="Open Sans"/>
            </a:endParaRPr>
          </a:p>
          <a:p>
            <a:pPr indent="-323850" lvl="0" marL="457200" rtl="0" algn="l">
              <a:spcBef>
                <a:spcPts val="0"/>
              </a:spcBef>
              <a:spcAft>
                <a:spcPts val="0"/>
              </a:spcAft>
              <a:buClr>
                <a:srgbClr val="000000"/>
              </a:buClr>
              <a:buSzPts val="1500"/>
              <a:buFont typeface="Open Sans"/>
              <a:buAutoNum type="arabicPeriod"/>
            </a:pPr>
            <a:r>
              <a:rPr lang="en" sz="1500">
                <a:solidFill>
                  <a:srgbClr val="000000"/>
                </a:solidFill>
                <a:latin typeface="Open Sans"/>
                <a:ea typeface="Open Sans"/>
                <a:cs typeface="Open Sans"/>
                <a:sym typeface="Open Sans"/>
              </a:rPr>
              <a:t>Variation in ground temperature with time can be considered for theoretical modelling.</a:t>
            </a:r>
            <a:endParaRPr sz="1500">
              <a:solidFill>
                <a:srgbClr val="000000"/>
              </a:solidFill>
              <a:latin typeface="Open Sans"/>
              <a:ea typeface="Open Sans"/>
              <a:cs typeface="Open Sans"/>
              <a:sym typeface="Open Sans"/>
            </a:endParaRPr>
          </a:p>
          <a:p>
            <a:pPr indent="0" lvl="0" marL="457200" rtl="0" algn="l">
              <a:spcBef>
                <a:spcPts val="0"/>
              </a:spcBef>
              <a:spcAft>
                <a:spcPts val="0"/>
              </a:spcAft>
              <a:buNone/>
            </a:pPr>
            <a:r>
              <a:t/>
            </a:r>
            <a:endParaRPr sz="1500">
              <a:solidFill>
                <a:srgbClr val="000000"/>
              </a:solidFill>
              <a:latin typeface="Open Sans"/>
              <a:ea typeface="Open Sans"/>
              <a:cs typeface="Open Sans"/>
              <a:sym typeface="Open Sans"/>
            </a:endParaRPr>
          </a:p>
          <a:p>
            <a:pPr indent="-323850" lvl="0" marL="457200" rtl="0" algn="l">
              <a:spcBef>
                <a:spcPts val="0"/>
              </a:spcBef>
              <a:spcAft>
                <a:spcPts val="0"/>
              </a:spcAft>
              <a:buClr>
                <a:srgbClr val="000000"/>
              </a:buClr>
              <a:buSzPts val="1500"/>
              <a:buFont typeface="Open Sans"/>
              <a:buAutoNum type="arabicPeriod"/>
            </a:pPr>
            <a:r>
              <a:rPr lang="en" sz="1500">
                <a:solidFill>
                  <a:srgbClr val="000000"/>
                </a:solidFill>
                <a:latin typeface="Open Sans"/>
                <a:ea typeface="Open Sans"/>
                <a:cs typeface="Open Sans"/>
                <a:sym typeface="Open Sans"/>
              </a:rPr>
              <a:t>Combining the heat exchanger and house models into a comprehensive whole with the help of simulation.</a:t>
            </a:r>
            <a:endParaRPr sz="1500">
              <a:solidFill>
                <a:srgbClr val="000000"/>
              </a:solidFill>
              <a:latin typeface="Open Sans"/>
              <a:ea typeface="Open Sans"/>
              <a:cs typeface="Open Sans"/>
              <a:sym typeface="Open Sans"/>
            </a:endParaRPr>
          </a:p>
          <a:p>
            <a:pPr indent="0" lvl="0" marL="457200" rtl="0" algn="l">
              <a:spcBef>
                <a:spcPts val="0"/>
              </a:spcBef>
              <a:spcAft>
                <a:spcPts val="0"/>
              </a:spcAft>
              <a:buNone/>
            </a:pPr>
            <a:r>
              <a:t/>
            </a:r>
            <a:endParaRPr sz="1500">
              <a:solidFill>
                <a:srgbClr val="000000"/>
              </a:solidFill>
              <a:latin typeface="Open Sans"/>
              <a:ea typeface="Open Sans"/>
              <a:cs typeface="Open Sans"/>
              <a:sym typeface="Open Sans"/>
            </a:endParaRPr>
          </a:p>
          <a:p>
            <a:pPr indent="-323850" lvl="0" marL="457200" rtl="0" algn="l">
              <a:spcBef>
                <a:spcPts val="0"/>
              </a:spcBef>
              <a:spcAft>
                <a:spcPts val="0"/>
              </a:spcAft>
              <a:buClr>
                <a:srgbClr val="000000"/>
              </a:buClr>
              <a:buSzPts val="1500"/>
              <a:buFont typeface="Open Sans"/>
              <a:buAutoNum type="arabicPeriod"/>
            </a:pPr>
            <a:r>
              <a:rPr lang="en" sz="1500">
                <a:solidFill>
                  <a:srgbClr val="000000"/>
                </a:solidFill>
                <a:latin typeface="Open Sans"/>
                <a:ea typeface="Open Sans"/>
                <a:cs typeface="Open Sans"/>
                <a:sym typeface="Open Sans"/>
              </a:rPr>
              <a:t>Proper integration of solar panels and heat exchangers to determine viability.</a:t>
            </a:r>
            <a:endParaRPr sz="1700">
              <a:solidFill>
                <a:srgbClr val="000000"/>
              </a:solidFill>
              <a:latin typeface="Open Sans"/>
              <a:ea typeface="Open Sans"/>
              <a:cs typeface="Open Sans"/>
              <a:sym typeface="Open Sans"/>
            </a:endParaRPr>
          </a:p>
        </p:txBody>
      </p:sp>
      <p:sp>
        <p:nvSpPr>
          <p:cNvPr id="561" name="Google Shape;561;p5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5"/>
          <p:cNvSpPr txBox="1"/>
          <p:nvPr>
            <p:ph type="title"/>
          </p:nvPr>
        </p:nvSpPr>
        <p:spPr>
          <a:xfrm>
            <a:off x="277725" y="450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a:t>
            </a:r>
            <a:endParaRPr b="1"/>
          </a:p>
        </p:txBody>
      </p:sp>
      <p:sp>
        <p:nvSpPr>
          <p:cNvPr id="567" name="Google Shape;567;p55"/>
          <p:cNvSpPr txBox="1"/>
          <p:nvPr>
            <p:ph idx="1" type="body"/>
          </p:nvPr>
        </p:nvSpPr>
        <p:spPr>
          <a:xfrm>
            <a:off x="819150" y="1231400"/>
            <a:ext cx="7505700" cy="3639900"/>
          </a:xfrm>
          <a:prstGeom prst="rect">
            <a:avLst/>
          </a:prstGeom>
        </p:spPr>
        <p:txBody>
          <a:bodyPr anchorCtr="0" anchor="t" bIns="91425" lIns="91425" spcFirstLastPara="1" rIns="91425" wrap="square" tIns="91425">
            <a:normAutofit lnSpcReduction="20000"/>
          </a:bodyPr>
          <a:lstStyle/>
          <a:p>
            <a:pPr indent="-336550" lvl="0" marL="457200" rtl="0" algn="l">
              <a:lnSpc>
                <a:spcPct val="150000"/>
              </a:lnSpc>
              <a:spcBef>
                <a:spcPts val="0"/>
              </a:spcBef>
              <a:spcAft>
                <a:spcPts val="0"/>
              </a:spcAft>
              <a:buClr>
                <a:srgbClr val="000000"/>
              </a:buClr>
              <a:buSzPts val="1700"/>
              <a:buFont typeface="Roboto"/>
              <a:buChar char="●"/>
            </a:pPr>
            <a:r>
              <a:rPr lang="en" sz="1700">
                <a:solidFill>
                  <a:srgbClr val="000000"/>
                </a:solidFill>
                <a:latin typeface="Roboto"/>
                <a:ea typeface="Roboto"/>
                <a:cs typeface="Roboto"/>
                <a:sym typeface="Roboto"/>
              </a:rPr>
              <a:t>Two viable heating and cooling techniques have been developed: EAHE and GSHP.</a:t>
            </a:r>
            <a:endParaRPr sz="1700">
              <a:solidFill>
                <a:srgbClr val="000000"/>
              </a:solidFill>
              <a:latin typeface="Roboto"/>
              <a:ea typeface="Roboto"/>
              <a:cs typeface="Roboto"/>
              <a:sym typeface="Roboto"/>
            </a:endParaRPr>
          </a:p>
          <a:p>
            <a:pPr indent="-336550" lvl="0" marL="457200" rtl="0" algn="l">
              <a:lnSpc>
                <a:spcPct val="150000"/>
              </a:lnSpc>
              <a:spcBef>
                <a:spcPts val="0"/>
              </a:spcBef>
              <a:spcAft>
                <a:spcPts val="0"/>
              </a:spcAft>
              <a:buClr>
                <a:srgbClr val="000000"/>
              </a:buClr>
              <a:buSzPts val="1700"/>
              <a:buFont typeface="Roboto"/>
              <a:buChar char="●"/>
            </a:pPr>
            <a:r>
              <a:rPr lang="en" sz="1700">
                <a:solidFill>
                  <a:srgbClr val="000000"/>
                </a:solidFill>
                <a:latin typeface="Roboto"/>
                <a:ea typeface="Roboto"/>
                <a:cs typeface="Roboto"/>
                <a:sym typeface="Roboto"/>
              </a:rPr>
              <a:t>Both the systems have high COP and are hence energy efficient.</a:t>
            </a:r>
            <a:endParaRPr sz="1700">
              <a:solidFill>
                <a:srgbClr val="000000"/>
              </a:solidFill>
              <a:latin typeface="Roboto"/>
              <a:ea typeface="Roboto"/>
              <a:cs typeface="Roboto"/>
              <a:sym typeface="Roboto"/>
            </a:endParaRPr>
          </a:p>
          <a:p>
            <a:pPr indent="-336550" lvl="0" marL="457200" rtl="0" algn="l">
              <a:lnSpc>
                <a:spcPct val="150000"/>
              </a:lnSpc>
              <a:spcBef>
                <a:spcPts val="0"/>
              </a:spcBef>
              <a:spcAft>
                <a:spcPts val="0"/>
              </a:spcAft>
              <a:buClr>
                <a:srgbClr val="000000"/>
              </a:buClr>
              <a:buSzPts val="1700"/>
              <a:buFont typeface="Roboto"/>
              <a:buChar char="●"/>
            </a:pPr>
            <a:r>
              <a:rPr lang="en" sz="1700">
                <a:solidFill>
                  <a:srgbClr val="000000"/>
                </a:solidFill>
                <a:latin typeface="Roboto"/>
                <a:ea typeface="Roboto"/>
                <a:cs typeface="Roboto"/>
                <a:sym typeface="Roboto"/>
              </a:rPr>
              <a:t>Temperature of air can be significantly changed to provide thermal comfort.</a:t>
            </a:r>
            <a:endParaRPr sz="1700">
              <a:solidFill>
                <a:srgbClr val="000000"/>
              </a:solidFill>
              <a:latin typeface="Roboto"/>
              <a:ea typeface="Roboto"/>
              <a:cs typeface="Roboto"/>
              <a:sym typeface="Roboto"/>
            </a:endParaRPr>
          </a:p>
          <a:p>
            <a:pPr indent="-336550" lvl="0" marL="457200" rtl="0" algn="l">
              <a:lnSpc>
                <a:spcPct val="150000"/>
              </a:lnSpc>
              <a:spcBef>
                <a:spcPts val="0"/>
              </a:spcBef>
              <a:spcAft>
                <a:spcPts val="0"/>
              </a:spcAft>
              <a:buClr>
                <a:srgbClr val="000000"/>
              </a:buClr>
              <a:buSzPts val="1700"/>
              <a:buFont typeface="Roboto"/>
              <a:buChar char="●"/>
            </a:pPr>
            <a:r>
              <a:rPr lang="en" sz="1700">
                <a:solidFill>
                  <a:srgbClr val="000000"/>
                </a:solidFill>
                <a:latin typeface="Roboto"/>
                <a:ea typeface="Roboto"/>
                <a:cs typeface="Roboto"/>
                <a:sym typeface="Roboto"/>
              </a:rPr>
              <a:t>For June, the GSHP provides a temperature reduction of 11.08 </a:t>
            </a:r>
            <a:r>
              <a:rPr baseline="30000" lang="en" sz="1700">
                <a:solidFill>
                  <a:srgbClr val="000000"/>
                </a:solidFill>
                <a:latin typeface="Roboto"/>
                <a:ea typeface="Roboto"/>
                <a:cs typeface="Roboto"/>
                <a:sym typeface="Roboto"/>
              </a:rPr>
              <a:t>o</a:t>
            </a:r>
            <a:r>
              <a:rPr lang="en" sz="1700">
                <a:solidFill>
                  <a:srgbClr val="000000"/>
                </a:solidFill>
                <a:latin typeface="Roboto"/>
                <a:ea typeface="Roboto"/>
                <a:cs typeface="Roboto"/>
                <a:sym typeface="Roboto"/>
              </a:rPr>
              <a:t>C while the EAHE provides a reduction of 15.51 </a:t>
            </a:r>
            <a:r>
              <a:rPr baseline="30000" lang="en" sz="1700">
                <a:solidFill>
                  <a:srgbClr val="000000"/>
                </a:solidFill>
                <a:latin typeface="Roboto"/>
                <a:ea typeface="Roboto"/>
                <a:cs typeface="Roboto"/>
                <a:sym typeface="Roboto"/>
              </a:rPr>
              <a:t>o</a:t>
            </a:r>
            <a:r>
              <a:rPr lang="en" sz="1700">
                <a:solidFill>
                  <a:srgbClr val="000000"/>
                </a:solidFill>
                <a:latin typeface="Roboto"/>
                <a:ea typeface="Roboto"/>
                <a:cs typeface="Roboto"/>
                <a:sym typeface="Roboto"/>
              </a:rPr>
              <a:t>C. </a:t>
            </a:r>
            <a:endParaRPr sz="1700">
              <a:solidFill>
                <a:srgbClr val="000000"/>
              </a:solidFill>
              <a:latin typeface="Roboto"/>
              <a:ea typeface="Roboto"/>
              <a:cs typeface="Roboto"/>
              <a:sym typeface="Roboto"/>
            </a:endParaRPr>
          </a:p>
          <a:p>
            <a:pPr indent="-336550" lvl="0" marL="457200" rtl="0" algn="l">
              <a:lnSpc>
                <a:spcPct val="150000"/>
              </a:lnSpc>
              <a:spcBef>
                <a:spcPts val="0"/>
              </a:spcBef>
              <a:spcAft>
                <a:spcPts val="0"/>
              </a:spcAft>
              <a:buClr>
                <a:srgbClr val="000000"/>
              </a:buClr>
              <a:buSzPts val="1700"/>
              <a:buFont typeface="Roboto"/>
              <a:buChar char="●"/>
            </a:pPr>
            <a:r>
              <a:rPr lang="en" sz="1700">
                <a:solidFill>
                  <a:srgbClr val="000000"/>
                </a:solidFill>
                <a:latin typeface="Roboto"/>
                <a:ea typeface="Roboto"/>
                <a:cs typeface="Roboto"/>
                <a:sym typeface="Roboto"/>
              </a:rPr>
              <a:t>COP of EAHE: 8.153, COP of GSHP: 2.25. </a:t>
            </a:r>
            <a:endParaRPr sz="1700">
              <a:solidFill>
                <a:srgbClr val="000000"/>
              </a:solidFill>
              <a:latin typeface="Roboto"/>
              <a:ea typeface="Roboto"/>
              <a:cs typeface="Roboto"/>
              <a:sym typeface="Roboto"/>
            </a:endParaRPr>
          </a:p>
          <a:p>
            <a:pPr indent="-336550" lvl="0" marL="457200" rtl="0" algn="l">
              <a:lnSpc>
                <a:spcPct val="150000"/>
              </a:lnSpc>
              <a:spcBef>
                <a:spcPts val="0"/>
              </a:spcBef>
              <a:spcAft>
                <a:spcPts val="0"/>
              </a:spcAft>
              <a:buClr>
                <a:srgbClr val="000000"/>
              </a:buClr>
              <a:buSzPts val="1700"/>
              <a:buFont typeface="Roboto"/>
              <a:buChar char="●"/>
            </a:pPr>
            <a:r>
              <a:rPr lang="en" sz="1700">
                <a:solidFill>
                  <a:srgbClr val="000000"/>
                </a:solidFill>
                <a:latin typeface="Roboto"/>
                <a:ea typeface="Roboto"/>
                <a:cs typeface="Roboto"/>
                <a:sym typeface="Roboto"/>
              </a:rPr>
              <a:t>Thus, the EAHE is more efficient and better fulfills its functions.</a:t>
            </a:r>
            <a:endParaRPr sz="1400">
              <a:solidFill>
                <a:srgbClr val="000000"/>
              </a:solidFill>
              <a:latin typeface="Roboto"/>
              <a:ea typeface="Roboto"/>
              <a:cs typeface="Roboto"/>
              <a:sym typeface="Roboto"/>
            </a:endParaRPr>
          </a:p>
          <a:p>
            <a:pPr indent="0" lvl="0" marL="0" rtl="0" algn="l">
              <a:spcBef>
                <a:spcPts val="0"/>
              </a:spcBef>
              <a:spcAft>
                <a:spcPts val="1200"/>
              </a:spcAft>
              <a:buNone/>
            </a:pPr>
            <a:r>
              <a:t/>
            </a:r>
            <a:endParaRPr/>
          </a:p>
        </p:txBody>
      </p:sp>
      <p:sp>
        <p:nvSpPr>
          <p:cNvPr id="568" name="Google Shape;568;p5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6"/>
          <p:cNvSpPr txBox="1"/>
          <p:nvPr>
            <p:ph type="title"/>
          </p:nvPr>
        </p:nvSpPr>
        <p:spPr>
          <a:xfrm>
            <a:off x="287975" y="275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References</a:t>
            </a:r>
            <a:endParaRPr b="1"/>
          </a:p>
        </p:txBody>
      </p:sp>
      <p:sp>
        <p:nvSpPr>
          <p:cNvPr id="574" name="Google Shape;574;p56"/>
          <p:cNvSpPr txBox="1"/>
          <p:nvPr>
            <p:ph idx="1" type="body"/>
          </p:nvPr>
        </p:nvSpPr>
        <p:spPr>
          <a:xfrm>
            <a:off x="362775" y="738500"/>
            <a:ext cx="8563800" cy="41718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lang="en" sz="6000"/>
              <a:t>[1</a:t>
            </a:r>
            <a:r>
              <a:rPr lang="en" sz="6100"/>
              <a:t>] Increasing Efficiency of Building Systems and Technologies. AN ASSESSMENT OF ENERGY TECHNOLOGIES AND RESEARCH OPPORTUNITIES, September 2015, p 2. [Online] Available from: </a:t>
            </a:r>
            <a:r>
              <a:rPr lang="en" sz="6100" u="sng">
                <a:solidFill>
                  <a:schemeClr val="hlink"/>
                </a:solidFill>
                <a:hlinkClick r:id="rId3"/>
              </a:rPr>
              <a:t>https://www.energy.gov/sites/prod/files/2017/03/f34/qtr-2015-chapter5.pd</a:t>
            </a:r>
            <a:r>
              <a:rPr lang="en" sz="6100"/>
              <a:t>f [Accessed 25 April 2022]</a:t>
            </a:r>
            <a:endParaRPr sz="6100"/>
          </a:p>
          <a:p>
            <a:pPr indent="0" lvl="0" marL="0" rtl="0" algn="l">
              <a:lnSpc>
                <a:spcPct val="115000"/>
              </a:lnSpc>
              <a:spcBef>
                <a:spcPts val="1200"/>
              </a:spcBef>
              <a:spcAft>
                <a:spcPts val="0"/>
              </a:spcAft>
              <a:buNone/>
            </a:pPr>
            <a:r>
              <a:rPr lang="en" sz="6100"/>
              <a:t>[2] Th. Frank. Climate change impacts on building heating and cooling energy demand in Switzerland. Energy and Buildings, November 2005, 37(11), p 1175. [Online] Available from: </a:t>
            </a:r>
            <a:r>
              <a:rPr lang="en" sz="6100" u="sng">
                <a:solidFill>
                  <a:schemeClr val="hlink"/>
                </a:solidFill>
                <a:hlinkClick r:id="rId4"/>
              </a:rPr>
              <a:t>https://www.sciencedirect.com/science/article/abs/pii/S0378778805001106</a:t>
            </a:r>
            <a:r>
              <a:rPr lang="en" sz="6100"/>
              <a:t> [Accessed 25 April 2022]</a:t>
            </a:r>
            <a:endParaRPr sz="6100"/>
          </a:p>
          <a:p>
            <a:pPr indent="0" lvl="0" marL="0" rtl="0" algn="l">
              <a:lnSpc>
                <a:spcPct val="115000"/>
              </a:lnSpc>
              <a:spcBef>
                <a:spcPts val="1200"/>
              </a:spcBef>
              <a:spcAft>
                <a:spcPts val="0"/>
              </a:spcAft>
              <a:buNone/>
            </a:pPr>
            <a:r>
              <a:rPr lang="en" sz="6100"/>
              <a:t>[3] Demand for air conditioning is set to surge by 2050. The Economist, 10 August 2021. [Online] Available from:</a:t>
            </a:r>
            <a:r>
              <a:rPr lang="en" sz="6100" u="sng">
                <a:solidFill>
                  <a:schemeClr val="hlink"/>
                </a:solidFill>
                <a:hlinkClick r:id="rId5"/>
              </a:rPr>
              <a:t>https://www.economist.com/graphic-detail/2021/08/10/demand-for-air-conditioning-is-set-to-surge-by-2050 </a:t>
            </a:r>
            <a:r>
              <a:rPr lang="en" sz="6100"/>
              <a:t>[Accessed 25 April 2022]</a:t>
            </a:r>
            <a:endParaRPr sz="6100"/>
          </a:p>
          <a:p>
            <a:pPr indent="0" lvl="0" marL="0" rtl="0" algn="l">
              <a:lnSpc>
                <a:spcPct val="115000"/>
              </a:lnSpc>
              <a:spcBef>
                <a:spcPts val="1200"/>
              </a:spcBef>
              <a:spcAft>
                <a:spcPts val="0"/>
              </a:spcAft>
              <a:buNone/>
            </a:pPr>
            <a:r>
              <a:rPr lang="en" sz="6100"/>
              <a:t>[4] S.K. Soni et al. Ground coupled heat exchangers: A review and applications. Renewable and Sustainable Energy Reviews, July 2015, 47, p84. [Online] Available from: </a:t>
            </a:r>
            <a:r>
              <a:rPr lang="en" sz="6100" u="sng">
                <a:solidFill>
                  <a:schemeClr val="hlink"/>
                </a:solidFill>
                <a:hlinkClick r:id="rId6"/>
              </a:rPr>
              <a:t>https://www.sciencedirect.com/science/article/pii/S1364032115001598</a:t>
            </a:r>
            <a:r>
              <a:rPr lang="en" sz="6100"/>
              <a:t> [Accessed 25 April 2022]</a:t>
            </a:r>
            <a:endParaRPr sz="6100"/>
          </a:p>
          <a:p>
            <a:pPr indent="0" lvl="0" marL="0" rtl="0" algn="l">
              <a:lnSpc>
                <a:spcPct val="115000"/>
              </a:lnSpc>
              <a:spcBef>
                <a:spcPts val="1200"/>
              </a:spcBef>
              <a:spcAft>
                <a:spcPts val="0"/>
              </a:spcAft>
              <a:buNone/>
            </a:pPr>
            <a:r>
              <a:rPr lang="en" sz="6100"/>
              <a:t>[5] T. S. Bisoniya, A. Kumar, P. Baredar, and Hindawi, “Study on Calculation Models of Earth-Air Heat Exchanger Systems,” Study on Calculation Models of Earth-Air Heat Exchanger Systems, Sep. 04, 2014. </a:t>
            </a:r>
            <a:r>
              <a:rPr lang="en" sz="6100" u="sng">
                <a:solidFill>
                  <a:schemeClr val="hlink"/>
                </a:solidFill>
                <a:hlinkClick r:id="rId7"/>
              </a:rPr>
              <a:t>https://www.hindawi.com/journals/jen/2014/859286/</a:t>
            </a:r>
            <a:r>
              <a:rPr lang="en" sz="6100"/>
              <a:t> (accessed Apr. 29, 2022).</a:t>
            </a:r>
            <a:endParaRPr sz="6100"/>
          </a:p>
          <a:p>
            <a:pPr indent="0" lvl="0" marL="0" rtl="0" algn="l">
              <a:lnSpc>
                <a:spcPct val="115000"/>
              </a:lnSpc>
              <a:spcBef>
                <a:spcPts val="1200"/>
              </a:spcBef>
              <a:spcAft>
                <a:spcPts val="1200"/>
              </a:spcAft>
              <a:buNone/>
            </a:pPr>
            <a:r>
              <a:t/>
            </a:r>
            <a:endParaRPr sz="6100"/>
          </a:p>
        </p:txBody>
      </p:sp>
      <p:sp>
        <p:nvSpPr>
          <p:cNvPr id="575" name="Google Shape;575;p5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7"/>
          <p:cNvSpPr txBox="1"/>
          <p:nvPr>
            <p:ph type="title"/>
          </p:nvPr>
        </p:nvSpPr>
        <p:spPr>
          <a:xfrm>
            <a:off x="287975" y="275550"/>
            <a:ext cx="7505700" cy="60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References</a:t>
            </a:r>
            <a:endParaRPr b="1"/>
          </a:p>
        </p:txBody>
      </p:sp>
      <p:sp>
        <p:nvSpPr>
          <p:cNvPr id="581" name="Google Shape;581;p57"/>
          <p:cNvSpPr txBox="1"/>
          <p:nvPr>
            <p:ph idx="1" type="body"/>
          </p:nvPr>
        </p:nvSpPr>
        <p:spPr>
          <a:xfrm>
            <a:off x="252750" y="728200"/>
            <a:ext cx="8638500" cy="41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[6] R. Winchell, “What Type of Pipe Should I Use for My Air Compressor?,” What Type of Pipe Should I Use for My Air Compressor? </a:t>
            </a:r>
            <a:r>
              <a:rPr lang="en" sz="1200" u="sng">
                <a:solidFill>
                  <a:schemeClr val="hlink"/>
                </a:solidFill>
                <a:hlinkClick r:id="rId3"/>
              </a:rPr>
              <a:t>https://www.mfcp.com/our-blog/bid/94802/what-type-of-pipe-should-i-use-for-my-air-compressor</a:t>
            </a:r>
            <a:r>
              <a:rPr lang="en" sz="1200"/>
              <a:t> (accessed Apr. 29, 2022).</a:t>
            </a:r>
            <a:endParaRPr sz="1200"/>
          </a:p>
          <a:p>
            <a:pPr indent="0" lvl="0" marL="0" rtl="0" algn="l">
              <a:lnSpc>
                <a:spcPct val="115000"/>
              </a:lnSpc>
              <a:spcBef>
                <a:spcPts val="1200"/>
              </a:spcBef>
              <a:spcAft>
                <a:spcPts val="0"/>
              </a:spcAft>
              <a:buNone/>
            </a:pPr>
            <a:r>
              <a:rPr lang="en" sz="1200"/>
              <a:t>[7] “MERV Filter Rating Charts – Filter Application Chart,” LakeAir, Oct. 08, 2021. </a:t>
            </a:r>
            <a:r>
              <a:rPr lang="en" sz="1200" u="sng">
                <a:solidFill>
                  <a:schemeClr val="hlink"/>
                </a:solidFill>
                <a:hlinkClick r:id="rId4"/>
              </a:rPr>
              <a:t>https://www.lakeair.com/merv-rating-explanation/ </a:t>
            </a:r>
            <a:r>
              <a:rPr lang="en" sz="1200"/>
              <a:t>(accessed Apr. 29, 2022).</a:t>
            </a:r>
            <a:endParaRPr sz="1200"/>
          </a:p>
          <a:p>
            <a:pPr indent="0" lvl="0" marL="0" rtl="0" algn="l">
              <a:lnSpc>
                <a:spcPct val="115000"/>
              </a:lnSpc>
              <a:spcBef>
                <a:spcPts val="1200"/>
              </a:spcBef>
              <a:spcAft>
                <a:spcPts val="0"/>
              </a:spcAft>
              <a:buNone/>
            </a:pPr>
            <a:r>
              <a:rPr lang="en" sz="1200"/>
              <a:t>[8] “Ground Source Heat Pump System - an overview | ScienceDirect Topics,” Ground Source Heat Pump System - an overview | ScienceDirect Topics. </a:t>
            </a:r>
            <a:r>
              <a:rPr lang="en" sz="1200" u="sng">
                <a:solidFill>
                  <a:schemeClr val="hlink"/>
                </a:solidFill>
                <a:hlinkClick r:id="rId5"/>
              </a:rPr>
              <a:t>https://www.sciencedirect.com/topics/engineering/ground-source-heat-pump-system</a:t>
            </a:r>
            <a:r>
              <a:rPr lang="en" sz="1200"/>
              <a:t> (accessed Apr 29, 2022).</a:t>
            </a:r>
            <a:endParaRPr sz="1200"/>
          </a:p>
          <a:p>
            <a:pPr indent="0" lvl="0" marL="0" rtl="0" algn="l">
              <a:lnSpc>
                <a:spcPct val="115000"/>
              </a:lnSpc>
              <a:spcBef>
                <a:spcPts val="1200"/>
              </a:spcBef>
              <a:spcAft>
                <a:spcPts val="0"/>
              </a:spcAft>
              <a:buNone/>
            </a:pPr>
            <a:r>
              <a:rPr lang="en" sz="1200"/>
              <a:t>[9] DQ Kern. Process Heat Transfer. McGraw-Hill International Book Company, 1983</a:t>
            </a:r>
            <a:endParaRPr sz="1200"/>
          </a:p>
          <a:p>
            <a:pPr indent="0" lvl="0" marL="0" rtl="0" algn="l">
              <a:lnSpc>
                <a:spcPct val="115000"/>
              </a:lnSpc>
              <a:spcBef>
                <a:spcPts val="1200"/>
              </a:spcBef>
              <a:spcAft>
                <a:spcPts val="0"/>
              </a:spcAft>
              <a:buNone/>
            </a:pPr>
            <a:r>
              <a:rPr lang="en" sz="1200"/>
              <a:t>[10] A. Ouadha, M. N. Nasser, and O. Imine, “(PDF) Thermodynamic modelling of a water-to-water heat pump using propane as refrigerant,” ResearchGate.</a:t>
            </a:r>
            <a:endParaRPr sz="1200"/>
          </a:p>
          <a:p>
            <a:pPr indent="0" lvl="0" marL="0" rtl="0" algn="l">
              <a:lnSpc>
                <a:spcPct val="115000"/>
              </a:lnSpc>
              <a:spcBef>
                <a:spcPts val="1200"/>
              </a:spcBef>
              <a:spcAft>
                <a:spcPts val="0"/>
              </a:spcAft>
              <a:buNone/>
            </a:pPr>
            <a:r>
              <a:rPr lang="en" sz="1200" u="sng">
                <a:solidFill>
                  <a:schemeClr val="hlink"/>
                </a:solidFill>
                <a:hlinkClick r:id="rId6"/>
              </a:rPr>
              <a:t>https://www.researchgate.net/publication/245402209_Thermodynamic_modelling_of_a_water-to</a:t>
            </a:r>
            <a:r>
              <a:rPr lang="en" sz="1200">
                <a:uFill>
                  <a:noFill/>
                </a:uFill>
                <a:hlinkClick r:id="rId7"/>
              </a:rPr>
              <a:t> </a:t>
            </a:r>
            <a:r>
              <a:rPr lang="en" sz="1200" u="sng">
                <a:solidFill>
                  <a:schemeClr val="hlink"/>
                </a:solidFill>
                <a:hlinkClick r:id="rId8"/>
              </a:rPr>
              <a:t>-water_heat_pump_using_propane_as_refrigerant</a:t>
            </a:r>
            <a:r>
              <a:rPr lang="en" sz="1200"/>
              <a:t> (accessed Apr. 29, 2022).</a:t>
            </a:r>
            <a:endParaRPr sz="1200"/>
          </a:p>
          <a:p>
            <a:pPr indent="0" lvl="0" marL="0" rtl="0" algn="l">
              <a:lnSpc>
                <a:spcPct val="115000"/>
              </a:lnSpc>
              <a:spcBef>
                <a:spcPts val="1200"/>
              </a:spcBef>
              <a:spcAft>
                <a:spcPts val="0"/>
              </a:spcAft>
              <a:buNone/>
            </a:pPr>
            <a:r>
              <a:rPr lang="en" sz="1200"/>
              <a:t>[11] </a:t>
            </a:r>
            <a:r>
              <a:rPr lang="en" sz="1200">
                <a:solidFill>
                  <a:srgbClr val="000000"/>
                </a:solidFill>
                <a:highlight>
                  <a:srgbClr val="FFFFFF"/>
                </a:highlight>
                <a:latin typeface="Times New Roman"/>
                <a:ea typeface="Times New Roman"/>
                <a:cs typeface="Times New Roman"/>
                <a:sym typeface="Times New Roman"/>
              </a:rPr>
              <a:t>J. (Dove) Feng, “Design and Control of Hydronic Radiant Cooling Systems,” </a:t>
            </a:r>
            <a:r>
              <a:rPr i="1" lang="en" sz="1200">
                <a:solidFill>
                  <a:srgbClr val="000000"/>
                </a:solidFill>
                <a:highlight>
                  <a:srgbClr val="FFFFFF"/>
                </a:highlight>
                <a:latin typeface="Times New Roman"/>
                <a:ea typeface="Times New Roman"/>
                <a:cs typeface="Times New Roman"/>
                <a:sym typeface="Times New Roman"/>
              </a:rPr>
              <a:t>Design and Control of Hydronic Radiant Cooling Systems</a:t>
            </a:r>
            <a:r>
              <a:rPr lang="en" sz="1200">
                <a:solidFill>
                  <a:srgbClr val="000000"/>
                </a:solidFill>
                <a:highlight>
                  <a:srgbClr val="FFFFFF"/>
                </a:highlight>
                <a:latin typeface="Times New Roman"/>
                <a:ea typeface="Times New Roman"/>
                <a:cs typeface="Times New Roman"/>
                <a:sym typeface="Times New Roman"/>
              </a:rPr>
              <a:t>, Nov. 02, 2015. </a:t>
            </a:r>
            <a:r>
              <a:rPr lang="en" sz="1200" u="sng">
                <a:solidFill>
                  <a:srgbClr val="1155CC"/>
                </a:solidFill>
                <a:highlight>
                  <a:srgbClr val="FFFFFF"/>
                </a:highlight>
                <a:latin typeface="Times New Roman"/>
                <a:ea typeface="Times New Roman"/>
                <a:cs typeface="Times New Roman"/>
                <a:sym typeface="Times New Roman"/>
                <a:hlinkClick r:id="rId9">
                  <a:extLst>
                    <a:ext uri="{A12FA001-AC4F-418D-AE19-62706E023703}">
                      <ahyp:hlinkClr val="tx"/>
                    </a:ext>
                  </a:extLst>
                </a:hlinkClick>
              </a:rPr>
              <a:t>https://escholarship.org/uc/item/6qc4p0fr</a:t>
            </a:r>
            <a:r>
              <a:rPr lang="en" sz="1200">
                <a:solidFill>
                  <a:srgbClr val="000000"/>
                </a:solidFill>
                <a:highlight>
                  <a:srgbClr val="FFFFFF"/>
                </a:highlight>
                <a:latin typeface="Times New Roman"/>
                <a:ea typeface="Times New Roman"/>
                <a:cs typeface="Times New Roman"/>
                <a:sym typeface="Times New Roman"/>
              </a:rPr>
              <a:t> (accessed Apr. 29, 2022).</a:t>
            </a:r>
            <a:endParaRPr sz="1200"/>
          </a:p>
          <a:p>
            <a:pPr indent="0" lvl="0" marL="0" rtl="0" algn="l">
              <a:lnSpc>
                <a:spcPct val="115000"/>
              </a:lnSpc>
              <a:spcBef>
                <a:spcPts val="1200"/>
              </a:spcBef>
              <a:spcAft>
                <a:spcPts val="0"/>
              </a:spcAft>
              <a:buNone/>
            </a:pPr>
            <a:r>
              <a:t/>
            </a:r>
            <a:endParaRPr sz="1200"/>
          </a:p>
          <a:p>
            <a:pPr indent="0" lvl="0" marL="0" rtl="0" algn="l">
              <a:lnSpc>
                <a:spcPct val="115000"/>
              </a:lnSpc>
              <a:spcBef>
                <a:spcPts val="1200"/>
              </a:spcBef>
              <a:spcAft>
                <a:spcPts val="1200"/>
              </a:spcAft>
              <a:buNone/>
            </a:pPr>
            <a:r>
              <a:t/>
            </a:r>
            <a:endParaRPr sz="1200"/>
          </a:p>
        </p:txBody>
      </p:sp>
      <p:sp>
        <p:nvSpPr>
          <p:cNvPr id="582" name="Google Shape;582;p5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58"/>
          <p:cNvSpPr txBox="1"/>
          <p:nvPr>
            <p:ph type="title"/>
          </p:nvPr>
        </p:nvSpPr>
        <p:spPr>
          <a:xfrm>
            <a:off x="160725" y="1810025"/>
            <a:ext cx="86898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600"/>
              <a:t>Thank You !</a:t>
            </a:r>
            <a:endParaRPr b="1" sz="4600"/>
          </a:p>
        </p:txBody>
      </p:sp>
      <p:sp>
        <p:nvSpPr>
          <p:cNvPr id="588" name="Google Shape;588;p5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p:nvPr/>
        </p:nvSpPr>
        <p:spPr>
          <a:xfrm>
            <a:off x="3859593" y="290650"/>
            <a:ext cx="1538100" cy="442500"/>
          </a:xfrm>
          <a:prstGeom prst="roundRect">
            <a:avLst>
              <a:gd fmla="val 50000" name="adj"/>
            </a:avLst>
          </a:prstGeom>
          <a:solidFill>
            <a:srgbClr val="11111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EAHE systems</a:t>
            </a:r>
            <a:endParaRPr>
              <a:solidFill>
                <a:srgbClr val="FFFFFF"/>
              </a:solidFill>
            </a:endParaRPr>
          </a:p>
        </p:txBody>
      </p:sp>
      <p:sp>
        <p:nvSpPr>
          <p:cNvPr id="167" name="Google Shape;167;p17"/>
          <p:cNvSpPr/>
          <p:nvPr/>
        </p:nvSpPr>
        <p:spPr>
          <a:xfrm>
            <a:off x="3802900" y="954439"/>
            <a:ext cx="1651500" cy="520800"/>
          </a:xfrm>
          <a:prstGeom prst="roundRect">
            <a:avLst>
              <a:gd fmla="val 50000" name="adj"/>
            </a:avLst>
          </a:prstGeom>
          <a:solidFill>
            <a:srgbClr val="2525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Checking the derived </a:t>
            </a:r>
            <a:r>
              <a:rPr lang="en" sz="1000">
                <a:solidFill>
                  <a:srgbClr val="FFFFFF"/>
                </a:solidFill>
                <a:latin typeface="Roboto"/>
                <a:ea typeface="Roboto"/>
                <a:cs typeface="Roboto"/>
                <a:sym typeface="Roboto"/>
              </a:rPr>
              <a:t>equation</a:t>
            </a:r>
            <a:r>
              <a:rPr lang="en" sz="1000">
                <a:solidFill>
                  <a:srgbClr val="FFFFFF"/>
                </a:solidFill>
                <a:latin typeface="Roboto"/>
                <a:ea typeface="Roboto"/>
                <a:cs typeface="Roboto"/>
                <a:sym typeface="Roboto"/>
              </a:rPr>
              <a:t> accuracy</a:t>
            </a:r>
            <a:endParaRPr>
              <a:solidFill>
                <a:srgbClr val="FFFFFF"/>
              </a:solidFill>
            </a:endParaRPr>
          </a:p>
        </p:txBody>
      </p:sp>
      <p:sp>
        <p:nvSpPr>
          <p:cNvPr id="168" name="Google Shape;168;p17"/>
          <p:cNvSpPr/>
          <p:nvPr/>
        </p:nvSpPr>
        <p:spPr>
          <a:xfrm>
            <a:off x="1668975" y="1819075"/>
            <a:ext cx="1651500" cy="567000"/>
          </a:xfrm>
          <a:prstGeom prst="roundRect">
            <a:avLst>
              <a:gd fmla="val 50000" name="adj"/>
            </a:avLst>
          </a:prstGeom>
          <a:solidFill>
            <a:srgbClr val="2F2F2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Calculating the building’s ventilation requirement</a:t>
            </a:r>
            <a:endParaRPr>
              <a:solidFill>
                <a:srgbClr val="FFFFFF"/>
              </a:solidFill>
            </a:endParaRPr>
          </a:p>
        </p:txBody>
      </p:sp>
      <p:sp>
        <p:nvSpPr>
          <p:cNvPr id="169" name="Google Shape;169;p17"/>
          <p:cNvSpPr/>
          <p:nvPr/>
        </p:nvSpPr>
        <p:spPr>
          <a:xfrm>
            <a:off x="6337350" y="1819077"/>
            <a:ext cx="1494300" cy="567000"/>
          </a:xfrm>
          <a:prstGeom prst="roundRect">
            <a:avLst>
              <a:gd fmla="val 50000" name="adj"/>
            </a:avLst>
          </a:prstGeom>
          <a:solidFill>
            <a:srgbClr val="2F2F2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Air filter and tube material selection</a:t>
            </a:r>
            <a:endParaRPr>
              <a:solidFill>
                <a:srgbClr val="FFFFFF"/>
              </a:solidFill>
            </a:endParaRPr>
          </a:p>
        </p:txBody>
      </p:sp>
      <p:cxnSp>
        <p:nvCxnSpPr>
          <p:cNvPr id="170" name="Google Shape;170;p17"/>
          <p:cNvCxnSpPr>
            <a:stCxn id="167" idx="0"/>
            <a:endCxn id="166" idx="2"/>
          </p:cNvCxnSpPr>
          <p:nvPr/>
        </p:nvCxnSpPr>
        <p:spPr>
          <a:xfrm rot="-5400000">
            <a:off x="4518250" y="843439"/>
            <a:ext cx="221400" cy="600"/>
          </a:xfrm>
          <a:prstGeom prst="bentConnector3">
            <a:avLst>
              <a:gd fmla="val 49975" name="adj1"/>
            </a:avLst>
          </a:prstGeom>
          <a:noFill/>
          <a:ln cap="flat" cmpd="sng" w="9525">
            <a:solidFill>
              <a:srgbClr val="C2C2C2"/>
            </a:solidFill>
            <a:prstDash val="solid"/>
            <a:round/>
            <a:headEnd len="sm" w="sm" type="none"/>
            <a:tailEnd len="sm" w="sm" type="none"/>
          </a:ln>
        </p:spPr>
      </p:cxnSp>
      <p:cxnSp>
        <p:nvCxnSpPr>
          <p:cNvPr id="171" name="Google Shape;171;p17"/>
          <p:cNvCxnSpPr>
            <a:stCxn id="167" idx="2"/>
            <a:endCxn id="169" idx="0"/>
          </p:cNvCxnSpPr>
          <p:nvPr/>
        </p:nvCxnSpPr>
        <p:spPr>
          <a:xfrm flipH="1" rot="-5400000">
            <a:off x="5684650" y="419239"/>
            <a:ext cx="343800" cy="2455800"/>
          </a:xfrm>
          <a:prstGeom prst="bentConnector3">
            <a:avLst>
              <a:gd fmla="val 50006" name="adj1"/>
            </a:avLst>
          </a:prstGeom>
          <a:noFill/>
          <a:ln cap="flat" cmpd="sng" w="9525">
            <a:solidFill>
              <a:srgbClr val="000000"/>
            </a:solidFill>
            <a:prstDash val="solid"/>
            <a:round/>
            <a:headEnd len="sm" w="sm" type="none"/>
            <a:tailEnd len="sm" w="sm" type="none"/>
          </a:ln>
        </p:spPr>
      </p:cxnSp>
      <p:cxnSp>
        <p:nvCxnSpPr>
          <p:cNvPr id="172" name="Google Shape;172;p17"/>
          <p:cNvCxnSpPr>
            <a:stCxn id="168" idx="0"/>
            <a:endCxn id="167" idx="2"/>
          </p:cNvCxnSpPr>
          <p:nvPr/>
        </p:nvCxnSpPr>
        <p:spPr>
          <a:xfrm rot="-5400000">
            <a:off x="3389775" y="580225"/>
            <a:ext cx="343800" cy="2133900"/>
          </a:xfrm>
          <a:prstGeom prst="bentConnector3">
            <a:avLst>
              <a:gd fmla="val 50005" name="adj1"/>
            </a:avLst>
          </a:prstGeom>
          <a:noFill/>
          <a:ln cap="flat" cmpd="sng" w="9525">
            <a:solidFill>
              <a:srgbClr val="111111"/>
            </a:solidFill>
            <a:prstDash val="solid"/>
            <a:round/>
            <a:headEnd len="sm" w="sm" type="none"/>
            <a:tailEnd len="sm" w="sm" type="none"/>
          </a:ln>
        </p:spPr>
      </p:cxnSp>
      <p:sp>
        <p:nvSpPr>
          <p:cNvPr id="173" name="Google Shape;173;p17"/>
          <p:cNvSpPr/>
          <p:nvPr/>
        </p:nvSpPr>
        <p:spPr>
          <a:xfrm>
            <a:off x="764975" y="2744424"/>
            <a:ext cx="1729800" cy="678900"/>
          </a:xfrm>
          <a:prstGeom prst="roundRect">
            <a:avLst>
              <a:gd fmla="val 50000" name="adj"/>
            </a:avLst>
          </a:prstGeom>
          <a:solidFill>
            <a:srgbClr val="3D3D3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Developing air density, viscosity, &amp; temperature correlations</a:t>
            </a:r>
            <a:endParaRPr>
              <a:solidFill>
                <a:srgbClr val="FFFFFF"/>
              </a:solidFill>
            </a:endParaRPr>
          </a:p>
        </p:txBody>
      </p:sp>
      <p:sp>
        <p:nvSpPr>
          <p:cNvPr id="174" name="Google Shape;174;p17"/>
          <p:cNvSpPr/>
          <p:nvPr/>
        </p:nvSpPr>
        <p:spPr>
          <a:xfrm>
            <a:off x="3169749" y="2725062"/>
            <a:ext cx="1459500" cy="520800"/>
          </a:xfrm>
          <a:prstGeom prst="roundRect">
            <a:avLst>
              <a:gd fmla="val 50000" name="adj"/>
            </a:avLst>
          </a:prstGeom>
          <a:solidFill>
            <a:srgbClr val="3D3D3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Deciding system configurations</a:t>
            </a:r>
            <a:endParaRPr>
              <a:solidFill>
                <a:srgbClr val="FFFFFF"/>
              </a:solidFill>
            </a:endParaRPr>
          </a:p>
        </p:txBody>
      </p:sp>
      <p:cxnSp>
        <p:nvCxnSpPr>
          <p:cNvPr id="175" name="Google Shape;175;p17"/>
          <p:cNvCxnSpPr>
            <a:stCxn id="173" idx="0"/>
            <a:endCxn id="168" idx="2"/>
          </p:cNvCxnSpPr>
          <p:nvPr/>
        </p:nvCxnSpPr>
        <p:spPr>
          <a:xfrm rot="-5400000">
            <a:off x="1883225" y="2132874"/>
            <a:ext cx="358200" cy="864900"/>
          </a:xfrm>
          <a:prstGeom prst="bentConnector3">
            <a:avLst>
              <a:gd fmla="val 50021" name="adj1"/>
            </a:avLst>
          </a:prstGeom>
          <a:noFill/>
          <a:ln cap="flat" cmpd="sng" w="9525">
            <a:solidFill>
              <a:srgbClr val="111111"/>
            </a:solidFill>
            <a:prstDash val="solid"/>
            <a:round/>
            <a:headEnd len="sm" w="sm" type="none"/>
            <a:tailEnd len="sm" w="sm" type="none"/>
          </a:ln>
        </p:spPr>
      </p:cxnSp>
      <p:cxnSp>
        <p:nvCxnSpPr>
          <p:cNvPr id="176" name="Google Shape;176;p17"/>
          <p:cNvCxnSpPr>
            <a:stCxn id="174" idx="0"/>
            <a:endCxn id="168" idx="2"/>
          </p:cNvCxnSpPr>
          <p:nvPr/>
        </p:nvCxnSpPr>
        <p:spPr>
          <a:xfrm flipH="1" rot="5400000">
            <a:off x="3027549" y="1853112"/>
            <a:ext cx="339000" cy="1404900"/>
          </a:xfrm>
          <a:prstGeom prst="bentConnector3">
            <a:avLst>
              <a:gd fmla="val 49998" name="adj1"/>
            </a:avLst>
          </a:prstGeom>
          <a:noFill/>
          <a:ln cap="flat" cmpd="sng" w="9525">
            <a:solidFill>
              <a:srgbClr val="000000"/>
            </a:solidFill>
            <a:prstDash val="solid"/>
            <a:round/>
            <a:headEnd len="sm" w="sm" type="none"/>
            <a:tailEnd len="sm" w="sm" type="none"/>
          </a:ln>
        </p:spPr>
      </p:cxnSp>
      <p:sp>
        <p:nvSpPr>
          <p:cNvPr id="177" name="Google Shape;177;p17"/>
          <p:cNvSpPr/>
          <p:nvPr/>
        </p:nvSpPr>
        <p:spPr>
          <a:xfrm>
            <a:off x="854225" y="4038573"/>
            <a:ext cx="1551300" cy="814800"/>
          </a:xfrm>
          <a:prstGeom prst="roundRect">
            <a:avLst>
              <a:gd fmla="val 50000" name="adj"/>
            </a:avLst>
          </a:prstGeom>
          <a:solidFill>
            <a:srgbClr val="3D3D3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Calculating outlet temperature, heat duty, COP, effectiveness, and plotting</a:t>
            </a:r>
            <a:endParaRPr>
              <a:solidFill>
                <a:srgbClr val="FFFFFF"/>
              </a:solidFill>
            </a:endParaRPr>
          </a:p>
        </p:txBody>
      </p:sp>
      <p:sp>
        <p:nvSpPr>
          <p:cNvPr id="178" name="Google Shape;178;p17"/>
          <p:cNvSpPr/>
          <p:nvPr/>
        </p:nvSpPr>
        <p:spPr>
          <a:xfrm>
            <a:off x="3379325" y="4151819"/>
            <a:ext cx="1538100" cy="567000"/>
          </a:xfrm>
          <a:prstGeom prst="roundRect">
            <a:avLst>
              <a:gd fmla="val 50000" name="adj"/>
            </a:avLst>
          </a:prstGeom>
          <a:solidFill>
            <a:srgbClr val="3D3D3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Pressure drop calculations</a:t>
            </a:r>
            <a:endParaRPr>
              <a:solidFill>
                <a:srgbClr val="FFFFFF"/>
              </a:solidFill>
            </a:endParaRPr>
          </a:p>
        </p:txBody>
      </p:sp>
      <p:cxnSp>
        <p:nvCxnSpPr>
          <p:cNvPr id="179" name="Google Shape;179;p17"/>
          <p:cNvCxnSpPr>
            <a:stCxn id="177" idx="0"/>
            <a:endCxn id="173" idx="2"/>
          </p:cNvCxnSpPr>
          <p:nvPr/>
        </p:nvCxnSpPr>
        <p:spPr>
          <a:xfrm rot="-5400000">
            <a:off x="1322525" y="3730623"/>
            <a:ext cx="615300" cy="600"/>
          </a:xfrm>
          <a:prstGeom prst="bentConnector3">
            <a:avLst>
              <a:gd fmla="val 49996" name="adj1"/>
            </a:avLst>
          </a:prstGeom>
          <a:noFill/>
          <a:ln cap="flat" cmpd="sng" w="9525">
            <a:solidFill>
              <a:srgbClr val="111111"/>
            </a:solidFill>
            <a:prstDash val="solid"/>
            <a:round/>
            <a:headEnd len="sm" w="sm" type="none"/>
            <a:tailEnd len="sm" w="sm" type="none"/>
          </a:ln>
        </p:spPr>
      </p:cxnSp>
      <p:cxnSp>
        <p:nvCxnSpPr>
          <p:cNvPr id="180" name="Google Shape;180;p17"/>
          <p:cNvCxnSpPr>
            <a:stCxn id="178" idx="1"/>
            <a:endCxn id="177" idx="3"/>
          </p:cNvCxnSpPr>
          <p:nvPr/>
        </p:nvCxnSpPr>
        <p:spPr>
          <a:xfrm flipH="1">
            <a:off x="2405525" y="4435319"/>
            <a:ext cx="973800" cy="10800"/>
          </a:xfrm>
          <a:prstGeom prst="bentConnector3">
            <a:avLst>
              <a:gd fmla="val 50000" name="adj1"/>
            </a:avLst>
          </a:prstGeom>
          <a:noFill/>
          <a:ln cap="flat" cmpd="sng" w="9525">
            <a:solidFill>
              <a:srgbClr val="111111"/>
            </a:solidFill>
            <a:prstDash val="solid"/>
            <a:round/>
            <a:headEnd len="sm" w="sm" type="none"/>
            <a:tailEnd len="sm" w="sm" type="none"/>
          </a:ln>
        </p:spPr>
      </p:cxnSp>
      <p:sp>
        <p:nvSpPr>
          <p:cNvPr id="181" name="Google Shape;181;p17"/>
          <p:cNvSpPr/>
          <p:nvPr/>
        </p:nvSpPr>
        <p:spPr>
          <a:xfrm>
            <a:off x="5649876" y="4174924"/>
            <a:ext cx="1494300" cy="520800"/>
          </a:xfrm>
          <a:prstGeom prst="roundRect">
            <a:avLst>
              <a:gd fmla="val 50000" name="adj"/>
            </a:avLst>
          </a:prstGeom>
          <a:solidFill>
            <a:srgbClr val="41414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Cost analysis</a:t>
            </a:r>
            <a:endParaRPr>
              <a:solidFill>
                <a:srgbClr val="FFFFFF"/>
              </a:solidFill>
            </a:endParaRPr>
          </a:p>
        </p:txBody>
      </p:sp>
      <p:cxnSp>
        <p:nvCxnSpPr>
          <p:cNvPr id="182" name="Google Shape;182;p17"/>
          <p:cNvCxnSpPr>
            <a:stCxn id="181" idx="1"/>
            <a:endCxn id="178" idx="3"/>
          </p:cNvCxnSpPr>
          <p:nvPr/>
        </p:nvCxnSpPr>
        <p:spPr>
          <a:xfrm flipH="1">
            <a:off x="4917276" y="4435324"/>
            <a:ext cx="732600" cy="600"/>
          </a:xfrm>
          <a:prstGeom prst="bentConnector3">
            <a:avLst>
              <a:gd fmla="val 49990" name="adj1"/>
            </a:avLst>
          </a:prstGeom>
          <a:noFill/>
          <a:ln cap="flat" cmpd="sng" w="9525">
            <a:solidFill>
              <a:srgbClr val="C2C2C2"/>
            </a:solidFill>
            <a:prstDash val="solid"/>
            <a:round/>
            <a:headEnd len="sm" w="sm" type="none"/>
            <a:tailEnd len="sm" w="sm" type="none"/>
          </a:ln>
        </p:spPr>
      </p:cxnSp>
      <p:cxnSp>
        <p:nvCxnSpPr>
          <p:cNvPr id="183" name="Google Shape;183;p17"/>
          <p:cNvCxnSpPr>
            <a:endCxn id="178" idx="1"/>
          </p:cNvCxnSpPr>
          <p:nvPr/>
        </p:nvCxnSpPr>
        <p:spPr>
          <a:xfrm flipH="1" rot="10800000">
            <a:off x="3153125" y="4435319"/>
            <a:ext cx="226200" cy="213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17"/>
          <p:cNvCxnSpPr/>
          <p:nvPr/>
        </p:nvCxnSpPr>
        <p:spPr>
          <a:xfrm flipH="1" rot="10800000">
            <a:off x="4148376" y="4435174"/>
            <a:ext cx="1501500" cy="3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17"/>
          <p:cNvCxnSpPr/>
          <p:nvPr/>
        </p:nvCxnSpPr>
        <p:spPr>
          <a:xfrm flipH="1">
            <a:off x="1621775" y="2561200"/>
            <a:ext cx="16200" cy="1977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17"/>
          <p:cNvCxnSpPr/>
          <p:nvPr/>
        </p:nvCxnSpPr>
        <p:spPr>
          <a:xfrm flipH="1">
            <a:off x="3891400" y="2561200"/>
            <a:ext cx="16200" cy="1977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17"/>
          <p:cNvCxnSpPr/>
          <p:nvPr/>
        </p:nvCxnSpPr>
        <p:spPr>
          <a:xfrm flipH="1">
            <a:off x="7084475" y="1621300"/>
            <a:ext cx="16200" cy="1977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17"/>
          <p:cNvCxnSpPr/>
          <p:nvPr/>
        </p:nvCxnSpPr>
        <p:spPr>
          <a:xfrm flipH="1">
            <a:off x="2486625" y="1621300"/>
            <a:ext cx="16200" cy="1977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17"/>
          <p:cNvCxnSpPr/>
          <p:nvPr/>
        </p:nvCxnSpPr>
        <p:spPr>
          <a:xfrm flipH="1">
            <a:off x="4620550" y="733150"/>
            <a:ext cx="16200" cy="197700"/>
          </a:xfrm>
          <a:prstGeom prst="straightConnector1">
            <a:avLst/>
          </a:prstGeom>
          <a:noFill/>
          <a:ln cap="flat" cmpd="sng" w="9525">
            <a:solidFill>
              <a:schemeClr val="dk2"/>
            </a:solidFill>
            <a:prstDash val="solid"/>
            <a:round/>
            <a:headEnd len="med" w="med" type="none"/>
            <a:tailEnd len="med" w="med" type="triangle"/>
          </a:ln>
        </p:spPr>
      </p:cxnSp>
      <p:sp>
        <p:nvSpPr>
          <p:cNvPr id="190" name="Google Shape;190;p17"/>
          <p:cNvSpPr txBox="1"/>
          <p:nvPr>
            <p:ph type="title"/>
          </p:nvPr>
        </p:nvSpPr>
        <p:spPr>
          <a:xfrm>
            <a:off x="584375" y="384175"/>
            <a:ext cx="2544000" cy="72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Work Done: EAHE System</a:t>
            </a:r>
            <a:endParaRPr b="1"/>
          </a:p>
        </p:txBody>
      </p:sp>
      <p:sp>
        <p:nvSpPr>
          <p:cNvPr id="191" name="Google Shape;191;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ph type="title"/>
          </p:nvPr>
        </p:nvSpPr>
        <p:spPr>
          <a:xfrm>
            <a:off x="389525" y="408725"/>
            <a:ext cx="7806300" cy="7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Work Done: GSHP System</a:t>
            </a:r>
            <a:endParaRPr b="1"/>
          </a:p>
        </p:txBody>
      </p:sp>
      <p:sp>
        <p:nvSpPr>
          <p:cNvPr id="197" name="Google Shape;197;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8" name="Google Shape;198;p18"/>
          <p:cNvPicPr preferRelativeResize="0"/>
          <p:nvPr/>
        </p:nvPicPr>
        <p:blipFill>
          <a:blip r:embed="rId3">
            <a:alphaModFix/>
          </a:blip>
          <a:stretch>
            <a:fillRect/>
          </a:stretch>
        </p:blipFill>
        <p:spPr>
          <a:xfrm>
            <a:off x="323175" y="1400850"/>
            <a:ext cx="1276350" cy="790575"/>
          </a:xfrm>
          <a:prstGeom prst="rect">
            <a:avLst/>
          </a:prstGeom>
          <a:noFill/>
          <a:ln>
            <a:noFill/>
          </a:ln>
        </p:spPr>
      </p:pic>
      <p:pic>
        <p:nvPicPr>
          <p:cNvPr id="199" name="Google Shape;199;p18"/>
          <p:cNvPicPr preferRelativeResize="0"/>
          <p:nvPr/>
        </p:nvPicPr>
        <p:blipFill>
          <a:blip r:embed="rId4">
            <a:alphaModFix/>
          </a:blip>
          <a:stretch>
            <a:fillRect/>
          </a:stretch>
        </p:blipFill>
        <p:spPr>
          <a:xfrm>
            <a:off x="1870113" y="1315125"/>
            <a:ext cx="2114550" cy="1133475"/>
          </a:xfrm>
          <a:prstGeom prst="rect">
            <a:avLst/>
          </a:prstGeom>
          <a:noFill/>
          <a:ln>
            <a:noFill/>
          </a:ln>
        </p:spPr>
      </p:pic>
      <p:pic>
        <p:nvPicPr>
          <p:cNvPr id="200" name="Google Shape;200;p18"/>
          <p:cNvPicPr preferRelativeResize="0"/>
          <p:nvPr/>
        </p:nvPicPr>
        <p:blipFill>
          <a:blip r:embed="rId5">
            <a:alphaModFix/>
          </a:blip>
          <a:stretch>
            <a:fillRect/>
          </a:stretch>
        </p:blipFill>
        <p:spPr>
          <a:xfrm>
            <a:off x="4318913" y="1400850"/>
            <a:ext cx="2476500" cy="962025"/>
          </a:xfrm>
          <a:prstGeom prst="rect">
            <a:avLst/>
          </a:prstGeom>
          <a:noFill/>
          <a:ln>
            <a:noFill/>
          </a:ln>
        </p:spPr>
      </p:pic>
      <p:pic>
        <p:nvPicPr>
          <p:cNvPr id="201" name="Google Shape;201;p18"/>
          <p:cNvPicPr preferRelativeResize="0"/>
          <p:nvPr/>
        </p:nvPicPr>
        <p:blipFill rotWithShape="1">
          <a:blip r:embed="rId6">
            <a:alphaModFix/>
          </a:blip>
          <a:srcRect b="0" l="0" r="0" t="14067"/>
          <a:stretch/>
        </p:blipFill>
        <p:spPr>
          <a:xfrm>
            <a:off x="7129675" y="1333650"/>
            <a:ext cx="1636058" cy="924975"/>
          </a:xfrm>
          <a:prstGeom prst="rect">
            <a:avLst/>
          </a:prstGeom>
          <a:noFill/>
          <a:ln>
            <a:noFill/>
          </a:ln>
        </p:spPr>
      </p:pic>
      <p:pic>
        <p:nvPicPr>
          <p:cNvPr id="202" name="Google Shape;202;p18"/>
          <p:cNvPicPr preferRelativeResize="0"/>
          <p:nvPr/>
        </p:nvPicPr>
        <p:blipFill>
          <a:blip r:embed="rId7">
            <a:alphaModFix/>
          </a:blip>
          <a:stretch>
            <a:fillRect/>
          </a:stretch>
        </p:blipFill>
        <p:spPr>
          <a:xfrm>
            <a:off x="6538525" y="2692950"/>
            <a:ext cx="2227212" cy="790575"/>
          </a:xfrm>
          <a:prstGeom prst="rect">
            <a:avLst/>
          </a:prstGeom>
          <a:noFill/>
          <a:ln>
            <a:noFill/>
          </a:ln>
        </p:spPr>
      </p:pic>
      <p:sp>
        <p:nvSpPr>
          <p:cNvPr id="203" name="Google Shape;203;p18"/>
          <p:cNvSpPr/>
          <p:nvPr/>
        </p:nvSpPr>
        <p:spPr>
          <a:xfrm>
            <a:off x="1599513" y="1735825"/>
            <a:ext cx="270600" cy="1206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18"/>
          <p:cNvPicPr preferRelativeResize="0"/>
          <p:nvPr/>
        </p:nvPicPr>
        <p:blipFill>
          <a:blip r:embed="rId8">
            <a:alphaModFix/>
          </a:blip>
          <a:stretch>
            <a:fillRect/>
          </a:stretch>
        </p:blipFill>
        <p:spPr>
          <a:xfrm>
            <a:off x="6912450" y="3760925"/>
            <a:ext cx="1763450" cy="869200"/>
          </a:xfrm>
          <a:prstGeom prst="rect">
            <a:avLst/>
          </a:prstGeom>
          <a:noFill/>
          <a:ln>
            <a:noFill/>
          </a:ln>
        </p:spPr>
      </p:pic>
      <p:sp>
        <p:nvSpPr>
          <p:cNvPr id="205" name="Google Shape;205;p18"/>
          <p:cNvSpPr/>
          <p:nvPr/>
        </p:nvSpPr>
        <p:spPr>
          <a:xfrm>
            <a:off x="4003075" y="1700738"/>
            <a:ext cx="270600" cy="1908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6840675" y="1700750"/>
            <a:ext cx="270600" cy="1908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7857250" y="2278988"/>
            <a:ext cx="180900" cy="393600"/>
          </a:xfrm>
          <a:prstGeom prst="downArrow">
            <a:avLst>
              <a:gd fmla="val 50000" name="adj1"/>
              <a:gd fmla="val 42755"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p18"/>
          <p:cNvPicPr preferRelativeResize="0"/>
          <p:nvPr/>
        </p:nvPicPr>
        <p:blipFill>
          <a:blip r:embed="rId9">
            <a:alphaModFix/>
          </a:blip>
          <a:stretch>
            <a:fillRect/>
          </a:stretch>
        </p:blipFill>
        <p:spPr>
          <a:xfrm>
            <a:off x="323184" y="3885275"/>
            <a:ext cx="1386491" cy="619125"/>
          </a:xfrm>
          <a:prstGeom prst="rect">
            <a:avLst/>
          </a:prstGeom>
          <a:noFill/>
          <a:ln>
            <a:noFill/>
          </a:ln>
        </p:spPr>
      </p:pic>
      <p:sp>
        <p:nvSpPr>
          <p:cNvPr id="209" name="Google Shape;209;p18"/>
          <p:cNvSpPr/>
          <p:nvPr/>
        </p:nvSpPr>
        <p:spPr>
          <a:xfrm>
            <a:off x="7765450" y="3526825"/>
            <a:ext cx="221100" cy="1908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p18"/>
          <p:cNvPicPr preferRelativeResize="0"/>
          <p:nvPr/>
        </p:nvPicPr>
        <p:blipFill>
          <a:blip r:embed="rId10">
            <a:alphaModFix/>
          </a:blip>
          <a:stretch>
            <a:fillRect/>
          </a:stretch>
        </p:blipFill>
        <p:spPr>
          <a:xfrm>
            <a:off x="2153238" y="3909838"/>
            <a:ext cx="1876625" cy="570003"/>
          </a:xfrm>
          <a:prstGeom prst="rect">
            <a:avLst/>
          </a:prstGeom>
          <a:noFill/>
          <a:ln>
            <a:noFill/>
          </a:ln>
        </p:spPr>
      </p:pic>
      <p:pic>
        <p:nvPicPr>
          <p:cNvPr id="211" name="Google Shape;211;p18"/>
          <p:cNvPicPr preferRelativeResize="0"/>
          <p:nvPr/>
        </p:nvPicPr>
        <p:blipFill>
          <a:blip r:embed="rId11">
            <a:alphaModFix/>
          </a:blip>
          <a:stretch>
            <a:fillRect/>
          </a:stretch>
        </p:blipFill>
        <p:spPr>
          <a:xfrm>
            <a:off x="4561400" y="3885275"/>
            <a:ext cx="1636050" cy="641765"/>
          </a:xfrm>
          <a:prstGeom prst="rect">
            <a:avLst/>
          </a:prstGeom>
          <a:noFill/>
          <a:ln>
            <a:noFill/>
          </a:ln>
        </p:spPr>
      </p:pic>
      <p:sp>
        <p:nvSpPr>
          <p:cNvPr id="212" name="Google Shape;212;p18"/>
          <p:cNvSpPr/>
          <p:nvPr/>
        </p:nvSpPr>
        <p:spPr>
          <a:xfrm>
            <a:off x="6389200" y="4179100"/>
            <a:ext cx="331500" cy="261300"/>
          </a:xfrm>
          <a:prstGeom prst="leftArrow">
            <a:avLst>
              <a:gd fmla="val 50000" name="adj1"/>
              <a:gd fmla="val 50000" name="adj2"/>
            </a:avLst>
          </a:prstGeom>
          <a:solidFill>
            <a:srgbClr val="11111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4098725" y="4118825"/>
            <a:ext cx="387900" cy="1908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a:off x="1768075" y="4159000"/>
            <a:ext cx="331500" cy="190800"/>
          </a:xfrm>
          <a:prstGeom prst="lef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txBox="1"/>
          <p:nvPr>
            <p:ph type="title"/>
          </p:nvPr>
        </p:nvSpPr>
        <p:spPr>
          <a:xfrm>
            <a:off x="160725" y="1810025"/>
            <a:ext cx="86898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600"/>
              <a:t>Results &amp; Discussion</a:t>
            </a:r>
            <a:endParaRPr b="1" sz="4600"/>
          </a:p>
        </p:txBody>
      </p:sp>
      <p:sp>
        <p:nvSpPr>
          <p:cNvPr id="220" name="Google Shape;220;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txBox="1"/>
          <p:nvPr>
            <p:ph type="title"/>
          </p:nvPr>
        </p:nvSpPr>
        <p:spPr>
          <a:xfrm>
            <a:off x="819138" y="320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Determining Heating and Cooling Loads</a:t>
            </a:r>
            <a:endParaRPr b="1"/>
          </a:p>
        </p:txBody>
      </p:sp>
      <p:pic>
        <p:nvPicPr>
          <p:cNvPr id="226" name="Google Shape;226;p20"/>
          <p:cNvPicPr preferRelativeResize="0"/>
          <p:nvPr/>
        </p:nvPicPr>
        <p:blipFill>
          <a:blip r:embed="rId3">
            <a:alphaModFix/>
          </a:blip>
          <a:stretch>
            <a:fillRect/>
          </a:stretch>
        </p:blipFill>
        <p:spPr>
          <a:xfrm>
            <a:off x="2977038" y="1027221"/>
            <a:ext cx="3189925" cy="3412074"/>
          </a:xfrm>
          <a:prstGeom prst="rect">
            <a:avLst/>
          </a:prstGeom>
          <a:noFill/>
          <a:ln>
            <a:noFill/>
          </a:ln>
        </p:spPr>
      </p:pic>
      <p:sp>
        <p:nvSpPr>
          <p:cNvPr id="227" name="Google Shape;227;p20"/>
          <p:cNvSpPr txBox="1"/>
          <p:nvPr/>
        </p:nvSpPr>
        <p:spPr>
          <a:xfrm>
            <a:off x="2521524" y="4500550"/>
            <a:ext cx="3787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Open Sans"/>
                <a:ea typeface="Open Sans"/>
                <a:cs typeface="Open Sans"/>
                <a:sym typeface="Open Sans"/>
              </a:rPr>
              <a:t>Fig 1. : Target Building Mockup</a:t>
            </a:r>
            <a:endParaRPr b="1" sz="1200">
              <a:latin typeface="Open Sans"/>
              <a:ea typeface="Open Sans"/>
              <a:cs typeface="Open Sans"/>
              <a:sym typeface="Open Sans"/>
            </a:endParaRPr>
          </a:p>
        </p:txBody>
      </p:sp>
      <p:sp>
        <p:nvSpPr>
          <p:cNvPr id="228" name="Google Shape;228;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ph type="title"/>
          </p:nvPr>
        </p:nvSpPr>
        <p:spPr>
          <a:xfrm>
            <a:off x="819138" y="234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Determining Heating and Cooling Loads</a:t>
            </a:r>
            <a:endParaRPr b="1"/>
          </a:p>
        </p:txBody>
      </p:sp>
      <p:sp>
        <p:nvSpPr>
          <p:cNvPr id="234" name="Google Shape;234;p21"/>
          <p:cNvSpPr txBox="1"/>
          <p:nvPr/>
        </p:nvSpPr>
        <p:spPr>
          <a:xfrm>
            <a:off x="2563649" y="4511275"/>
            <a:ext cx="4016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Open Sans"/>
                <a:ea typeface="Open Sans"/>
                <a:cs typeface="Open Sans"/>
                <a:sym typeface="Open Sans"/>
              </a:rPr>
              <a:t>Fig 2. : Heating and Cooling Loads</a:t>
            </a:r>
            <a:endParaRPr b="1" sz="1200">
              <a:latin typeface="Open Sans"/>
              <a:ea typeface="Open Sans"/>
              <a:cs typeface="Open Sans"/>
              <a:sym typeface="Open Sans"/>
            </a:endParaRPr>
          </a:p>
        </p:txBody>
      </p:sp>
      <p:pic>
        <p:nvPicPr>
          <p:cNvPr id="235" name="Google Shape;235;p21"/>
          <p:cNvPicPr preferRelativeResize="0"/>
          <p:nvPr/>
        </p:nvPicPr>
        <p:blipFill>
          <a:blip r:embed="rId3">
            <a:alphaModFix/>
          </a:blip>
          <a:stretch>
            <a:fillRect/>
          </a:stretch>
        </p:blipFill>
        <p:spPr>
          <a:xfrm>
            <a:off x="1440400" y="843075"/>
            <a:ext cx="6263200" cy="3765874"/>
          </a:xfrm>
          <a:prstGeom prst="rect">
            <a:avLst/>
          </a:prstGeom>
          <a:noFill/>
          <a:ln>
            <a:noFill/>
          </a:ln>
        </p:spPr>
      </p:pic>
      <p:sp>
        <p:nvSpPr>
          <p:cNvPr id="236" name="Google Shape;236;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