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sldIdLst>
    <p:sldId id="276" r:id="rId5"/>
    <p:sldId id="258" r:id="rId6"/>
    <p:sldId id="270" r:id="rId7"/>
    <p:sldId id="266" r:id="rId8"/>
    <p:sldId id="268" r:id="rId9"/>
    <p:sldId id="264" r:id="rId10"/>
    <p:sldId id="271" r:id="rId11"/>
    <p:sldId id="272" r:id="rId12"/>
    <p:sldId id="273" r:id="rId13"/>
    <p:sldId id="269" r:id="rId14"/>
    <p:sldId id="260" r:id="rId15"/>
    <p:sldId id="261" r:id="rId16"/>
    <p:sldId id="262" r:id="rId17"/>
    <p:sldId id="263" r:id="rId18"/>
    <p:sldId id="265" r:id="rId19"/>
    <p:sldId id="267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055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098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9483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364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439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09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586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621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9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7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3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7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5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0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1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67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vervolve.com/2022/03/25/geological-cross-sections-for-the-volve-oilfield/" TargetMode="External"/><Relationship Id="rId3" Type="http://schemas.openxmlformats.org/officeDocument/2006/relationships/hyperlink" Target="https://doi.org/10.1016/j.asej.2020.05.014" TargetMode="External"/><Relationship Id="rId7" Type="http://schemas.openxmlformats.org/officeDocument/2006/relationships/hyperlink" Target="https://doi.org/10.1016/j.petrol.2021.109468" TargetMode="External"/><Relationship Id="rId2" Type="http://schemas.openxmlformats.org/officeDocument/2006/relationships/hyperlink" Target="https://doi.org/10.1016/j.energy.2020.1197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quinor.com/energy/volve-data-sharing" TargetMode="External"/><Relationship Id="rId5" Type="http://schemas.openxmlformats.org/officeDocument/2006/relationships/hyperlink" Target="https://www.analyticsvidhya.com/blog/2021/03/introduction-to-long-short-term-memory-lstm/" TargetMode="External"/><Relationship Id="rId4" Type="http://schemas.openxmlformats.org/officeDocument/2006/relationships/hyperlink" Target="https://www.keboola.com/blog/random-forest-regress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AF0CE0-975D-57CE-B02A-48D2F715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39" y="1544271"/>
            <a:ext cx="1950720" cy="20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874710-EE00-2E92-DC48-7EA39ACD427C}"/>
              </a:ext>
            </a:extLst>
          </p:cNvPr>
          <p:cNvSpPr txBox="1">
            <a:spLocks/>
          </p:cNvSpPr>
          <p:nvPr/>
        </p:nvSpPr>
        <p:spPr>
          <a:xfrm>
            <a:off x="1393638" y="70943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accent2"/>
                </a:solidFill>
              </a:rPr>
              <a:t>Machine Learning in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Oil and Gas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4E868-0E0A-2FC7-FCE1-54BE15163DB2}"/>
              </a:ext>
            </a:extLst>
          </p:cNvPr>
          <p:cNvSpPr txBox="1"/>
          <p:nvPr/>
        </p:nvSpPr>
        <p:spPr>
          <a:xfrm>
            <a:off x="3432698" y="3628749"/>
            <a:ext cx="53266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Chemical Engineering Capstone Project (CP302)</a:t>
            </a:r>
          </a:p>
          <a:p>
            <a:pPr algn="ctr"/>
            <a:endParaRPr lang="en-US" sz="1500" b="1" dirty="0"/>
          </a:p>
          <a:p>
            <a:pPr algn="ctr"/>
            <a:r>
              <a:rPr lang="en-US" sz="2500" dirty="0"/>
              <a:t>End-Semester Presentation</a:t>
            </a:r>
          </a:p>
          <a:p>
            <a:pPr algn="ctr"/>
            <a:r>
              <a:rPr lang="en-US" sz="2500" dirty="0"/>
              <a:t>Date: 16 May, 2022</a:t>
            </a:r>
          </a:p>
          <a:p>
            <a:pPr algn="ctr"/>
            <a:endParaRPr lang="en-ID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C5D40-B325-152D-EE63-6B2B4D6E563B}"/>
              </a:ext>
            </a:extLst>
          </p:cNvPr>
          <p:cNvSpPr txBox="1"/>
          <p:nvPr/>
        </p:nvSpPr>
        <p:spPr>
          <a:xfrm>
            <a:off x="719092" y="5863727"/>
            <a:ext cx="311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i="1" dirty="0"/>
              <a:t>Mohamed Mazhar Laljee (2019CHB1051)</a:t>
            </a:r>
            <a:endParaRPr lang="en-ID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4258D-9547-1AC6-879C-B5CFBAFFCC37}"/>
              </a:ext>
            </a:extLst>
          </p:cNvPr>
          <p:cNvSpPr txBox="1"/>
          <p:nvPr/>
        </p:nvSpPr>
        <p:spPr>
          <a:xfrm>
            <a:off x="9457679" y="5863727"/>
            <a:ext cx="201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Mentor:</a:t>
            </a:r>
          </a:p>
          <a:p>
            <a:r>
              <a:rPr lang="en-US" i="1" dirty="0"/>
              <a:t>Dr. </a:t>
            </a:r>
            <a:r>
              <a:rPr lang="en-US" i="1" dirty="0" err="1"/>
              <a:t>Asad</a:t>
            </a:r>
            <a:r>
              <a:rPr lang="en-US" i="1" dirty="0"/>
              <a:t> H. </a:t>
            </a:r>
            <a:r>
              <a:rPr lang="en-US" i="1" dirty="0" err="1"/>
              <a:t>Sahir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387261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5B94-8582-B8FD-D8D1-35ABE2A0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Model Workflows</a:t>
            </a:r>
            <a:endParaRPr lang="en-ID" b="1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EE9C4-B156-90DA-677F-9C90AE78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713" y="2275095"/>
            <a:ext cx="5887979" cy="3361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81182F-02DA-8836-2966-99E3C29BB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5" b="3368"/>
          <a:stretch/>
        </p:blipFill>
        <p:spPr bwMode="auto">
          <a:xfrm>
            <a:off x="442194" y="2051840"/>
            <a:ext cx="4639945" cy="2216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9FEDD-9D92-5BA2-A4C4-EC5FCA276B04}"/>
              </a:ext>
            </a:extLst>
          </p:cNvPr>
          <p:cNvSpPr txBox="1"/>
          <p:nvPr/>
        </p:nvSpPr>
        <p:spPr>
          <a:xfrm>
            <a:off x="691289" y="5082772"/>
            <a:ext cx="4141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Sonic Log Prediction</a:t>
            </a:r>
            <a:r>
              <a:rPr lang="en-US" sz="2000" dirty="0"/>
              <a:t>- Distinct training and validation datasets</a:t>
            </a:r>
            <a:endParaRPr lang="en-ID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9A194-B1B1-8EE4-3DF8-1604815E1373}"/>
              </a:ext>
            </a:extLst>
          </p:cNvPr>
          <p:cNvSpPr txBox="1"/>
          <p:nvPr/>
        </p:nvSpPr>
        <p:spPr>
          <a:xfrm>
            <a:off x="1033728" y="4268625"/>
            <a:ext cx="345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Fig. 4: ROP Prediction Model 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F5DBD-8EEC-AE92-A68B-203717D1AA08}"/>
              </a:ext>
            </a:extLst>
          </p:cNvPr>
          <p:cNvSpPr txBox="1"/>
          <p:nvPr/>
        </p:nvSpPr>
        <p:spPr>
          <a:xfrm>
            <a:off x="6845824" y="1967318"/>
            <a:ext cx="4141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Fig. 5: Production Forecasting Model Workflow</a:t>
            </a:r>
          </a:p>
        </p:txBody>
      </p:sp>
    </p:spTree>
    <p:extLst>
      <p:ext uri="{BB962C8B-B14F-4D97-AF65-F5344CB8AC3E}">
        <p14:creationId xmlns:p14="http://schemas.microsoft.com/office/powerpoint/2010/main" val="292006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344D-1FEE-E0A7-DE0B-6D731F7C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Results- ROP Prediction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FDB1-56A5-04F4-BDF8-F1CAC105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38" y="2263239"/>
            <a:ext cx="5975202" cy="2814787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0.683</a:t>
            </a:r>
          </a:p>
          <a:p>
            <a:r>
              <a:rPr lang="en-US" dirty="0"/>
              <a:t>MAPE = 20.7%</a:t>
            </a:r>
          </a:p>
          <a:p>
            <a:r>
              <a:rPr lang="en-US" dirty="0"/>
              <a:t>Trend effectively captured</a:t>
            </a:r>
          </a:p>
          <a:p>
            <a:r>
              <a:rPr lang="en-US" dirty="0"/>
              <a:t>Abrupt variations explainable by domain experts</a:t>
            </a:r>
          </a:p>
          <a:p>
            <a:r>
              <a:rPr lang="en-US" dirty="0"/>
              <a:t>More data and deep learning can augment performance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571A7-6FDE-C6F8-8CCF-89B49B46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577" y="1450253"/>
            <a:ext cx="4683075" cy="466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47AE9-4591-5D94-93C0-00EBD26DABD9}"/>
              </a:ext>
            </a:extLst>
          </p:cNvPr>
          <p:cNvSpPr txBox="1"/>
          <p:nvPr/>
        </p:nvSpPr>
        <p:spPr>
          <a:xfrm>
            <a:off x="7805933" y="6117872"/>
            <a:ext cx="378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Fig. 6: Actual and Predicted ROP vs Depth</a:t>
            </a:r>
          </a:p>
        </p:txBody>
      </p:sp>
    </p:spTree>
    <p:extLst>
      <p:ext uri="{BB962C8B-B14F-4D97-AF65-F5344CB8AC3E}">
        <p14:creationId xmlns:p14="http://schemas.microsoft.com/office/powerpoint/2010/main" val="352657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E241-27F8-1139-F749-03A0BBB6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Results- Sonic Log Prediction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DE9E-E6EC-6DE9-4BB4-0CA03887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93" y="2257549"/>
            <a:ext cx="5918925" cy="369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Compression Wave Travel Time (DT):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Training data R</a:t>
            </a:r>
            <a:r>
              <a:rPr lang="en-US" baseline="30000" dirty="0"/>
              <a:t>2</a:t>
            </a:r>
            <a:r>
              <a:rPr lang="en-US" dirty="0"/>
              <a:t> = 0.998</a:t>
            </a:r>
          </a:p>
          <a:p>
            <a:r>
              <a:rPr lang="en-US" dirty="0"/>
              <a:t>Blind data R</a:t>
            </a:r>
            <a:r>
              <a:rPr lang="en-US" baseline="30000" dirty="0"/>
              <a:t>2</a:t>
            </a:r>
            <a:r>
              <a:rPr lang="en-US" dirty="0"/>
              <a:t> = 0.85</a:t>
            </a:r>
          </a:p>
          <a:p>
            <a:r>
              <a:rPr lang="en-US" dirty="0"/>
              <a:t>Blind data MAPE = 3.92%</a:t>
            </a:r>
          </a:p>
          <a:p>
            <a:r>
              <a:rPr lang="en-US" dirty="0"/>
              <a:t>Predictions close to real deal</a:t>
            </a:r>
          </a:p>
          <a:p>
            <a:r>
              <a:rPr lang="en-US" dirty="0"/>
              <a:t>Predictions used for shear wave travel time modelling</a:t>
            </a:r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1654A-A56C-1947-C7EC-439716BC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91" y="1443986"/>
            <a:ext cx="4659079" cy="4642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2BE34-B1C3-C679-0217-0B97A358360A}"/>
              </a:ext>
            </a:extLst>
          </p:cNvPr>
          <p:cNvSpPr txBox="1"/>
          <p:nvPr/>
        </p:nvSpPr>
        <p:spPr>
          <a:xfrm>
            <a:off x="7791949" y="6097505"/>
            <a:ext cx="378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Fig. 7: Actual and Predicted DT vs Depth</a:t>
            </a:r>
          </a:p>
        </p:txBody>
      </p:sp>
    </p:spTree>
    <p:extLst>
      <p:ext uri="{BB962C8B-B14F-4D97-AF65-F5344CB8AC3E}">
        <p14:creationId xmlns:p14="http://schemas.microsoft.com/office/powerpoint/2010/main" val="381168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F7D7-B7DF-E050-D5FF-35078FA7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Results- Sonic Log Prediction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7E27-847A-E97E-55E3-481C449A0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14" y="2227141"/>
            <a:ext cx="6096478" cy="310500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Shear Wave Travel Time (DTS):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Training data R</a:t>
            </a:r>
            <a:r>
              <a:rPr lang="en-US" baseline="30000" dirty="0"/>
              <a:t>2</a:t>
            </a:r>
            <a:r>
              <a:rPr lang="en-US" dirty="0"/>
              <a:t> = 0.998</a:t>
            </a:r>
          </a:p>
          <a:p>
            <a:r>
              <a:rPr lang="en-US" dirty="0"/>
              <a:t>Blind data R</a:t>
            </a:r>
            <a:r>
              <a:rPr lang="en-US" baseline="30000" dirty="0"/>
              <a:t>2</a:t>
            </a:r>
            <a:r>
              <a:rPr lang="en-US" dirty="0"/>
              <a:t> = 0.54</a:t>
            </a:r>
          </a:p>
          <a:p>
            <a:r>
              <a:rPr lang="en-US" dirty="0"/>
              <a:t>Blind data MAPE = 6.43%</a:t>
            </a:r>
          </a:p>
          <a:p>
            <a:r>
              <a:rPr lang="en-US" dirty="0"/>
              <a:t>Good predictions except at lower depths</a:t>
            </a:r>
          </a:p>
          <a:p>
            <a:r>
              <a:rPr lang="en-US" dirty="0"/>
              <a:t>Scope for improvement exists 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AC57F-60CC-5B06-07B9-487F5127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87" y="1424820"/>
            <a:ext cx="4622559" cy="4709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C94612-44B8-8995-1BF8-3B1006F71933}"/>
              </a:ext>
            </a:extLst>
          </p:cNvPr>
          <p:cNvSpPr txBox="1"/>
          <p:nvPr/>
        </p:nvSpPr>
        <p:spPr>
          <a:xfrm>
            <a:off x="7778685" y="6134471"/>
            <a:ext cx="378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Fig. 8: Actual and Predicted DTS vs Depth</a:t>
            </a:r>
          </a:p>
        </p:txBody>
      </p:sp>
    </p:spTree>
    <p:extLst>
      <p:ext uri="{BB962C8B-B14F-4D97-AF65-F5344CB8AC3E}">
        <p14:creationId xmlns:p14="http://schemas.microsoft.com/office/powerpoint/2010/main" val="347197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0714-0D1B-C453-41E9-1F21D693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Results- Production Forecasting</a:t>
            </a:r>
            <a:endParaRPr lang="en-ID" b="1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ED2F3-95A4-71D2-2DF8-9BAB1D9E5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10" y="1409926"/>
            <a:ext cx="4667250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E7FDAB-D03B-4A59-7487-A0225EC0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41" y="1409926"/>
            <a:ext cx="4667250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404F5-064C-9C9C-CD5B-13FDB6338B3F}"/>
              </a:ext>
            </a:extLst>
          </p:cNvPr>
          <p:cNvSpPr txBox="1"/>
          <p:nvPr/>
        </p:nvSpPr>
        <p:spPr>
          <a:xfrm>
            <a:off x="2077374" y="5328064"/>
            <a:ext cx="2734323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u="sng" dirty="0">
                <a:latin typeface="+mj-lt"/>
                <a:ea typeface="+mj-ea"/>
                <a:cs typeface="+mj-cs"/>
              </a:rPr>
              <a:t>Oil: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R</a:t>
            </a:r>
            <a:r>
              <a:rPr lang="en-US" baseline="30000" dirty="0">
                <a:latin typeface="+mj-lt"/>
                <a:ea typeface="+mj-ea"/>
                <a:cs typeface="+mj-cs"/>
              </a:rPr>
              <a:t>2</a:t>
            </a:r>
            <a:r>
              <a:rPr lang="en-US" dirty="0">
                <a:latin typeface="+mj-lt"/>
                <a:ea typeface="+mj-ea"/>
                <a:cs typeface="+mj-cs"/>
              </a:rPr>
              <a:t> = 0.79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MAPE = 14.75%</a:t>
            </a:r>
            <a:endParaRPr lang="en-ID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2B74D-22E7-B67A-FE44-CD1D87298DB7}"/>
              </a:ext>
            </a:extLst>
          </p:cNvPr>
          <p:cNvSpPr txBox="1"/>
          <p:nvPr/>
        </p:nvSpPr>
        <p:spPr>
          <a:xfrm>
            <a:off x="7380305" y="5328063"/>
            <a:ext cx="2734323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u="sng" dirty="0">
                <a:latin typeface="+mj-lt"/>
                <a:ea typeface="+mj-ea"/>
                <a:cs typeface="+mj-cs"/>
              </a:rPr>
              <a:t>Gas: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R</a:t>
            </a:r>
            <a:r>
              <a:rPr lang="en-US" baseline="30000" dirty="0">
                <a:latin typeface="+mj-lt"/>
                <a:ea typeface="+mj-ea"/>
                <a:cs typeface="+mj-cs"/>
              </a:rPr>
              <a:t>2</a:t>
            </a:r>
            <a:r>
              <a:rPr lang="en-US" dirty="0">
                <a:latin typeface="+mj-lt"/>
                <a:ea typeface="+mj-ea"/>
                <a:cs typeface="+mj-cs"/>
              </a:rPr>
              <a:t> = 0.76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MAPE = 15.5%</a:t>
            </a:r>
            <a:endParaRPr lang="en-ID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8F870-79C3-40B7-84B3-09EA505C71B1}"/>
              </a:ext>
            </a:extLst>
          </p:cNvPr>
          <p:cNvSpPr txBox="1"/>
          <p:nvPr/>
        </p:nvSpPr>
        <p:spPr>
          <a:xfrm>
            <a:off x="1003499" y="4656740"/>
            <a:ext cx="4882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Fig. 9: Comparison of Actual Oil Production and Forecasts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E9B09-0883-EE1D-23F1-1044B44F624C}"/>
              </a:ext>
            </a:extLst>
          </p:cNvPr>
          <p:cNvSpPr txBox="1"/>
          <p:nvPr/>
        </p:nvSpPr>
        <p:spPr>
          <a:xfrm>
            <a:off x="6306432" y="4656740"/>
            <a:ext cx="4882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Fig. 10: Comparison of Actual Gas Production and Forecasts</a:t>
            </a:r>
          </a:p>
        </p:txBody>
      </p:sp>
    </p:spTree>
    <p:extLst>
      <p:ext uri="{BB962C8B-B14F-4D97-AF65-F5344CB8AC3E}">
        <p14:creationId xmlns:p14="http://schemas.microsoft.com/office/powerpoint/2010/main" val="274082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964E-3D75-240B-7F12-0AE7D07D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0574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Conclusions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9B54-D3D8-B240-7746-A0E03343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07154"/>
            <a:ext cx="8946541" cy="4980372"/>
          </a:xfrm>
        </p:spPr>
        <p:txBody>
          <a:bodyPr>
            <a:noAutofit/>
          </a:bodyPr>
          <a:lstStyle/>
          <a:p>
            <a:r>
              <a:rPr lang="en-US" dirty="0"/>
              <a:t>End-to-end workflow developed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for models ranges from 0.54 to 0.85, and MAPE ranges from 3.92 to 20.7%</a:t>
            </a:r>
          </a:p>
          <a:p>
            <a:r>
              <a:rPr lang="en-US" dirty="0"/>
              <a:t>Suggested ways to improve model performance </a:t>
            </a:r>
          </a:p>
          <a:p>
            <a:r>
              <a:rPr lang="en-US" dirty="0"/>
              <a:t>Understood challenges of working with real-world big data</a:t>
            </a:r>
          </a:p>
          <a:p>
            <a:r>
              <a:rPr lang="en-US" dirty="0"/>
              <a:t>Gained an understanding of ML and its impact on core engineering industries</a:t>
            </a:r>
          </a:p>
          <a:p>
            <a:r>
              <a:rPr lang="en-US" dirty="0"/>
              <a:t>Satisfactory results obtained for a student project and objectives achieved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15A68-A256-55DF-89DC-7FCF5728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10" y="1791104"/>
            <a:ext cx="4935506" cy="1193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9DB7C-6AB6-1061-A272-E84107642BAE}"/>
              </a:ext>
            </a:extLst>
          </p:cNvPr>
          <p:cNvSpPr txBox="1"/>
          <p:nvPr/>
        </p:nvSpPr>
        <p:spPr>
          <a:xfrm>
            <a:off x="3136527" y="2984994"/>
            <a:ext cx="488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Fig. 11: End-to-End ML Workflow</a:t>
            </a:r>
          </a:p>
        </p:txBody>
      </p:sp>
    </p:spTree>
    <p:extLst>
      <p:ext uri="{BB962C8B-B14F-4D97-AF65-F5344CB8AC3E}">
        <p14:creationId xmlns:p14="http://schemas.microsoft.com/office/powerpoint/2010/main" val="420202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42E9-CC6B-170F-3556-EAFA2C7B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Future Scope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3C22-4C2A-A2ED-193F-11D2C17A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67759"/>
            <a:ext cx="8946541" cy="4195481"/>
          </a:xfrm>
        </p:spPr>
        <p:txBody>
          <a:bodyPr>
            <a:normAutofit/>
          </a:bodyPr>
          <a:lstStyle/>
          <a:p>
            <a:r>
              <a:rPr lang="en-US" sz="2200" dirty="0"/>
              <a:t>Using combinations of algorithms to solve problems</a:t>
            </a:r>
          </a:p>
          <a:p>
            <a:r>
              <a:rPr lang="en-US" sz="2200" dirty="0"/>
              <a:t>Optimization of target variables with the help of models developed</a:t>
            </a:r>
          </a:p>
          <a:p>
            <a:r>
              <a:rPr lang="en-US" sz="2200" dirty="0"/>
              <a:t>Identifying exciting problems related to well completion, hydraulic fracturing, etc.</a:t>
            </a:r>
          </a:p>
          <a:p>
            <a:r>
              <a:rPr lang="en-US" sz="2200" dirty="0"/>
              <a:t>Parsing of data to make it more accessible</a:t>
            </a:r>
          </a:p>
          <a:p>
            <a:r>
              <a:rPr lang="en-US" sz="2200" dirty="0"/>
              <a:t>Incorporating data from other oilfields</a:t>
            </a:r>
          </a:p>
          <a:p>
            <a:r>
              <a:rPr lang="en-US" sz="2200" dirty="0"/>
              <a:t>Industry collaboration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376396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E4B1-B08B-FE0A-FC32-CF81A176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86388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References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9DA46-65A1-7E86-5F97-AE333060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005354"/>
            <a:ext cx="8946541" cy="4195481"/>
          </a:xfrm>
        </p:spPr>
        <p:txBody>
          <a:bodyPr>
            <a:noAutofit/>
          </a:bodyPr>
          <a:lstStyle/>
          <a:p>
            <a:pPr marR="457200">
              <a:lnSpc>
                <a:spcPct val="112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Fan, D.; Sun, H.; Yao, J.; Zhang, K.; Yan, X.; Sun, Z. Well production forecasting based on ARIMA-LSTM model considering manual operations. </a:t>
            </a:r>
            <a:r>
              <a:rPr lang="en-US" sz="1400" i="1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Energy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. </a:t>
            </a:r>
            <a:r>
              <a:rPr lang="en-US" sz="1400" b="1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2021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220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, 1. DOI: </a:t>
            </a:r>
            <a:r>
              <a:rPr lang="en-US" sz="1400" u="sng" dirty="0">
                <a:solidFill>
                  <a:srgbClr val="0C7DBB"/>
                </a:solidFill>
                <a:effectLst/>
                <a:latin typeface="Roboto" panose="02000000000000000000" pitchFamily="2" charset="0"/>
                <a:ea typeface="Candara" panose="020E0502030303020204" pitchFamily="34" charset="0"/>
                <a:cs typeface="Arial" panose="020B0604020202020204" pitchFamily="34" charset="0"/>
                <a:hlinkClick r:id="rId2" tooltip="Persistent link using digital object identifier"/>
              </a:rPr>
              <a:t>10.1016/j.energy.2020.119708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 (accessed 2022-4-7)</a:t>
            </a:r>
          </a:p>
          <a:p>
            <a:pPr marR="457200">
              <a:lnSpc>
                <a:spcPct val="112000"/>
              </a:lnSpc>
              <a:buFont typeface="+mj-lt"/>
              <a:buAutoNum type="arabicPeriod"/>
            </a:pPr>
            <a:r>
              <a:rPr lang="en-US" sz="1400" dirty="0" err="1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Elkatatny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, S. Real-time prediction of rate of penetration while drilling complex lithologies using artificial intelligence techniques. </a:t>
            </a:r>
            <a:r>
              <a:rPr lang="en-US" sz="1400" i="1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Ain Shams Engineering Journal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. </a:t>
            </a:r>
            <a:r>
              <a:rPr lang="en-US" sz="1400" b="1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2021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12(1)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, 917. DOI: </a:t>
            </a:r>
            <a:r>
              <a:rPr lang="en-US" sz="1400" u="sng" dirty="0">
                <a:solidFill>
                  <a:srgbClr val="0070C0"/>
                </a:solidFill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  <a:hlinkClick r:id="rId3" tooltip="Persistent link using digital object identifier"/>
              </a:rPr>
              <a:t>10.1016/j.asej.2020.05.014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 (accessed 2022-4-7)</a:t>
            </a:r>
            <a:endParaRPr lang="en-ID" sz="1400" dirty="0">
              <a:effectLst/>
              <a:latin typeface="Roboto" panose="02000000000000000000" pitchFamily="2" charset="0"/>
              <a:ea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marR="457200" lvl="0" indent="-342900">
              <a:lnSpc>
                <a:spcPct val="112000"/>
              </a:lnSpc>
              <a:buFont typeface="+mj-lt"/>
              <a:buAutoNum type="arabicPeriod"/>
            </a:pPr>
            <a:r>
              <a:rPr lang="en-ID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The Ultimate Guide to Random Forest Regression. </a:t>
            </a:r>
            <a:r>
              <a:rPr lang="en-ID" sz="1400" i="1" dirty="0" err="1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Keboola</a:t>
            </a:r>
            <a:r>
              <a:rPr lang="en-ID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, September 17, 2020. </a:t>
            </a:r>
            <a:r>
              <a:rPr lang="en-ID" sz="1400" u="sng" dirty="0">
                <a:solidFill>
                  <a:srgbClr val="0070C0"/>
                </a:solidFill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  <a:hlinkClick r:id="rId4"/>
              </a:rPr>
              <a:t>https://www.keboola.com/blog/random-forest-regression</a:t>
            </a:r>
            <a:r>
              <a:rPr lang="en-ID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 (accessed 2022-4-11)</a:t>
            </a:r>
            <a:endParaRPr lang="en-ID" sz="1400" dirty="0">
              <a:effectLst/>
              <a:latin typeface="Candara" panose="020E0502030303020204" pitchFamily="34" charset="0"/>
              <a:ea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marR="457200" lvl="0" indent="-342900">
              <a:lnSpc>
                <a:spcPct val="112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D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Saxena, S.</a:t>
            </a:r>
            <a:r>
              <a:rPr lang="en-ID" sz="1400" dirty="0">
                <a:effectLst/>
                <a:latin typeface="Candara" panose="020E0502030303020204" pitchFamily="34" charset="0"/>
                <a:ea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Introduction to Long Short Term Memory (LSTM). </a:t>
            </a:r>
            <a:r>
              <a:rPr lang="en-ID" sz="1400" i="1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Analytics Vidhya</a:t>
            </a:r>
            <a:r>
              <a:rPr lang="en-ID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, March 16, 2021. </a:t>
            </a:r>
            <a:r>
              <a:rPr lang="en-ID" sz="1400" u="sng" dirty="0">
                <a:solidFill>
                  <a:srgbClr val="0070C0"/>
                </a:solidFill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  <a:hlinkClick r:id="rId5"/>
              </a:rPr>
              <a:t>https://www.analyticsvidhya.com/blog/2021/03/introduction-to-long-short-term-memory-lstm/</a:t>
            </a:r>
            <a:r>
              <a:rPr lang="en-ID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 (accessed 2022-4-11)</a:t>
            </a:r>
          </a:p>
          <a:p>
            <a:pPr marR="457200">
              <a:lnSpc>
                <a:spcPct val="112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D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Volve field data set. </a:t>
            </a:r>
            <a:r>
              <a:rPr lang="en-ID" sz="1400" i="1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Equinor</a:t>
            </a:r>
            <a:r>
              <a:rPr lang="en-ID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. </a:t>
            </a:r>
            <a:r>
              <a:rPr lang="en-ID" sz="1400" u="sng" dirty="0">
                <a:solidFill>
                  <a:srgbClr val="0070C0"/>
                </a:solidFill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  <a:hlinkClick r:id="rId6"/>
              </a:rPr>
              <a:t>https://www.equinor.com/energy/volve-data-sharing</a:t>
            </a:r>
            <a:r>
              <a:rPr lang="en-ID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 (accessed 2022-3-10)</a:t>
            </a:r>
          </a:p>
          <a:p>
            <a:pPr marR="457200">
              <a:lnSpc>
                <a:spcPct val="112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Ng, C.S.W.; </a:t>
            </a:r>
            <a:r>
              <a:rPr lang="en-US" sz="1400" dirty="0" err="1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Ghahfarokhi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, A.J.; Amar, M.N. Well production forecast in Volve field: Application of rigorous machine learning techniques and metaheuristic algorithm. </a:t>
            </a:r>
            <a:r>
              <a:rPr lang="en-US" sz="1400" i="1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Journal of Petroleum Science and Engineering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. </a:t>
            </a:r>
            <a:r>
              <a:rPr lang="en-US" sz="1400" b="1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2022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208 Part B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, 1-8. DOI: </a:t>
            </a:r>
            <a:r>
              <a:rPr lang="en-US" sz="1400" u="sng" dirty="0">
                <a:solidFill>
                  <a:srgbClr val="0070C0"/>
                </a:solidFill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  <a:hlinkClick r:id="rId7" tooltip="Persistent link using digital object identifier"/>
              </a:rPr>
              <a:t>10.1016/j.petrol.2021.109468</a:t>
            </a:r>
            <a:r>
              <a:rPr lang="en-US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 (accessed 2022-4-8)</a:t>
            </a:r>
          </a:p>
          <a:p>
            <a:pPr marR="457200">
              <a:lnSpc>
                <a:spcPct val="112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D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Ankit. Geological Cross Sections for the Volve Oilfield. </a:t>
            </a:r>
            <a:r>
              <a:rPr lang="en-ID" sz="1400" i="1" dirty="0" err="1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DiscoverVolve</a:t>
            </a:r>
            <a:r>
              <a:rPr lang="en-ID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, March 25, 2022. </a:t>
            </a:r>
            <a:r>
              <a:rPr lang="en-ID" sz="1400" u="sng" dirty="0">
                <a:solidFill>
                  <a:srgbClr val="0070C0"/>
                </a:solidFill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  <a:hlinkClick r:id="rId8"/>
              </a:rPr>
              <a:t>https://discovervolve.com/2022/03/25/geological-cross-sections-for-the-volve-oilfield/</a:t>
            </a:r>
            <a:r>
              <a:rPr lang="en-ID" sz="1400" dirty="0">
                <a:effectLst/>
                <a:latin typeface="Roboto" panose="02000000000000000000" pitchFamily="2" charset="0"/>
                <a:ea typeface="Candara" panose="020E0502030303020204" pitchFamily="34" charset="0"/>
                <a:cs typeface="Times New Roman" panose="02020603050405020304" pitchFamily="18" charset="0"/>
              </a:rPr>
              <a:t> (accessed 2022-4-13)</a:t>
            </a:r>
          </a:p>
          <a:p>
            <a:pPr marL="342900" marR="457200" lvl="0" indent="-342900">
              <a:lnSpc>
                <a:spcPct val="112000"/>
              </a:lnSpc>
              <a:spcAft>
                <a:spcPts val="1000"/>
              </a:spcAft>
              <a:buFont typeface="+mj-lt"/>
              <a:buAutoNum type="arabicPeriod"/>
            </a:pPr>
            <a:endParaRPr lang="en-ID" sz="1400" dirty="0">
              <a:effectLst/>
              <a:latin typeface="Candara" panose="020E0502030303020204" pitchFamily="34" charset="0"/>
              <a:ea typeface="Candara" panose="020E0502030303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71351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BDA8ED-3907-2962-B223-A7FA30A54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385" y="851909"/>
            <a:ext cx="2883617" cy="515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3AC38F-CBB4-1BAA-5BC3-5A55DBF9902B}"/>
              </a:ext>
            </a:extLst>
          </p:cNvPr>
          <p:cNvSpPr txBox="1"/>
          <p:nvPr/>
        </p:nvSpPr>
        <p:spPr>
          <a:xfrm>
            <a:off x="1267882" y="2844223"/>
            <a:ext cx="5433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/>
              <a:t>THANK YOU!</a:t>
            </a:r>
            <a:endParaRPr lang="en-ID" sz="7000" b="1" dirty="0"/>
          </a:p>
        </p:txBody>
      </p:sp>
    </p:spTree>
    <p:extLst>
      <p:ext uri="{BB962C8B-B14F-4D97-AF65-F5344CB8AC3E}">
        <p14:creationId xmlns:p14="http://schemas.microsoft.com/office/powerpoint/2010/main" val="225522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8CDA-8C37-56E6-97D3-168EB40D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Introduction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6007-8451-52C7-DA61-B2A12A80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Oil and gas contribute to 58% of the global energy mix.</a:t>
            </a:r>
          </a:p>
          <a:p>
            <a:r>
              <a:rPr lang="en-US" sz="2200" dirty="0"/>
              <a:t>Meticulous, cost effective and environmentally benign operations necessary.</a:t>
            </a:r>
          </a:p>
          <a:p>
            <a:r>
              <a:rPr lang="en-US" sz="2200" dirty="0"/>
              <a:t>Making predictions is essential for economic evaluation and process optimization.</a:t>
            </a:r>
          </a:p>
          <a:p>
            <a:r>
              <a:rPr lang="en-US" sz="2200" dirty="0"/>
              <a:t>Analytical methods are too simple.</a:t>
            </a:r>
          </a:p>
          <a:p>
            <a:r>
              <a:rPr lang="en-US" sz="2200" dirty="0"/>
              <a:t>Numerical methods are too tedious and complex.</a:t>
            </a:r>
          </a:p>
          <a:p>
            <a:r>
              <a:rPr lang="en-US" sz="2200" dirty="0"/>
              <a:t>Machine Learning helps strike a middle ground.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181341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684C-BD9F-0900-F8FA-82B93C7F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Problem Scope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AD7A75-8E64-A6AA-C598-FB2D4697234C}"/>
              </a:ext>
            </a:extLst>
          </p:cNvPr>
          <p:cNvSpPr/>
          <p:nvPr/>
        </p:nvSpPr>
        <p:spPr>
          <a:xfrm>
            <a:off x="1067255" y="2985944"/>
            <a:ext cx="766916" cy="7226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7FD53-A262-4D2B-4145-735AA825734C}"/>
              </a:ext>
            </a:extLst>
          </p:cNvPr>
          <p:cNvSpPr txBox="1"/>
          <p:nvPr/>
        </p:nvSpPr>
        <p:spPr>
          <a:xfrm>
            <a:off x="1268174" y="3116447"/>
            <a:ext cx="412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solidFill>
                  <a:schemeClr val="tx2"/>
                </a:solidFill>
              </a:rPr>
              <a:t>1</a:t>
            </a:r>
            <a:endParaRPr lang="en-IN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80C305-EC9F-1C7A-9C87-E0983D56A27C}"/>
              </a:ext>
            </a:extLst>
          </p:cNvPr>
          <p:cNvGrpSpPr/>
          <p:nvPr/>
        </p:nvGrpSpPr>
        <p:grpSpPr>
          <a:xfrm>
            <a:off x="2053756" y="5426644"/>
            <a:ext cx="4338516" cy="895940"/>
            <a:chOff x="1184838" y="2638515"/>
            <a:chExt cx="4338516" cy="95770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0AD04BB5-210A-E182-E04F-90687980ADBD}"/>
                </a:ext>
              </a:extLst>
            </p:cNvPr>
            <p:cNvSpPr/>
            <p:nvPr/>
          </p:nvSpPr>
          <p:spPr>
            <a:xfrm rot="5400000">
              <a:off x="2875242" y="948111"/>
              <a:ext cx="957708" cy="4338516"/>
            </a:xfrm>
            <a:prstGeom prst="round2Same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Top Corners Rounded 4">
              <a:extLst>
                <a:ext uri="{FF2B5EF4-FFF2-40B4-BE49-F238E27FC236}">
                  <a16:creationId xmlns:a16="http://schemas.microsoft.com/office/drawing/2014/main" id="{9A34552A-33AE-90E5-659D-CD5F3AF2FA50}"/>
                </a:ext>
              </a:extLst>
            </p:cNvPr>
            <p:cNvSpPr txBox="1"/>
            <p:nvPr/>
          </p:nvSpPr>
          <p:spPr>
            <a:xfrm>
              <a:off x="1184839" y="2685266"/>
              <a:ext cx="4291765" cy="86420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50" kern="1200" dirty="0">
                  <a:solidFill>
                    <a:schemeClr val="bg2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Use neural networks to forecast production days in advance</a:t>
              </a: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917A44B-7890-A908-CA2B-AFD145077AE7}"/>
              </a:ext>
            </a:extLst>
          </p:cNvPr>
          <p:cNvSpPr/>
          <p:nvPr/>
        </p:nvSpPr>
        <p:spPr>
          <a:xfrm>
            <a:off x="1067255" y="4237099"/>
            <a:ext cx="766916" cy="7226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DD95F-3DAA-9DA8-7092-9D9A54AC5EA4}"/>
              </a:ext>
            </a:extLst>
          </p:cNvPr>
          <p:cNvSpPr txBox="1"/>
          <p:nvPr/>
        </p:nvSpPr>
        <p:spPr>
          <a:xfrm>
            <a:off x="1268174" y="4367602"/>
            <a:ext cx="412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solidFill>
                  <a:schemeClr val="tx2"/>
                </a:solidFill>
              </a:rPr>
              <a:t>2</a:t>
            </a:r>
            <a:endParaRPr lang="en-IN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FD9E5A-4E27-0C7E-71D4-1A3F4DD67DEB}"/>
              </a:ext>
            </a:extLst>
          </p:cNvPr>
          <p:cNvSpPr/>
          <p:nvPr/>
        </p:nvSpPr>
        <p:spPr>
          <a:xfrm>
            <a:off x="1067255" y="5537850"/>
            <a:ext cx="766916" cy="7226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787CFD-C53F-F380-AE97-AE3EE305197D}"/>
              </a:ext>
            </a:extLst>
          </p:cNvPr>
          <p:cNvSpPr txBox="1"/>
          <p:nvPr/>
        </p:nvSpPr>
        <p:spPr>
          <a:xfrm>
            <a:off x="1268174" y="5668353"/>
            <a:ext cx="412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solidFill>
                  <a:schemeClr val="tx2"/>
                </a:solidFill>
              </a:rPr>
              <a:t>3</a:t>
            </a:r>
            <a:endParaRPr lang="en-IN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9547EF-4111-64FF-0408-AAAFC1103345}"/>
              </a:ext>
            </a:extLst>
          </p:cNvPr>
          <p:cNvCxnSpPr>
            <a:cxnSpLocks/>
          </p:cNvCxnSpPr>
          <p:nvPr/>
        </p:nvCxnSpPr>
        <p:spPr>
          <a:xfrm>
            <a:off x="1834171" y="3317416"/>
            <a:ext cx="21958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32ACA0-ED2E-CA95-73C9-C0AAFFC618EE}"/>
              </a:ext>
            </a:extLst>
          </p:cNvPr>
          <p:cNvCxnSpPr>
            <a:cxnSpLocks/>
          </p:cNvCxnSpPr>
          <p:nvPr/>
        </p:nvCxnSpPr>
        <p:spPr>
          <a:xfrm>
            <a:off x="1820422" y="4598434"/>
            <a:ext cx="21958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70C60A-1C9E-D3C3-C63D-3B1136D38156}"/>
              </a:ext>
            </a:extLst>
          </p:cNvPr>
          <p:cNvCxnSpPr>
            <a:cxnSpLocks/>
          </p:cNvCxnSpPr>
          <p:nvPr/>
        </p:nvCxnSpPr>
        <p:spPr>
          <a:xfrm>
            <a:off x="1820421" y="5874614"/>
            <a:ext cx="21958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182F44-CCCA-4A91-5089-D134BD7FCE6E}"/>
              </a:ext>
            </a:extLst>
          </p:cNvPr>
          <p:cNvGrpSpPr/>
          <p:nvPr/>
        </p:nvGrpSpPr>
        <p:grpSpPr>
          <a:xfrm>
            <a:off x="2053756" y="2869446"/>
            <a:ext cx="4338516" cy="895940"/>
            <a:chOff x="1184838" y="2638515"/>
            <a:chExt cx="4338516" cy="95770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112578DC-352F-22BD-C305-0AC83D57C444}"/>
                </a:ext>
              </a:extLst>
            </p:cNvPr>
            <p:cNvSpPr/>
            <p:nvPr/>
          </p:nvSpPr>
          <p:spPr>
            <a:xfrm rot="5400000">
              <a:off x="2875242" y="948111"/>
              <a:ext cx="957708" cy="4338516"/>
            </a:xfrm>
            <a:prstGeom prst="round2Same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: Top Corners Rounded 4">
              <a:extLst>
                <a:ext uri="{FF2B5EF4-FFF2-40B4-BE49-F238E27FC236}">
                  <a16:creationId xmlns:a16="http://schemas.microsoft.com/office/drawing/2014/main" id="{0211FED0-4E9E-97FD-96F7-13B9C3204A50}"/>
                </a:ext>
              </a:extLst>
            </p:cNvPr>
            <p:cNvSpPr txBox="1"/>
            <p:nvPr/>
          </p:nvSpPr>
          <p:spPr>
            <a:xfrm>
              <a:off x="1184839" y="2685266"/>
              <a:ext cx="4291765" cy="86420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50" kern="1200" dirty="0">
                  <a:solidFill>
                    <a:schemeClr val="bg2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Build a continuous-learning model to predict the rate of penetration (ROP) on-the-go</a:t>
              </a: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68DA32-E641-4365-DFD9-13B52A5CB929}"/>
              </a:ext>
            </a:extLst>
          </p:cNvPr>
          <p:cNvGrpSpPr/>
          <p:nvPr/>
        </p:nvGrpSpPr>
        <p:grpSpPr>
          <a:xfrm>
            <a:off x="2053756" y="4148312"/>
            <a:ext cx="4338516" cy="895940"/>
            <a:chOff x="1184838" y="2638515"/>
            <a:chExt cx="4338516" cy="95770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4AC87A9A-41EC-E05A-AA41-E120B7981344}"/>
                </a:ext>
              </a:extLst>
            </p:cNvPr>
            <p:cNvSpPr/>
            <p:nvPr/>
          </p:nvSpPr>
          <p:spPr>
            <a:xfrm rot="5400000">
              <a:off x="2875242" y="948111"/>
              <a:ext cx="957708" cy="4338516"/>
            </a:xfrm>
            <a:prstGeom prst="round2Same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: Top Corners Rounded 4">
              <a:extLst>
                <a:ext uri="{FF2B5EF4-FFF2-40B4-BE49-F238E27FC236}">
                  <a16:creationId xmlns:a16="http://schemas.microsoft.com/office/drawing/2014/main" id="{6B7AA779-5D09-E01E-877B-BCA8A6CBD2C7}"/>
                </a:ext>
              </a:extLst>
            </p:cNvPr>
            <p:cNvSpPr txBox="1"/>
            <p:nvPr/>
          </p:nvSpPr>
          <p:spPr>
            <a:xfrm>
              <a:off x="1184839" y="2685266"/>
              <a:ext cx="4291765" cy="86420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50" kern="1200" dirty="0">
                  <a:solidFill>
                    <a:schemeClr val="bg2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Develop a sonic log prediction model for deployment in new wells</a:t>
              </a: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986F9A-5C77-398B-1517-D7340D29D6A3}"/>
              </a:ext>
            </a:extLst>
          </p:cNvPr>
          <p:cNvGrpSpPr/>
          <p:nvPr/>
        </p:nvGrpSpPr>
        <p:grpSpPr>
          <a:xfrm>
            <a:off x="6590494" y="2869446"/>
            <a:ext cx="4338516" cy="895940"/>
            <a:chOff x="1184838" y="2638515"/>
            <a:chExt cx="4338516" cy="95770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F770A468-83E3-F564-BBB5-D15122575106}"/>
                </a:ext>
              </a:extLst>
            </p:cNvPr>
            <p:cNvSpPr/>
            <p:nvPr/>
          </p:nvSpPr>
          <p:spPr>
            <a:xfrm rot="5400000">
              <a:off x="2875242" y="948111"/>
              <a:ext cx="957708" cy="4338516"/>
            </a:xfrm>
            <a:prstGeom prst="round2Same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: Top Corners Rounded 4">
              <a:extLst>
                <a:ext uri="{FF2B5EF4-FFF2-40B4-BE49-F238E27FC236}">
                  <a16:creationId xmlns:a16="http://schemas.microsoft.com/office/drawing/2014/main" id="{DD97CC27-9B4B-3E8F-2426-88BDC6A9EA72}"/>
                </a:ext>
              </a:extLst>
            </p:cNvPr>
            <p:cNvSpPr txBox="1"/>
            <p:nvPr/>
          </p:nvSpPr>
          <p:spPr>
            <a:xfrm>
              <a:off x="1184839" y="2685266"/>
              <a:ext cx="4291765" cy="86420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50" kern="1200" dirty="0">
                  <a:solidFill>
                    <a:schemeClr val="bg2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Time is crucial while drilling wells, drilling rate optimization requires a prediction model </a:t>
              </a: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A23146-37AF-1A11-6F39-9AF57BD835E5}"/>
              </a:ext>
            </a:extLst>
          </p:cNvPr>
          <p:cNvGrpSpPr/>
          <p:nvPr/>
        </p:nvGrpSpPr>
        <p:grpSpPr>
          <a:xfrm>
            <a:off x="6590494" y="4147894"/>
            <a:ext cx="4338516" cy="895940"/>
            <a:chOff x="1184838" y="2638515"/>
            <a:chExt cx="4338516" cy="95770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5ABC20FC-B2EA-BA3C-AFCD-551DE707E2F7}"/>
                </a:ext>
              </a:extLst>
            </p:cNvPr>
            <p:cNvSpPr/>
            <p:nvPr/>
          </p:nvSpPr>
          <p:spPr>
            <a:xfrm rot="5400000">
              <a:off x="2875242" y="948111"/>
              <a:ext cx="957708" cy="4338516"/>
            </a:xfrm>
            <a:prstGeom prst="round2Same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: Top Corners Rounded 4">
              <a:extLst>
                <a:ext uri="{FF2B5EF4-FFF2-40B4-BE49-F238E27FC236}">
                  <a16:creationId xmlns:a16="http://schemas.microsoft.com/office/drawing/2014/main" id="{F27D048B-68BF-DF6D-03EE-BF23259B04D9}"/>
                </a:ext>
              </a:extLst>
            </p:cNvPr>
            <p:cNvSpPr txBox="1"/>
            <p:nvPr/>
          </p:nvSpPr>
          <p:spPr>
            <a:xfrm>
              <a:off x="1184839" y="2685266"/>
              <a:ext cx="4291765" cy="86420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50" kern="1200" dirty="0">
                  <a:solidFill>
                    <a:schemeClr val="bg2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Sonic well logs are important to better understand the formation</a:t>
              </a: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308C3E-495E-9D6B-FBBD-0CAE085FF961}"/>
              </a:ext>
            </a:extLst>
          </p:cNvPr>
          <p:cNvGrpSpPr/>
          <p:nvPr/>
        </p:nvGrpSpPr>
        <p:grpSpPr>
          <a:xfrm>
            <a:off x="6590494" y="5431259"/>
            <a:ext cx="4338516" cy="895940"/>
            <a:chOff x="1184838" y="2638515"/>
            <a:chExt cx="4338516" cy="95770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8196113D-1654-C5B9-9312-96B4F9329C46}"/>
                </a:ext>
              </a:extLst>
            </p:cNvPr>
            <p:cNvSpPr/>
            <p:nvPr/>
          </p:nvSpPr>
          <p:spPr>
            <a:xfrm rot="5400000">
              <a:off x="2875242" y="948111"/>
              <a:ext cx="957708" cy="4338516"/>
            </a:xfrm>
            <a:prstGeom prst="round2Same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ectangle: Top Corners Rounded 4">
              <a:extLst>
                <a:ext uri="{FF2B5EF4-FFF2-40B4-BE49-F238E27FC236}">
                  <a16:creationId xmlns:a16="http://schemas.microsoft.com/office/drawing/2014/main" id="{98AEB2A7-20D5-DD0C-22F1-B3710CF6CF74}"/>
                </a:ext>
              </a:extLst>
            </p:cNvPr>
            <p:cNvSpPr txBox="1"/>
            <p:nvPr/>
          </p:nvSpPr>
          <p:spPr>
            <a:xfrm>
              <a:off x="1184839" y="2685266"/>
              <a:ext cx="4291765" cy="86420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50" kern="1200" dirty="0">
                  <a:solidFill>
                    <a:schemeClr val="bg2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Production forecasting is essential for managing operations</a:t>
              </a: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  <a:p>
              <a:pPr marL="228600"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650" kern="1200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41" name="Callout: Down Arrow 40">
            <a:extLst>
              <a:ext uri="{FF2B5EF4-FFF2-40B4-BE49-F238E27FC236}">
                <a16:creationId xmlns:a16="http://schemas.microsoft.com/office/drawing/2014/main" id="{753D7ABE-3BF5-5B6C-A578-D01B9C386D4B}"/>
              </a:ext>
            </a:extLst>
          </p:cNvPr>
          <p:cNvSpPr/>
          <p:nvPr/>
        </p:nvSpPr>
        <p:spPr>
          <a:xfrm>
            <a:off x="3479635" y="1526959"/>
            <a:ext cx="1493811" cy="1164186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38E650-CF5D-B288-FC08-880893BE3E47}"/>
              </a:ext>
            </a:extLst>
          </p:cNvPr>
          <p:cNvSpPr txBox="1"/>
          <p:nvPr/>
        </p:nvSpPr>
        <p:spPr>
          <a:xfrm>
            <a:off x="3361880" y="1739720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Objectives</a:t>
            </a:r>
            <a:endParaRPr lang="en-ID" b="1" dirty="0"/>
          </a:p>
        </p:txBody>
      </p:sp>
      <p:sp>
        <p:nvSpPr>
          <p:cNvPr id="43" name="Callout: Down Arrow 42">
            <a:extLst>
              <a:ext uri="{FF2B5EF4-FFF2-40B4-BE49-F238E27FC236}">
                <a16:creationId xmlns:a16="http://schemas.microsoft.com/office/drawing/2014/main" id="{B8E6FE33-46FF-48F4-4E43-437914D33195}"/>
              </a:ext>
            </a:extLst>
          </p:cNvPr>
          <p:cNvSpPr/>
          <p:nvPr/>
        </p:nvSpPr>
        <p:spPr>
          <a:xfrm>
            <a:off x="7917672" y="1526959"/>
            <a:ext cx="1493811" cy="1164186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D9BDF9-A480-5139-0100-DF47BA0CBA39}"/>
              </a:ext>
            </a:extLst>
          </p:cNvPr>
          <p:cNvSpPr txBox="1"/>
          <p:nvPr/>
        </p:nvSpPr>
        <p:spPr>
          <a:xfrm>
            <a:off x="7799917" y="1739720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Rationale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59780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DDF2-FA41-57CA-EBBF-05D408C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ML Algorithms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5EA7-14FF-BDDB-D135-0AFC61A3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08760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 dirty="0"/>
              <a:t>Random Forest Regression: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Builds ‘n’ decision trees</a:t>
            </a:r>
          </a:p>
          <a:p>
            <a:r>
              <a:rPr lang="en-US" sz="2200" dirty="0"/>
              <a:t>Each tree trains on a random subset of features and samples</a:t>
            </a:r>
          </a:p>
          <a:p>
            <a:r>
              <a:rPr lang="en-US" sz="2200" dirty="0"/>
              <a:t>Model prediction is average of tree predictions</a:t>
            </a:r>
          </a:p>
          <a:p>
            <a:r>
              <a:rPr lang="en-US" sz="2200" dirty="0"/>
              <a:t>High accuracy, no feature scaling, easy to use</a:t>
            </a:r>
            <a:endParaRPr lang="en-ID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F95CA-4BDD-F0F1-3169-5884EC898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043" y="2055301"/>
            <a:ext cx="4134550" cy="274739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ED326E-2C1A-283D-A28A-E57C55287C6C}"/>
              </a:ext>
            </a:extLst>
          </p:cNvPr>
          <p:cNvSpPr txBox="1"/>
          <p:nvPr/>
        </p:nvSpPr>
        <p:spPr>
          <a:xfrm>
            <a:off x="8066824" y="4802699"/>
            <a:ext cx="293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Fig. 1: Random Forest Algorithm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Source: </a:t>
            </a:r>
            <a:r>
              <a:rPr lang="en-US" sz="1400" b="1" i="1" dirty="0">
                <a:solidFill>
                  <a:srgbClr val="FFFF00"/>
                </a:solidFill>
              </a:rPr>
              <a:t>(3)</a:t>
            </a:r>
            <a:endParaRPr lang="en-ID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DDF2-FA41-57CA-EBBF-05D408C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ML Algorithms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5EA7-14FF-BDDB-D135-0AFC61A3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17408"/>
            <a:ext cx="608760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 dirty="0"/>
              <a:t>Long Short-Term Memory (LSTM):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Stores past information to factor in while making predictions </a:t>
            </a:r>
          </a:p>
          <a:p>
            <a:r>
              <a:rPr lang="en-US" sz="2200" dirty="0"/>
              <a:t>Has three ‘gates’: forget, input and output</a:t>
            </a:r>
          </a:p>
          <a:p>
            <a:r>
              <a:rPr lang="en-US" sz="2200" dirty="0"/>
              <a:t>Advancement of Recurrent Neural Networks (RNNs)</a:t>
            </a:r>
            <a:endParaRPr lang="en-ID" sz="2200" dirty="0"/>
          </a:p>
        </p:txBody>
      </p:sp>
      <p:pic>
        <p:nvPicPr>
          <p:cNvPr id="5" name="Picture 4" descr="LSTM network">
            <a:extLst>
              <a:ext uri="{FF2B5EF4-FFF2-40B4-BE49-F238E27FC236}">
                <a16:creationId xmlns:a16="http://schemas.microsoft.com/office/drawing/2014/main" id="{337B472D-A6CD-82A0-4A9F-0DA2A59F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62" y="2358014"/>
            <a:ext cx="5108097" cy="21419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CFAA40-5119-5EDE-74BE-EB5E8927CD2E}"/>
              </a:ext>
            </a:extLst>
          </p:cNvPr>
          <p:cNvSpPr txBox="1"/>
          <p:nvPr/>
        </p:nvSpPr>
        <p:spPr>
          <a:xfrm>
            <a:off x="7938116" y="4499986"/>
            <a:ext cx="293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Fig. 2: LSTM Schematic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Source: </a:t>
            </a:r>
            <a:r>
              <a:rPr lang="en-US" sz="1400" b="1" i="1" dirty="0">
                <a:solidFill>
                  <a:srgbClr val="FFFF00"/>
                </a:solidFill>
              </a:rPr>
              <a:t>(4)</a:t>
            </a:r>
            <a:endParaRPr lang="en-ID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0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23D8-D4F6-BBEF-0D2F-D9B6B3ED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Volve Dataset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362C-941E-69E9-6F9A-A5B0B881C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7348230" cy="4195481"/>
          </a:xfrm>
        </p:spPr>
        <p:txBody>
          <a:bodyPr/>
          <a:lstStyle/>
          <a:p>
            <a:r>
              <a:rPr lang="en-US" dirty="0"/>
              <a:t>Released by Equinor in May 2018</a:t>
            </a:r>
          </a:p>
          <a:p>
            <a:r>
              <a:rPr lang="en-US" dirty="0"/>
              <a:t>40,000 file repository</a:t>
            </a:r>
          </a:p>
          <a:p>
            <a:r>
              <a:rPr lang="en-US" dirty="0"/>
              <a:t>2 x 3 km offshore sandstone reservoir</a:t>
            </a:r>
          </a:p>
          <a:p>
            <a:r>
              <a:rPr lang="en-US" dirty="0"/>
              <a:t>Depth: 2750-3210 m below see level</a:t>
            </a:r>
          </a:p>
          <a:p>
            <a:r>
              <a:rPr lang="en-US" dirty="0"/>
              <a:t>Porosity = 0.21, permeability = 1000 </a:t>
            </a:r>
            <a:r>
              <a:rPr lang="en-US" dirty="0" err="1"/>
              <a:t>mD</a:t>
            </a:r>
            <a:r>
              <a:rPr lang="en-US" dirty="0"/>
              <a:t>, net-to-gross ratio = 0.93</a:t>
            </a:r>
          </a:p>
          <a:p>
            <a:r>
              <a:rPr lang="en-US" dirty="0"/>
              <a:t>Reservoir pressure = 340 bar, temperature = 110 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 at 3060 m</a:t>
            </a:r>
          </a:p>
          <a:p>
            <a:r>
              <a:rPr lang="en-US" dirty="0"/>
              <a:t>63,000,000 barrels of oil produced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262BC-717C-3DD1-BC79-55407B1A9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94" y="2276734"/>
            <a:ext cx="4069841" cy="27280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AF200-BE40-5144-819A-4BD5F3F38091}"/>
              </a:ext>
            </a:extLst>
          </p:cNvPr>
          <p:cNvSpPr txBox="1"/>
          <p:nvPr/>
        </p:nvSpPr>
        <p:spPr>
          <a:xfrm>
            <a:off x="8185772" y="5004753"/>
            <a:ext cx="3287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Fig. 3: Contour Map of Volve Oilfield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Source: </a:t>
            </a:r>
            <a:r>
              <a:rPr lang="en-US" sz="1400" b="1" i="1" dirty="0">
                <a:solidFill>
                  <a:srgbClr val="FFFF00"/>
                </a:solidFill>
              </a:rPr>
              <a:t>(7)</a:t>
            </a:r>
            <a:endParaRPr lang="en-ID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9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98DA-C8C1-9B76-B155-F69ABE8D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94493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Feature Selection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3650-4051-321D-4754-CFE3F1B3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9647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ROP Model: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ID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F31782-3A7A-9961-A9E3-766ACDB19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16098"/>
              </p:ext>
            </p:extLst>
          </p:nvPr>
        </p:nvGraphicFramePr>
        <p:xfrm>
          <a:off x="1921853" y="1435225"/>
          <a:ext cx="812800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85652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560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Effect on ROP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4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Measured Depth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Decreases with increase in depth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75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Weight on Bit (WOB)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Increases with increase in WOB up to a critical value, then decreases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2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Average Standpipe Pressure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Increases with increase in standpipe pressure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Average Surface Torque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Increases with increase in surface torque up to a critical value, then decreases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5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Average Rotary Speed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Increases with increase in rotary speed up to a critical value, then decreases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Mud Flow In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Increases with increase in flow rate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Mud Density In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Increases with decrease in density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9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Average </a:t>
                      </a:r>
                      <a:r>
                        <a:rPr lang="en-US" sz="1600" dirty="0" err="1"/>
                        <a:t>Hookload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Increases with increase in hook load up to a critical value, then decreases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1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Gamma Ray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Lithology dependent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695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3D4851-A358-A82C-7AA3-DB86B64C7B1A}"/>
              </a:ext>
            </a:extLst>
          </p:cNvPr>
          <p:cNvSpPr txBox="1"/>
          <p:nvPr/>
        </p:nvSpPr>
        <p:spPr>
          <a:xfrm>
            <a:off x="3721314" y="6428865"/>
            <a:ext cx="3710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Table 1: ROP Model Selected Features</a:t>
            </a:r>
            <a:endParaRPr lang="en-ID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1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98DA-C8C1-9B76-B155-F69ABE8D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3650-4051-321D-4754-CFE3F1B3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689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Sonic Log Model: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ID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F31782-3A7A-9961-A9E3-766ACDB19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97357"/>
              </p:ext>
            </p:extLst>
          </p:nvPr>
        </p:nvGraphicFramePr>
        <p:xfrm>
          <a:off x="1740023" y="2510473"/>
          <a:ext cx="83103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161">
                  <a:extLst>
                    <a:ext uri="{9D8B030D-6E8A-4147-A177-3AD203B41FA5}">
                      <a16:colId xmlns:a16="http://schemas.microsoft.com/office/drawing/2014/main" val="3728565211"/>
                    </a:ext>
                  </a:extLst>
                </a:gridCol>
                <a:gridCol w="4155161">
                  <a:extLst>
                    <a:ext uri="{9D8B030D-6E8A-4147-A177-3AD203B41FA5}">
                      <a16:colId xmlns:a16="http://schemas.microsoft.com/office/drawing/2014/main" val="2229560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Formation Feature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on Sonic Wave Travel Times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4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Porosity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with increase in porosity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75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Bulk Density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with increase in density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2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Gamma Ray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with increase in gamma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Resistivity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with increase in resistivity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5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Photelectric Absorption Factor (PEF)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with increase in PEF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76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72A973-E776-3CD5-0CA1-71C4D4D25A20}"/>
              </a:ext>
            </a:extLst>
          </p:cNvPr>
          <p:cNvSpPr txBox="1"/>
          <p:nvPr/>
        </p:nvSpPr>
        <p:spPr>
          <a:xfrm>
            <a:off x="3911810" y="4777277"/>
            <a:ext cx="3966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Table 2: Sonic Log Model Selected Features</a:t>
            </a:r>
            <a:endParaRPr lang="en-ID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2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98DA-C8C1-9B76-B155-F69ABE8D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2101"/>
            <a:ext cx="9404723" cy="1400530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3650-4051-321D-4754-CFE3F1B3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7218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Production Forecasting Model: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ID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F31782-3A7A-9961-A9E3-766ACDB19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50900"/>
              </p:ext>
            </p:extLst>
          </p:nvPr>
        </p:nvGraphicFramePr>
        <p:xfrm>
          <a:off x="1921853" y="1462631"/>
          <a:ext cx="81280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85652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560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on Production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4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Decreases with each passing day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75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 Stream Hours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Increases with increase in number of hours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2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Downhole Pressure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Increases with increase in downhole pressure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Downhole Temperature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Could influence oil-gas proportion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5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Choke Size Percentage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Increases with choke size opening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Wellhead Pressure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Decreases with increase in wellhead pressure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Wellhead Temperature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Could influence oil-gas proportion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9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Oil Volume from Well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Historical perspective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1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Gas Volume from Well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Historical perspective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6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 Volume from Well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Historical perspective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948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1B6F02-38D1-6A45-B3BA-C06268FB486B}"/>
              </a:ext>
            </a:extLst>
          </p:cNvPr>
          <p:cNvSpPr txBox="1"/>
          <p:nvPr/>
        </p:nvSpPr>
        <p:spPr>
          <a:xfrm>
            <a:off x="3398797" y="6349591"/>
            <a:ext cx="517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Table 3: Production Forecasting Model Selected Features</a:t>
            </a:r>
            <a:endParaRPr lang="en-ID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2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1318</TotalTime>
  <Words>1215</Words>
  <Application>Microsoft Office PowerPoint</Application>
  <PresentationFormat>Widescreen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Candara</vt:lpstr>
      <vt:lpstr>Century Gothic</vt:lpstr>
      <vt:lpstr>Roboto</vt:lpstr>
      <vt:lpstr>Wingdings 3</vt:lpstr>
      <vt:lpstr>Ion</vt:lpstr>
      <vt:lpstr>PowerPoint Presentation</vt:lpstr>
      <vt:lpstr>Introduction</vt:lpstr>
      <vt:lpstr>Problem Scope</vt:lpstr>
      <vt:lpstr>ML Algorithms</vt:lpstr>
      <vt:lpstr>ML Algorithms</vt:lpstr>
      <vt:lpstr>Volve Dataset</vt:lpstr>
      <vt:lpstr>Feature Selection</vt:lpstr>
      <vt:lpstr>Feature Selection</vt:lpstr>
      <vt:lpstr>Feature Selection</vt:lpstr>
      <vt:lpstr>Model Workflows</vt:lpstr>
      <vt:lpstr>Results- ROP Prediction</vt:lpstr>
      <vt:lpstr>Results- Sonic Log Prediction</vt:lpstr>
      <vt:lpstr>Results- Sonic Log Prediction</vt:lpstr>
      <vt:lpstr>Results- Production Forecasting</vt:lpstr>
      <vt:lpstr>Conclusions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Mazhar Laljee</dc:creator>
  <cp:lastModifiedBy>Mazhar Laljee</cp:lastModifiedBy>
  <cp:revision>6</cp:revision>
  <dcterms:created xsi:type="dcterms:W3CDTF">2022-05-14T13:58:14Z</dcterms:created>
  <dcterms:modified xsi:type="dcterms:W3CDTF">2022-05-15T23:46:13Z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