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E64A2-5CBF-4F40-954B-75C07282BD62}" type="datetimeFigureOut">
              <a:rPr lang="en-US" smtClean="0"/>
              <a:t>3/28/2023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36BE9D-28CE-4EA8-804B-E5774920B109}" type="slidenum">
              <a:rPr lang="en-US" smtClean="0"/>
              <a:t>‹#›</a:t>
            </a:fld>
            <a:endParaRPr lang="en-US" dirty="0"/>
          </a:p>
        </p:txBody>
      </p:sp>
    </p:spTree>
    <p:extLst>
      <p:ext uri="{BB962C8B-B14F-4D97-AF65-F5344CB8AC3E}">
        <p14:creationId xmlns:p14="http://schemas.microsoft.com/office/powerpoint/2010/main" val="2736623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AC3C9DA-4777-4EC2-A601-2D8D17EB552C}"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C2105-FB7B-4317-BBB0-FAC370B57197}" type="slidenum">
              <a:rPr lang="en-US" smtClean="0"/>
              <a:t>‹#›</a:t>
            </a:fld>
            <a:endParaRPr lang="en-US" dirty="0"/>
          </a:p>
        </p:txBody>
      </p:sp>
    </p:spTree>
    <p:extLst>
      <p:ext uri="{BB962C8B-B14F-4D97-AF65-F5344CB8AC3E}">
        <p14:creationId xmlns:p14="http://schemas.microsoft.com/office/powerpoint/2010/main" val="3382159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8A1748-CD94-4BA5-8F52-E40227E9BD00}"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C2105-FB7B-4317-BBB0-FAC370B57197}" type="slidenum">
              <a:rPr lang="en-US" smtClean="0"/>
              <a:t>‹#›</a:t>
            </a:fld>
            <a:endParaRPr lang="en-US" dirty="0"/>
          </a:p>
        </p:txBody>
      </p:sp>
    </p:spTree>
    <p:extLst>
      <p:ext uri="{BB962C8B-B14F-4D97-AF65-F5344CB8AC3E}">
        <p14:creationId xmlns:p14="http://schemas.microsoft.com/office/powerpoint/2010/main" val="81338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8DF88F-345D-45E4-8FDB-36CB5B6AD5CD}"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C2105-FB7B-4317-BBB0-FAC370B57197}" type="slidenum">
              <a:rPr lang="en-US" smtClean="0"/>
              <a:t>‹#›</a:t>
            </a:fld>
            <a:endParaRPr lang="en-US" dirty="0"/>
          </a:p>
        </p:txBody>
      </p:sp>
    </p:spTree>
    <p:extLst>
      <p:ext uri="{BB962C8B-B14F-4D97-AF65-F5344CB8AC3E}">
        <p14:creationId xmlns:p14="http://schemas.microsoft.com/office/powerpoint/2010/main" val="238785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6A0FE8-11F9-4952-A853-C26E628C2319}"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C2105-FB7B-4317-BBB0-FAC370B57197}" type="slidenum">
              <a:rPr lang="en-US" smtClean="0"/>
              <a:t>‹#›</a:t>
            </a:fld>
            <a:endParaRPr lang="en-US" dirty="0"/>
          </a:p>
        </p:txBody>
      </p:sp>
    </p:spTree>
    <p:extLst>
      <p:ext uri="{BB962C8B-B14F-4D97-AF65-F5344CB8AC3E}">
        <p14:creationId xmlns:p14="http://schemas.microsoft.com/office/powerpoint/2010/main" val="336010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699B-B727-4227-BE6B-4C27D5CD760E}"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C2105-FB7B-4317-BBB0-FAC370B57197}" type="slidenum">
              <a:rPr lang="en-US" smtClean="0"/>
              <a:t>‹#›</a:t>
            </a:fld>
            <a:endParaRPr lang="en-US" dirty="0"/>
          </a:p>
        </p:txBody>
      </p:sp>
    </p:spTree>
    <p:extLst>
      <p:ext uri="{BB962C8B-B14F-4D97-AF65-F5344CB8AC3E}">
        <p14:creationId xmlns:p14="http://schemas.microsoft.com/office/powerpoint/2010/main" val="180706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74EC9F-9C7A-47C9-BD14-B74B2A77C79B}"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DC2105-FB7B-4317-BBB0-FAC370B57197}" type="slidenum">
              <a:rPr lang="en-US" smtClean="0"/>
              <a:t>‹#›</a:t>
            </a:fld>
            <a:endParaRPr lang="en-US" dirty="0"/>
          </a:p>
        </p:txBody>
      </p:sp>
    </p:spTree>
    <p:extLst>
      <p:ext uri="{BB962C8B-B14F-4D97-AF65-F5344CB8AC3E}">
        <p14:creationId xmlns:p14="http://schemas.microsoft.com/office/powerpoint/2010/main" val="154361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28123C-DB0A-4613-ADD1-DBA34762920A}" type="datetime1">
              <a:rPr lang="en-US" smtClean="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5DC2105-FB7B-4317-BBB0-FAC370B57197}" type="slidenum">
              <a:rPr lang="en-US" smtClean="0"/>
              <a:t>‹#›</a:t>
            </a:fld>
            <a:endParaRPr lang="en-US" dirty="0"/>
          </a:p>
        </p:txBody>
      </p:sp>
    </p:spTree>
    <p:extLst>
      <p:ext uri="{BB962C8B-B14F-4D97-AF65-F5344CB8AC3E}">
        <p14:creationId xmlns:p14="http://schemas.microsoft.com/office/powerpoint/2010/main" val="290948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310F1A-4A5C-4124-B333-C90FC2F67E30}" type="datetime1">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DC2105-FB7B-4317-BBB0-FAC370B57197}" type="slidenum">
              <a:rPr lang="en-US" smtClean="0"/>
              <a:t>‹#›</a:t>
            </a:fld>
            <a:endParaRPr lang="en-US" dirty="0"/>
          </a:p>
        </p:txBody>
      </p:sp>
    </p:spTree>
    <p:extLst>
      <p:ext uri="{BB962C8B-B14F-4D97-AF65-F5344CB8AC3E}">
        <p14:creationId xmlns:p14="http://schemas.microsoft.com/office/powerpoint/2010/main" val="41169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0459B-D638-433D-9B8B-5CE9B0E2B9F0}" type="datetime1">
              <a:rPr lang="en-US" smtClean="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5DC2105-FB7B-4317-BBB0-FAC370B57197}" type="slidenum">
              <a:rPr lang="en-US" smtClean="0"/>
              <a:t>‹#›</a:t>
            </a:fld>
            <a:endParaRPr lang="en-US" dirty="0"/>
          </a:p>
        </p:txBody>
      </p:sp>
    </p:spTree>
    <p:extLst>
      <p:ext uri="{BB962C8B-B14F-4D97-AF65-F5344CB8AC3E}">
        <p14:creationId xmlns:p14="http://schemas.microsoft.com/office/powerpoint/2010/main" val="75481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3A84A-6861-4A4F-B70C-D3AB05B264F2}"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DC2105-FB7B-4317-BBB0-FAC370B57197}" type="slidenum">
              <a:rPr lang="en-US" smtClean="0"/>
              <a:t>‹#›</a:t>
            </a:fld>
            <a:endParaRPr lang="en-US" dirty="0"/>
          </a:p>
        </p:txBody>
      </p:sp>
    </p:spTree>
    <p:extLst>
      <p:ext uri="{BB962C8B-B14F-4D97-AF65-F5344CB8AC3E}">
        <p14:creationId xmlns:p14="http://schemas.microsoft.com/office/powerpoint/2010/main" val="274976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0A81C-42AC-4ADA-B74C-BF200E3A6CA8}"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DC2105-FB7B-4317-BBB0-FAC370B57197}" type="slidenum">
              <a:rPr lang="en-US" smtClean="0"/>
              <a:t>‹#›</a:t>
            </a:fld>
            <a:endParaRPr lang="en-US" dirty="0"/>
          </a:p>
        </p:txBody>
      </p:sp>
    </p:spTree>
    <p:extLst>
      <p:ext uri="{BB962C8B-B14F-4D97-AF65-F5344CB8AC3E}">
        <p14:creationId xmlns:p14="http://schemas.microsoft.com/office/powerpoint/2010/main" val="258207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5D74B-767C-4474-95CA-1E7C9797924D}" type="datetime1">
              <a:rPr lang="en-US" smtClean="0"/>
              <a:t>3/28/2023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C2105-FB7B-4317-BBB0-FAC370B57197}" type="slidenum">
              <a:rPr lang="en-US" smtClean="0"/>
              <a:t>‹#›</a:t>
            </a:fld>
            <a:endParaRPr lang="en-US" dirty="0"/>
          </a:p>
        </p:txBody>
      </p:sp>
    </p:spTree>
    <p:extLst>
      <p:ext uri="{BB962C8B-B14F-4D97-AF65-F5344CB8AC3E}">
        <p14:creationId xmlns:p14="http://schemas.microsoft.com/office/powerpoint/2010/main" val="141041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 &amp; Algorithms</a:t>
            </a:r>
            <a:br>
              <a:rPr lang="en-US" dirty="0"/>
            </a:br>
            <a:r>
              <a:rPr lang="en-US" dirty="0"/>
              <a:t>SECP2043 </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5DC2105-FB7B-4317-BBB0-FAC370B57197}" type="slidenum">
              <a:rPr lang="en-US" smtClean="0"/>
              <a:t>1</a:t>
            </a:fld>
            <a:endParaRPr lang="en-US" dirty="0"/>
          </a:p>
        </p:txBody>
      </p:sp>
    </p:spTree>
    <p:extLst>
      <p:ext uri="{BB962C8B-B14F-4D97-AF65-F5344CB8AC3E}">
        <p14:creationId xmlns:p14="http://schemas.microsoft.com/office/powerpoint/2010/main" val="951652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Array-based list implementation</a:t>
            </a:r>
          </a:p>
        </p:txBody>
      </p:sp>
      <p:sp>
        <p:nvSpPr>
          <p:cNvPr id="3" name="Content Placeholder 2"/>
          <p:cNvSpPr>
            <a:spLocks noGrp="1"/>
          </p:cNvSpPr>
          <p:nvPr>
            <p:ph idx="1"/>
          </p:nvPr>
        </p:nvSpPr>
        <p:spPr/>
        <p:txBody>
          <a:bodyPr>
            <a:normAutofit/>
          </a:bodyPr>
          <a:lstStyle/>
          <a:p>
            <a:pPr marL="0" marR="0" indent="0">
              <a:lnSpc>
                <a:spcPct val="115000"/>
              </a:lnSpc>
              <a:spcBef>
                <a:spcPts val="0"/>
              </a:spcBef>
              <a:spcAft>
                <a:spcPts val="0"/>
              </a:spcAft>
              <a:buNone/>
            </a:pPr>
            <a:r>
              <a:rPr lang="en-US" sz="2400" dirty="0">
                <a:solidFill>
                  <a:srgbClr val="0000FF"/>
                </a:solidFill>
                <a:highlight>
                  <a:srgbClr val="FFFFFF"/>
                </a:highlight>
                <a:latin typeface="Consolas"/>
                <a:ea typeface="Calibri"/>
                <a:cs typeface="Consolas"/>
              </a:rPr>
              <a:t>template</a:t>
            </a:r>
            <a:r>
              <a:rPr lang="en-US" sz="2400" dirty="0">
                <a:solidFill>
                  <a:srgbClr val="000000"/>
                </a:solidFill>
                <a:highlight>
                  <a:srgbClr val="FFFFFF"/>
                </a:highlight>
                <a:latin typeface="Consolas"/>
                <a:ea typeface="Calibri"/>
                <a:cs typeface="Consolas"/>
              </a:rPr>
              <a:t> &lt;</a:t>
            </a:r>
            <a:r>
              <a:rPr lang="en-US" sz="2400" dirty="0">
                <a:solidFill>
                  <a:srgbClr val="0000FF"/>
                </a:solidFill>
                <a:highlight>
                  <a:srgbClr val="FFFFFF"/>
                </a:highlight>
                <a:latin typeface="Consolas"/>
                <a:ea typeface="Calibri"/>
                <a:cs typeface="Consolas"/>
              </a:rPr>
              <a:t>class</a:t>
            </a:r>
            <a:r>
              <a:rPr lang="en-US" sz="2400" dirty="0">
                <a:solidFill>
                  <a:srgbClr val="000000"/>
                </a:solidFill>
                <a:highlight>
                  <a:srgbClr val="FFFFFF"/>
                </a:highlight>
                <a:latin typeface="Consolas"/>
                <a:ea typeface="Calibri"/>
                <a:cs typeface="Consolas"/>
              </a:rPr>
              <a:t> </a:t>
            </a:r>
            <a:r>
              <a:rPr lang="en-US" sz="2400" dirty="0" err="1">
                <a:solidFill>
                  <a:srgbClr val="2B91AF"/>
                </a:solidFill>
                <a:highlight>
                  <a:srgbClr val="FFFFFF"/>
                </a:highlight>
                <a:latin typeface="Consolas"/>
                <a:ea typeface="Calibri"/>
                <a:cs typeface="Consolas"/>
              </a:rPr>
              <a:t>elemType</a:t>
            </a:r>
            <a:r>
              <a:rPr lang="en-US" sz="2400" dirty="0">
                <a:solidFill>
                  <a:srgbClr val="000000"/>
                </a:solidFill>
                <a:highlight>
                  <a:srgbClr val="FFFFFF"/>
                </a:highlight>
                <a:latin typeface="Consolas"/>
                <a:ea typeface="Calibri"/>
                <a:cs typeface="Consolas"/>
              </a:rPr>
              <a:t>&gt;</a:t>
            </a:r>
            <a:endParaRPr lang="en-US" dirty="0">
              <a:ea typeface="Calibri"/>
              <a:cs typeface="Times New Roman"/>
            </a:endParaRPr>
          </a:p>
          <a:p>
            <a:pPr marL="0" marR="0" indent="0">
              <a:lnSpc>
                <a:spcPct val="115000"/>
              </a:lnSpc>
              <a:spcBef>
                <a:spcPts val="0"/>
              </a:spcBef>
              <a:spcAft>
                <a:spcPts val="0"/>
              </a:spcAft>
              <a:buNone/>
            </a:pPr>
            <a:r>
              <a:rPr lang="en-US" sz="2400" dirty="0">
                <a:solidFill>
                  <a:srgbClr val="0000FF"/>
                </a:solidFill>
                <a:highlight>
                  <a:srgbClr val="FFFFFF"/>
                </a:highlight>
                <a:latin typeface="Consolas"/>
                <a:ea typeface="Calibri"/>
                <a:cs typeface="Consolas"/>
              </a:rPr>
              <a:t>class</a:t>
            </a:r>
            <a:r>
              <a:rPr lang="en-US" sz="2400" dirty="0">
                <a:solidFill>
                  <a:srgbClr val="000000"/>
                </a:solidFill>
                <a:highlight>
                  <a:srgbClr val="FFFFFF"/>
                </a:highlight>
                <a:latin typeface="Consolas"/>
                <a:ea typeface="Calibri"/>
                <a:cs typeface="Consolas"/>
              </a:rPr>
              <a:t> </a:t>
            </a:r>
            <a:r>
              <a:rPr lang="en-US" sz="2400" dirty="0" err="1">
                <a:solidFill>
                  <a:srgbClr val="2B91AF"/>
                </a:solidFill>
                <a:highlight>
                  <a:srgbClr val="FFFFFF"/>
                </a:highlight>
                <a:latin typeface="Consolas"/>
                <a:ea typeface="Calibri"/>
                <a:cs typeface="Consolas"/>
              </a:rPr>
              <a:t>arrayListType</a:t>
            </a:r>
            <a:endParaRPr lang="en-US" dirty="0">
              <a:ea typeface="Calibri"/>
              <a:cs typeface="Times New Roman"/>
            </a:endParaRPr>
          </a:p>
          <a:p>
            <a:pPr marL="0" marR="0" indent="0">
              <a:lnSpc>
                <a:spcPct val="115000"/>
              </a:lnSpc>
              <a:spcBef>
                <a:spcPts val="0"/>
              </a:spcBef>
              <a:spcAft>
                <a:spcPts val="0"/>
              </a:spcAft>
              <a:buNone/>
            </a:pPr>
            <a:r>
              <a:rPr lang="en-US" sz="2400" dirty="0">
                <a:solidFill>
                  <a:srgbClr val="000000"/>
                </a:solidFill>
                <a:highlight>
                  <a:srgbClr val="FFFFFF"/>
                </a:highlight>
                <a:latin typeface="Consolas"/>
                <a:ea typeface="Calibri"/>
                <a:cs typeface="Consolas"/>
              </a:rPr>
              <a:t>{</a:t>
            </a:r>
            <a:endParaRPr lang="en-US" dirty="0">
              <a:ea typeface="Calibri"/>
              <a:cs typeface="Times New Roman"/>
            </a:endParaRPr>
          </a:p>
          <a:p>
            <a:pPr marL="0" marR="0" indent="0">
              <a:lnSpc>
                <a:spcPct val="115000"/>
              </a:lnSpc>
              <a:spcBef>
                <a:spcPts val="0"/>
              </a:spcBef>
              <a:spcAft>
                <a:spcPts val="0"/>
              </a:spcAft>
              <a:buNone/>
            </a:pPr>
            <a:r>
              <a:rPr lang="en-US" sz="2400" dirty="0">
                <a:solidFill>
                  <a:srgbClr val="0000FF"/>
                </a:solidFill>
                <a:highlight>
                  <a:srgbClr val="FFFFFF"/>
                </a:highlight>
                <a:latin typeface="Consolas"/>
                <a:ea typeface="Calibri"/>
                <a:cs typeface="Consolas"/>
              </a:rPr>
              <a:t>public</a:t>
            </a:r>
            <a:r>
              <a:rPr lang="en-US" sz="2400" dirty="0">
                <a:solidFill>
                  <a:srgbClr val="000000"/>
                </a:solidFill>
                <a:highlight>
                  <a:srgbClr val="FFFFFF"/>
                </a:highlight>
                <a:latin typeface="Consolas"/>
                <a:ea typeface="Calibri"/>
                <a:cs typeface="Consolas"/>
              </a:rPr>
              <a:t>:</a:t>
            </a:r>
            <a:endParaRPr lang="en-US" dirty="0">
              <a:ea typeface="Calibri"/>
              <a:cs typeface="Times New Roman"/>
            </a:endParaRPr>
          </a:p>
          <a:p>
            <a:pPr marL="0" marR="0" indent="0">
              <a:lnSpc>
                <a:spcPct val="115000"/>
              </a:lnSpc>
              <a:spcBef>
                <a:spcPts val="0"/>
              </a:spcBef>
              <a:spcAft>
                <a:spcPts val="0"/>
              </a:spcAft>
              <a:buNone/>
            </a:pPr>
            <a:r>
              <a:rPr lang="en-US" sz="2400" dirty="0">
                <a:solidFill>
                  <a:srgbClr val="000000"/>
                </a:solidFill>
                <a:highlight>
                  <a:srgbClr val="FFFFFF"/>
                </a:highlight>
                <a:latin typeface="Consolas"/>
                <a:ea typeface="Calibri"/>
                <a:cs typeface="Consolas"/>
              </a:rPr>
              <a:t>	</a:t>
            </a:r>
            <a:r>
              <a:rPr lang="en-US" sz="2400" dirty="0" err="1">
                <a:solidFill>
                  <a:srgbClr val="0000FF"/>
                </a:solidFill>
                <a:highlight>
                  <a:srgbClr val="FFFFFF"/>
                </a:highlight>
                <a:latin typeface="Consolas"/>
                <a:ea typeface="Calibri"/>
                <a:cs typeface="Consolas"/>
              </a:rPr>
              <a:t>const</a:t>
            </a:r>
            <a:r>
              <a:rPr lang="en-US" sz="2400" dirty="0">
                <a:solidFill>
                  <a:srgbClr val="000000"/>
                </a:solidFill>
                <a:highlight>
                  <a:srgbClr val="FFFFFF"/>
                </a:highlight>
                <a:latin typeface="Consolas"/>
                <a:ea typeface="Calibri"/>
                <a:cs typeface="Consolas"/>
              </a:rPr>
              <a:t> </a:t>
            </a:r>
            <a:r>
              <a:rPr lang="en-US" sz="2400" dirty="0" err="1">
                <a:solidFill>
                  <a:srgbClr val="2B91AF"/>
                </a:solidFill>
                <a:highlight>
                  <a:srgbClr val="FFFFFF"/>
                </a:highlight>
                <a:latin typeface="Consolas"/>
                <a:ea typeface="Calibri"/>
                <a:cs typeface="Consolas"/>
              </a:rPr>
              <a:t>arrayListType</a:t>
            </a:r>
            <a:r>
              <a:rPr lang="en-US" sz="2400" dirty="0">
                <a:solidFill>
                  <a:srgbClr val="000000"/>
                </a:solidFill>
                <a:highlight>
                  <a:srgbClr val="FFFFFF"/>
                </a:highlight>
                <a:latin typeface="Consolas"/>
                <a:ea typeface="Calibri"/>
                <a:cs typeface="Consolas"/>
              </a:rPr>
              <a:t>&lt;</a:t>
            </a:r>
            <a:r>
              <a:rPr lang="en-US" sz="2400" dirty="0" err="1">
                <a:solidFill>
                  <a:srgbClr val="2B91AF"/>
                </a:solidFill>
                <a:highlight>
                  <a:srgbClr val="FFFFFF"/>
                </a:highlight>
                <a:latin typeface="Consolas"/>
                <a:ea typeface="Calibri"/>
                <a:cs typeface="Consolas"/>
              </a:rPr>
              <a:t>elemType</a:t>
            </a:r>
            <a:r>
              <a:rPr lang="en-US" sz="2400" dirty="0">
                <a:solidFill>
                  <a:srgbClr val="000000"/>
                </a:solidFill>
                <a:highlight>
                  <a:srgbClr val="FFFFFF"/>
                </a:highlight>
                <a:latin typeface="Consolas"/>
                <a:ea typeface="Calibri"/>
                <a:cs typeface="Consolas"/>
              </a:rPr>
              <a:t>&gt;&amp; operator=</a:t>
            </a:r>
            <a:endParaRPr lang="en-US" dirty="0">
              <a:ea typeface="Calibri"/>
              <a:cs typeface="Times New Roman"/>
            </a:endParaRPr>
          </a:p>
          <a:p>
            <a:pPr marL="0" marR="0" indent="0">
              <a:lnSpc>
                <a:spcPct val="115000"/>
              </a:lnSpc>
              <a:spcBef>
                <a:spcPts val="0"/>
              </a:spcBef>
              <a:spcAft>
                <a:spcPts val="0"/>
              </a:spcAft>
              <a:buNone/>
            </a:pPr>
            <a:r>
              <a:rPr lang="en-US" sz="2400" dirty="0">
                <a:solidFill>
                  <a:srgbClr val="000000"/>
                </a:solidFill>
                <a:highlight>
                  <a:srgbClr val="FFFFFF"/>
                </a:highlight>
                <a:latin typeface="Consolas"/>
                <a:ea typeface="Calibri"/>
                <a:cs typeface="Consolas"/>
              </a:rPr>
              <a:t>		(</a:t>
            </a:r>
            <a:r>
              <a:rPr lang="en-US" sz="2400" dirty="0" err="1">
                <a:solidFill>
                  <a:srgbClr val="0000FF"/>
                </a:solidFill>
                <a:highlight>
                  <a:srgbClr val="FFFFFF"/>
                </a:highlight>
                <a:latin typeface="Consolas"/>
                <a:ea typeface="Calibri"/>
                <a:cs typeface="Consolas"/>
              </a:rPr>
              <a:t>const</a:t>
            </a:r>
            <a:r>
              <a:rPr lang="en-US" sz="2400" dirty="0">
                <a:solidFill>
                  <a:srgbClr val="000000"/>
                </a:solidFill>
                <a:highlight>
                  <a:srgbClr val="FFFFFF"/>
                </a:highlight>
                <a:latin typeface="Consolas"/>
                <a:ea typeface="Calibri"/>
                <a:cs typeface="Consolas"/>
              </a:rPr>
              <a:t> </a:t>
            </a:r>
            <a:r>
              <a:rPr lang="en-US" sz="2400" dirty="0" err="1">
                <a:solidFill>
                  <a:srgbClr val="2B91AF"/>
                </a:solidFill>
                <a:highlight>
                  <a:srgbClr val="FFFFFF"/>
                </a:highlight>
                <a:latin typeface="Consolas"/>
                <a:ea typeface="Calibri"/>
                <a:cs typeface="Consolas"/>
              </a:rPr>
              <a:t>arrayListType</a:t>
            </a:r>
            <a:r>
              <a:rPr lang="en-US" sz="2400" dirty="0">
                <a:solidFill>
                  <a:srgbClr val="000000"/>
                </a:solidFill>
                <a:highlight>
                  <a:srgbClr val="FFFFFF"/>
                </a:highlight>
                <a:latin typeface="Consolas"/>
                <a:ea typeface="Calibri"/>
                <a:cs typeface="Consolas"/>
              </a:rPr>
              <a:t>&lt;</a:t>
            </a:r>
            <a:r>
              <a:rPr lang="en-US" sz="2400" dirty="0" err="1">
                <a:solidFill>
                  <a:srgbClr val="2B91AF"/>
                </a:solidFill>
                <a:highlight>
                  <a:srgbClr val="FFFFFF"/>
                </a:highlight>
                <a:latin typeface="Consolas"/>
                <a:ea typeface="Calibri"/>
                <a:cs typeface="Consolas"/>
              </a:rPr>
              <a:t>elemType</a:t>
            </a:r>
            <a:r>
              <a:rPr lang="en-US" sz="2400" dirty="0">
                <a:solidFill>
                  <a:srgbClr val="000000"/>
                </a:solidFill>
                <a:highlight>
                  <a:srgbClr val="FFFFFF"/>
                </a:highlight>
                <a:latin typeface="Consolas"/>
                <a:ea typeface="Calibri"/>
                <a:cs typeface="Consolas"/>
              </a:rPr>
              <a:t>&gt;&amp;);</a:t>
            </a:r>
            <a:endParaRPr lang="en-US" dirty="0">
              <a:ea typeface="Calibri"/>
              <a:cs typeface="Times New Roman"/>
            </a:endParaRPr>
          </a:p>
          <a:p>
            <a:pPr marL="0" marR="0" indent="0">
              <a:lnSpc>
                <a:spcPct val="115000"/>
              </a:lnSpc>
              <a:spcBef>
                <a:spcPts val="0"/>
              </a:spcBef>
              <a:spcAft>
                <a:spcPts val="0"/>
              </a:spcAft>
              <a:buNone/>
            </a:pPr>
            <a:r>
              <a:rPr lang="en-US" sz="2400" dirty="0">
                <a:solidFill>
                  <a:srgbClr val="000000"/>
                </a:solidFill>
                <a:highlight>
                  <a:srgbClr val="FFFFFF"/>
                </a:highlight>
                <a:latin typeface="Consolas"/>
                <a:ea typeface="Calibri"/>
                <a:cs typeface="Consolas"/>
              </a:rPr>
              <a:t>	</a:t>
            </a:r>
            <a:r>
              <a:rPr lang="en-US" sz="2400" dirty="0">
                <a:solidFill>
                  <a:srgbClr val="008000"/>
                </a:solidFill>
                <a:highlight>
                  <a:srgbClr val="FFFFFF"/>
                </a:highlight>
                <a:latin typeface="Consolas"/>
                <a:ea typeface="Calibri"/>
                <a:cs typeface="Consolas"/>
              </a:rPr>
              <a:t>//Overloads the assignment operator</a:t>
            </a:r>
            <a:endParaRPr lang="en-US"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F5DC2105-FB7B-4317-BBB0-FAC370B57197}" type="slidenum">
              <a:rPr lang="en-US" smtClean="0"/>
              <a:t>10</a:t>
            </a:fld>
            <a:endParaRPr lang="en-US" dirty="0"/>
          </a:p>
        </p:txBody>
      </p:sp>
    </p:spTree>
    <p:extLst>
      <p:ext uri="{BB962C8B-B14F-4D97-AF65-F5344CB8AC3E}">
        <p14:creationId xmlns:p14="http://schemas.microsoft.com/office/powerpoint/2010/main" val="45725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DC2105-FB7B-4317-BBB0-FAC370B57197}" type="slidenum">
              <a:rPr lang="en-US" smtClean="0"/>
              <a:t>11</a:t>
            </a:fld>
            <a:endParaRPr lang="en-US" dirty="0"/>
          </a:p>
        </p:txBody>
      </p:sp>
      <p:sp>
        <p:nvSpPr>
          <p:cNvPr id="5" name="Rectangle 4"/>
          <p:cNvSpPr/>
          <p:nvPr/>
        </p:nvSpPr>
        <p:spPr>
          <a:xfrm>
            <a:off x="457200" y="765750"/>
            <a:ext cx="8458200" cy="5047536"/>
          </a:xfrm>
          <a:prstGeom prst="rect">
            <a:avLst/>
          </a:prstGeom>
        </p:spPr>
        <p:txBody>
          <a:bodyPr wrap="square">
            <a:spAutoFit/>
          </a:bodyPr>
          <a:lstStyle/>
          <a:p>
            <a:pPr>
              <a:lnSpc>
                <a:spcPct val="115000"/>
              </a:lnSpc>
            </a:pPr>
            <a:r>
              <a:rPr lang="en-US" sz="2000" dirty="0">
                <a:solidFill>
                  <a:srgbClr val="000000"/>
                </a:solidFill>
                <a:highlight>
                  <a:srgbClr val="FFFFFF"/>
                </a:highlight>
                <a:latin typeface="Consolas"/>
                <a:ea typeface="Calibri"/>
                <a:cs typeface="Consolas"/>
              </a:rPr>
              <a:t>	</a:t>
            </a:r>
            <a:r>
              <a:rPr lang="en-US" sz="2000" dirty="0" err="1">
                <a:solidFill>
                  <a:srgbClr val="0000FF"/>
                </a:solidFill>
                <a:highlight>
                  <a:srgbClr val="FFFFFF"/>
                </a:highlight>
                <a:latin typeface="Consolas"/>
                <a:ea typeface="Calibri"/>
                <a:cs typeface="Consolas"/>
              </a:rPr>
              <a:t>bool</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isEmpty</a:t>
            </a:r>
            <a:r>
              <a:rPr lang="en-US" sz="2000" dirty="0">
                <a:solidFill>
                  <a:srgbClr val="000000"/>
                </a:solidFill>
                <a:highlight>
                  <a:srgbClr val="FFFFFF"/>
                </a:highlight>
                <a:latin typeface="Consolas"/>
                <a:ea typeface="Calibri"/>
                <a:cs typeface="Consolas"/>
              </a:rPr>
              <a:t>() </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//Function to determine whether the list is empty</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Returns true if the list is empty;</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 otherwise, returns false.</a:t>
            </a:r>
          </a:p>
          <a:p>
            <a:pPr>
              <a:lnSpc>
                <a:spcPct val="115000"/>
              </a:lnSpc>
            </a:pP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err="1">
                <a:solidFill>
                  <a:srgbClr val="0000FF"/>
                </a:solidFill>
                <a:highlight>
                  <a:srgbClr val="FFFFFF"/>
                </a:highlight>
                <a:latin typeface="Consolas"/>
                <a:ea typeface="Calibri"/>
                <a:cs typeface="Consolas"/>
              </a:rPr>
              <a:t>bool</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isFull</a:t>
            </a:r>
            <a:r>
              <a:rPr lang="en-US" sz="2000" dirty="0">
                <a:solidFill>
                  <a:srgbClr val="000000"/>
                </a:solidFill>
                <a:highlight>
                  <a:srgbClr val="FFFFFF"/>
                </a:highlight>
                <a:latin typeface="Consolas"/>
                <a:ea typeface="Calibri"/>
                <a:cs typeface="Consolas"/>
              </a:rPr>
              <a:t>() </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//Function to determine whether the list is full.</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Returns true if the list is full;</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 otherwise, returns false.</a:t>
            </a:r>
          </a:p>
          <a:p>
            <a:pPr>
              <a:lnSpc>
                <a:spcPct val="115000"/>
              </a:lnSpc>
            </a:pP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err="1">
                <a:solidFill>
                  <a:srgbClr val="0000FF"/>
                </a:solidFill>
                <a:highlight>
                  <a:srgbClr val="FFFFFF"/>
                </a:highlight>
                <a:latin typeface="Consolas"/>
                <a:ea typeface="Calibri"/>
                <a:cs typeface="Consolas"/>
              </a:rPr>
              <a:t>int</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listSize</a:t>
            </a:r>
            <a:r>
              <a:rPr lang="en-US" sz="2000" dirty="0">
                <a:solidFill>
                  <a:srgbClr val="000000"/>
                </a:solidFill>
                <a:highlight>
                  <a:srgbClr val="FFFFFF"/>
                </a:highlight>
                <a:latin typeface="Consolas"/>
                <a:ea typeface="Calibri"/>
                <a:cs typeface="Consolas"/>
              </a:rPr>
              <a:t>() </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//Function to determine the number of elements in 	the list</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Returns the value of length.</a:t>
            </a:r>
            <a:endParaRPr lang="en-US" sz="2000" dirty="0">
              <a:ea typeface="Calibri"/>
              <a:cs typeface="Times New Roman"/>
            </a:endParaRPr>
          </a:p>
        </p:txBody>
      </p:sp>
    </p:spTree>
    <p:extLst>
      <p:ext uri="{BB962C8B-B14F-4D97-AF65-F5344CB8AC3E}">
        <p14:creationId xmlns:p14="http://schemas.microsoft.com/office/powerpoint/2010/main" val="74544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DC2105-FB7B-4317-BBB0-FAC370B57197}" type="slidenum">
              <a:rPr lang="en-US" smtClean="0"/>
              <a:t>12</a:t>
            </a:fld>
            <a:endParaRPr lang="en-US" dirty="0"/>
          </a:p>
        </p:txBody>
      </p:sp>
      <p:sp>
        <p:nvSpPr>
          <p:cNvPr id="4" name="Rectangle 3"/>
          <p:cNvSpPr/>
          <p:nvPr/>
        </p:nvSpPr>
        <p:spPr>
          <a:xfrm>
            <a:off x="381000" y="324785"/>
            <a:ext cx="8458200" cy="5755422"/>
          </a:xfrm>
          <a:prstGeom prst="rect">
            <a:avLst/>
          </a:prstGeom>
        </p:spPr>
        <p:txBody>
          <a:bodyPr wrap="square">
            <a:spAutoFit/>
          </a:bodyPr>
          <a:lstStyle/>
          <a:p>
            <a:pPr>
              <a:lnSpc>
                <a:spcPct val="115000"/>
              </a:lnSpc>
            </a:pPr>
            <a:r>
              <a:rPr lang="en-US" dirty="0">
                <a:solidFill>
                  <a:srgbClr val="000000"/>
                </a:solidFill>
                <a:highlight>
                  <a:srgbClr val="FFFFFF"/>
                </a:highlight>
                <a:latin typeface="Consolas"/>
                <a:ea typeface="Calibri"/>
                <a:cs typeface="Consolas"/>
              </a:rPr>
              <a:t>	</a:t>
            </a:r>
            <a:r>
              <a:rPr lang="en-US" sz="2000" dirty="0" err="1">
                <a:solidFill>
                  <a:srgbClr val="0000FF"/>
                </a:solidFill>
                <a:highlight>
                  <a:srgbClr val="FFFFFF"/>
                </a:highlight>
                <a:latin typeface="Consolas"/>
                <a:ea typeface="Calibri"/>
                <a:cs typeface="Consolas"/>
              </a:rPr>
              <a:t>int</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maxListSize</a:t>
            </a:r>
            <a:r>
              <a:rPr lang="en-US" sz="2000" dirty="0">
                <a:solidFill>
                  <a:srgbClr val="000000"/>
                </a:solidFill>
                <a:highlight>
                  <a:srgbClr val="FFFFFF"/>
                </a:highlight>
                <a:latin typeface="Consolas"/>
                <a:ea typeface="Calibri"/>
                <a:cs typeface="Consolas"/>
              </a:rPr>
              <a:t>() </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//Function to determine the size of the list.</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Returns the value of </a:t>
            </a:r>
            <a:r>
              <a:rPr lang="en-US" sz="2000" dirty="0" err="1">
                <a:solidFill>
                  <a:srgbClr val="008000"/>
                </a:solidFill>
                <a:highlight>
                  <a:srgbClr val="FFFFFF"/>
                </a:highlight>
                <a:latin typeface="Consolas"/>
                <a:ea typeface="Calibri"/>
                <a:cs typeface="Consolas"/>
              </a:rPr>
              <a:t>maxSize</a:t>
            </a:r>
            <a:r>
              <a:rPr lang="en-US" sz="2000" dirty="0">
                <a:solidFill>
                  <a:srgbClr val="008000"/>
                </a:solidFill>
                <a:highlight>
                  <a:srgbClr val="FFFFFF"/>
                </a:highlight>
                <a:latin typeface="Consolas"/>
                <a:ea typeface="Calibri"/>
                <a:cs typeface="Consolas"/>
              </a:rPr>
              <a:t>.</a:t>
            </a:r>
          </a:p>
          <a:p>
            <a:pPr>
              <a:lnSpc>
                <a:spcPct val="115000"/>
              </a:lnSpc>
            </a:pP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00FF"/>
                </a:solidFill>
                <a:highlight>
                  <a:srgbClr val="FFFFFF"/>
                </a:highlight>
                <a:latin typeface="Consolas"/>
                <a:ea typeface="Calibri"/>
                <a:cs typeface="Consolas"/>
              </a:rPr>
              <a:t>void</a:t>
            </a:r>
            <a:r>
              <a:rPr lang="en-US" sz="2000" dirty="0">
                <a:solidFill>
                  <a:srgbClr val="000000"/>
                </a:solidFill>
                <a:highlight>
                  <a:srgbClr val="FFFFFF"/>
                </a:highlight>
                <a:latin typeface="Consolas"/>
                <a:ea typeface="Calibri"/>
                <a:cs typeface="Consolas"/>
              </a:rPr>
              <a:t> print() </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//Function to output the elements of the list</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Elements of the list are output on 	// the standard output device.</a:t>
            </a:r>
          </a:p>
          <a:p>
            <a:pPr>
              <a:lnSpc>
                <a:spcPct val="115000"/>
              </a:lnSpc>
            </a:pP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err="1">
                <a:solidFill>
                  <a:srgbClr val="0000FF"/>
                </a:solidFill>
                <a:highlight>
                  <a:srgbClr val="FFFFFF"/>
                </a:highlight>
                <a:latin typeface="Consolas"/>
                <a:ea typeface="Calibri"/>
                <a:cs typeface="Consolas"/>
              </a:rPr>
              <a:t>bool</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isItemAtEqual</a:t>
            </a:r>
            <a:r>
              <a:rPr lang="en-US" sz="2000" dirty="0">
                <a:solidFill>
                  <a:srgbClr val="000000"/>
                </a:solidFill>
                <a:highlight>
                  <a:srgbClr val="FFFFFF"/>
                </a:highlight>
                <a:latin typeface="Consolas"/>
                <a:ea typeface="Calibri"/>
                <a:cs typeface="Consolas"/>
              </a:rPr>
              <a:t>(</a:t>
            </a:r>
            <a:r>
              <a:rPr lang="en-US" sz="2000" dirty="0" err="1">
                <a:solidFill>
                  <a:srgbClr val="0000FF"/>
                </a:solidFill>
                <a:highlight>
                  <a:srgbClr val="FFFFFF"/>
                </a:highlight>
                <a:latin typeface="Consolas"/>
                <a:ea typeface="Calibri"/>
                <a:cs typeface="Consolas"/>
              </a:rPr>
              <a:t>int</a:t>
            </a:r>
            <a:r>
              <a:rPr lang="en-US" sz="2000" dirty="0">
                <a:solidFill>
                  <a:srgbClr val="000000"/>
                </a:solidFill>
                <a:highlight>
                  <a:srgbClr val="FFFFFF"/>
                </a:highlight>
                <a:latin typeface="Consolas"/>
                <a:ea typeface="Calibri"/>
                <a:cs typeface="Consolas"/>
              </a:rPr>
              <a:t> location, </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 </a:t>
            </a:r>
            <a:r>
              <a:rPr lang="en-US" sz="2000" dirty="0" err="1">
                <a:solidFill>
                  <a:srgbClr val="2B91AF"/>
                </a:solidFill>
                <a:highlight>
                  <a:srgbClr val="FFFFFF"/>
                </a:highlight>
                <a:latin typeface="Consolas"/>
                <a:ea typeface="Calibri"/>
                <a:cs typeface="Consolas"/>
              </a:rPr>
              <a:t>elemType</a:t>
            </a:r>
            <a:r>
              <a:rPr lang="en-US" sz="2000" dirty="0">
                <a:solidFill>
                  <a:srgbClr val="000000"/>
                </a:solidFill>
                <a:highlight>
                  <a:srgbClr val="FFFFFF"/>
                </a:highlight>
                <a:latin typeface="Consolas"/>
                <a:ea typeface="Calibri"/>
                <a:cs typeface="Consolas"/>
              </a:rPr>
              <a:t>&amp; 			item) </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//Function to determine whether the item is the same</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//as the item in the list at the position specified 	//by </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Returns true if list[location]</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 is the same as the item; otherwise,</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 returns false.</a:t>
            </a:r>
            <a:endParaRPr lang="en-US" sz="2000" dirty="0">
              <a:ea typeface="Calibri"/>
              <a:cs typeface="Times New Roman"/>
            </a:endParaRPr>
          </a:p>
        </p:txBody>
      </p:sp>
    </p:spTree>
    <p:extLst>
      <p:ext uri="{BB962C8B-B14F-4D97-AF65-F5344CB8AC3E}">
        <p14:creationId xmlns:p14="http://schemas.microsoft.com/office/powerpoint/2010/main" val="88503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DC2105-FB7B-4317-BBB0-FAC370B57197}" type="slidenum">
              <a:rPr lang="en-US" smtClean="0"/>
              <a:t>13</a:t>
            </a:fld>
            <a:endParaRPr lang="en-US" dirty="0"/>
          </a:p>
        </p:txBody>
      </p:sp>
      <p:sp>
        <p:nvSpPr>
          <p:cNvPr id="4" name="Rectangle 3"/>
          <p:cNvSpPr/>
          <p:nvPr/>
        </p:nvSpPr>
        <p:spPr>
          <a:xfrm>
            <a:off x="381000" y="324785"/>
            <a:ext cx="8458200" cy="6109365"/>
          </a:xfrm>
          <a:prstGeom prst="rect">
            <a:avLst/>
          </a:prstGeom>
        </p:spPr>
        <p:txBody>
          <a:bodyPr wrap="square">
            <a:spAutoFit/>
          </a:bodyPr>
          <a:lstStyle/>
          <a:p>
            <a:pPr>
              <a:lnSpc>
                <a:spcPct val="115000"/>
              </a:lnSpc>
            </a:pPr>
            <a:r>
              <a:rPr lang="en-US" sz="2000" dirty="0">
                <a:solidFill>
                  <a:srgbClr val="0000FF"/>
                </a:solidFill>
                <a:highlight>
                  <a:srgbClr val="FFFFFF"/>
                </a:highlight>
                <a:latin typeface="Consolas"/>
                <a:ea typeface="Calibri"/>
                <a:cs typeface="Consolas"/>
              </a:rPr>
              <a:t>void</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insertAt</a:t>
            </a:r>
            <a:r>
              <a:rPr lang="en-US" sz="2000" dirty="0">
                <a:solidFill>
                  <a:srgbClr val="000000"/>
                </a:solidFill>
                <a:highlight>
                  <a:srgbClr val="FFFFFF"/>
                </a:highlight>
                <a:latin typeface="Consolas"/>
                <a:ea typeface="Calibri"/>
                <a:cs typeface="Consolas"/>
              </a:rPr>
              <a:t>(</a:t>
            </a:r>
            <a:r>
              <a:rPr lang="en-US" sz="2000" dirty="0" err="1">
                <a:solidFill>
                  <a:srgbClr val="0000FF"/>
                </a:solidFill>
                <a:highlight>
                  <a:srgbClr val="FFFFFF"/>
                </a:highlight>
                <a:latin typeface="Consolas"/>
                <a:ea typeface="Calibri"/>
                <a:cs typeface="Consolas"/>
              </a:rPr>
              <a:t>int</a:t>
            </a:r>
            <a:r>
              <a:rPr lang="en-US" sz="2000" dirty="0">
                <a:solidFill>
                  <a:srgbClr val="000000"/>
                </a:solidFill>
                <a:highlight>
                  <a:srgbClr val="FFFFFF"/>
                </a:highlight>
                <a:latin typeface="Consolas"/>
                <a:ea typeface="Calibri"/>
                <a:cs typeface="Consolas"/>
              </a:rPr>
              <a:t> location, </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 </a:t>
            </a:r>
            <a:r>
              <a:rPr lang="en-US" sz="2000" dirty="0" err="1">
                <a:solidFill>
                  <a:srgbClr val="2B91AF"/>
                </a:solidFill>
                <a:highlight>
                  <a:srgbClr val="FFFFFF"/>
                </a:highlight>
                <a:latin typeface="Consolas"/>
                <a:ea typeface="Calibri"/>
                <a:cs typeface="Consolas"/>
              </a:rPr>
              <a:t>elemType</a:t>
            </a:r>
            <a:r>
              <a:rPr lang="en-US" sz="2000" dirty="0">
                <a:solidFill>
                  <a:srgbClr val="000000"/>
                </a:solidFill>
                <a:highlight>
                  <a:srgbClr val="FFFFFF"/>
                </a:highlight>
                <a:latin typeface="Consolas"/>
                <a:ea typeface="Calibri"/>
                <a:cs typeface="Consolas"/>
              </a:rPr>
              <a:t>&amp; </a:t>
            </a:r>
            <a:r>
              <a:rPr lang="en-US" sz="2000" dirty="0" err="1">
                <a:solidFill>
                  <a:srgbClr val="000000"/>
                </a:solidFill>
                <a:highlight>
                  <a:srgbClr val="FFFFFF"/>
                </a:highlight>
                <a:latin typeface="Consolas"/>
                <a:ea typeface="Calibri"/>
                <a:cs typeface="Consolas"/>
              </a:rPr>
              <a:t>insertItem</a:t>
            </a:r>
            <a:r>
              <a:rPr lang="en-US" sz="2000" dirty="0">
                <a:solidFill>
                  <a:srgbClr val="000000"/>
                </a:solidFill>
                <a:highlight>
                  <a:srgbClr val="FFFFFF"/>
                </a:highlight>
                <a:latin typeface="Consolas"/>
                <a:ea typeface="Calibri"/>
                <a:cs typeface="Consolas"/>
              </a:rPr>
              <a:t>);</a:t>
            </a:r>
            <a:endParaRPr lang="en-US" sz="28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//Function to insert an item in the list at the</a:t>
            </a:r>
            <a:endParaRPr lang="en-US" sz="28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//position specified by location. The item to be 	//inserted is passed as a parameter to the function.</a:t>
            </a:r>
            <a:endParaRPr lang="en-US" sz="28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Starting at location, the elements 		//of the list are shifted down, </a:t>
            </a:r>
          </a:p>
          <a:p>
            <a:pPr>
              <a:lnSpc>
                <a:spcPct val="115000"/>
              </a:lnSpc>
            </a:pPr>
            <a:r>
              <a:rPr lang="en-US" sz="2000" dirty="0">
                <a:solidFill>
                  <a:srgbClr val="008000"/>
                </a:solidFill>
                <a:highlight>
                  <a:srgbClr val="FFFFFF"/>
                </a:highlight>
                <a:latin typeface="Consolas"/>
                <a:ea typeface="Calibri"/>
                <a:cs typeface="Consolas"/>
              </a:rPr>
              <a:t>	//list[location] = </a:t>
            </a:r>
            <a:r>
              <a:rPr lang="en-US" sz="2000" dirty="0" err="1">
                <a:solidFill>
                  <a:srgbClr val="008000"/>
                </a:solidFill>
                <a:highlight>
                  <a:srgbClr val="FFFFFF"/>
                </a:highlight>
                <a:latin typeface="Consolas"/>
                <a:ea typeface="Calibri"/>
                <a:cs typeface="Consolas"/>
              </a:rPr>
              <a:t>insertItem</a:t>
            </a:r>
            <a:r>
              <a:rPr lang="en-US" sz="2000" dirty="0">
                <a:solidFill>
                  <a:srgbClr val="008000"/>
                </a:solidFill>
                <a:highlight>
                  <a:srgbClr val="FFFFFF"/>
                </a:highlight>
                <a:latin typeface="Consolas"/>
                <a:ea typeface="Calibri"/>
                <a:cs typeface="Consolas"/>
              </a:rPr>
              <a:t>;,</a:t>
            </a:r>
            <a:endParaRPr lang="en-US" sz="28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//and length++;. If the list is full or location is</a:t>
            </a:r>
            <a:endParaRPr lang="en-US" sz="28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//out of range, an appropriate message is displayed.</a:t>
            </a:r>
            <a:endParaRPr lang="en-US" sz="2800" dirty="0">
              <a:ea typeface="Calibri"/>
              <a:cs typeface="Times New Roman"/>
            </a:endParaRPr>
          </a:p>
          <a:p>
            <a:pPr>
              <a:lnSpc>
                <a:spcPct val="115000"/>
              </a:lnSpc>
            </a:pPr>
            <a:endParaRPr lang="en-US" sz="2000" dirty="0">
              <a:solidFill>
                <a:srgbClr val="000000"/>
              </a:solidFill>
              <a:highlight>
                <a:srgbClr val="FFFFFF"/>
              </a:highlight>
              <a:latin typeface="Consolas"/>
              <a:ea typeface="Calibri"/>
              <a:cs typeface="Consolas"/>
            </a:endParaRPr>
          </a:p>
          <a:p>
            <a:pPr>
              <a:lnSpc>
                <a:spcPct val="115000"/>
              </a:lnSpc>
            </a:pPr>
            <a:r>
              <a:rPr lang="en-US" sz="2000" dirty="0">
                <a:solidFill>
                  <a:srgbClr val="0000FF"/>
                </a:solidFill>
                <a:highlight>
                  <a:srgbClr val="FFFFFF"/>
                </a:highlight>
                <a:latin typeface="Consolas"/>
                <a:ea typeface="Calibri"/>
                <a:cs typeface="Consolas"/>
              </a:rPr>
              <a:t>void</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insertEnd</a:t>
            </a:r>
            <a:r>
              <a:rPr lang="en-US" sz="2000" dirty="0">
                <a:solidFill>
                  <a:srgbClr val="000000"/>
                </a:solidFill>
                <a:highlight>
                  <a:srgbClr val="FFFFFF"/>
                </a:highlight>
                <a:latin typeface="Consolas"/>
                <a:ea typeface="Calibri"/>
                <a:cs typeface="Consolas"/>
              </a:rPr>
              <a:t>(</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 </a:t>
            </a:r>
            <a:r>
              <a:rPr lang="en-US" sz="2000" dirty="0" err="1">
                <a:solidFill>
                  <a:srgbClr val="2B91AF"/>
                </a:solidFill>
                <a:highlight>
                  <a:srgbClr val="FFFFFF"/>
                </a:highlight>
                <a:latin typeface="Consolas"/>
                <a:ea typeface="Calibri"/>
                <a:cs typeface="Consolas"/>
              </a:rPr>
              <a:t>elemType</a:t>
            </a:r>
            <a:r>
              <a:rPr lang="en-US" sz="2000" dirty="0">
                <a:solidFill>
                  <a:srgbClr val="000000"/>
                </a:solidFill>
                <a:highlight>
                  <a:srgbClr val="FFFFFF"/>
                </a:highlight>
                <a:latin typeface="Consolas"/>
                <a:ea typeface="Calibri"/>
                <a:cs typeface="Consolas"/>
              </a:rPr>
              <a:t>&amp; </a:t>
            </a:r>
            <a:r>
              <a:rPr lang="en-US" sz="2000" dirty="0" err="1">
                <a:solidFill>
                  <a:srgbClr val="000000"/>
                </a:solidFill>
                <a:highlight>
                  <a:srgbClr val="FFFFFF"/>
                </a:highlight>
                <a:latin typeface="Consolas"/>
                <a:ea typeface="Calibri"/>
                <a:cs typeface="Consolas"/>
              </a:rPr>
              <a:t>insertItem</a:t>
            </a:r>
            <a:r>
              <a:rPr lang="en-US" sz="2000" dirty="0">
                <a:solidFill>
                  <a:srgbClr val="000000"/>
                </a:solidFill>
                <a:highlight>
                  <a:srgbClr val="FFFFFF"/>
                </a:highlight>
                <a:latin typeface="Consolas"/>
                <a:ea typeface="Calibri"/>
                <a:cs typeface="Consolas"/>
              </a:rPr>
              <a:t>);</a:t>
            </a:r>
            <a:endParaRPr lang="en-US" sz="28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//Function to insert an item at the end of the list.</a:t>
            </a:r>
            <a:endParaRPr lang="en-US" sz="28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//The parameter </a:t>
            </a:r>
            <a:r>
              <a:rPr lang="en-US" sz="2000" dirty="0" err="1">
                <a:solidFill>
                  <a:srgbClr val="008000"/>
                </a:solidFill>
                <a:highlight>
                  <a:srgbClr val="FFFFFF"/>
                </a:highlight>
                <a:latin typeface="Consolas"/>
                <a:ea typeface="Calibri"/>
                <a:cs typeface="Consolas"/>
              </a:rPr>
              <a:t>insertItem</a:t>
            </a:r>
            <a:r>
              <a:rPr lang="en-US" sz="2000" dirty="0">
                <a:solidFill>
                  <a:srgbClr val="008000"/>
                </a:solidFill>
                <a:highlight>
                  <a:srgbClr val="FFFFFF"/>
                </a:highlight>
                <a:latin typeface="Consolas"/>
                <a:ea typeface="Calibri"/>
                <a:cs typeface="Consolas"/>
              </a:rPr>
              <a:t> specifies the item to be 	// inserted.</a:t>
            </a:r>
            <a:endParaRPr lang="en-US" sz="28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list[length] = </a:t>
            </a:r>
            <a:r>
              <a:rPr lang="en-US" sz="2000" dirty="0" err="1">
                <a:solidFill>
                  <a:srgbClr val="008000"/>
                </a:solidFill>
                <a:highlight>
                  <a:srgbClr val="FFFFFF"/>
                </a:highlight>
                <a:latin typeface="Consolas"/>
                <a:ea typeface="Calibri"/>
                <a:cs typeface="Consolas"/>
              </a:rPr>
              <a:t>insertItem</a:t>
            </a:r>
            <a:r>
              <a:rPr lang="en-US" sz="2000" dirty="0">
                <a:solidFill>
                  <a:srgbClr val="008000"/>
                </a:solidFill>
                <a:highlight>
                  <a:srgbClr val="FFFFFF"/>
                </a:highlight>
                <a:latin typeface="Consolas"/>
                <a:ea typeface="Calibri"/>
                <a:cs typeface="Consolas"/>
              </a:rPr>
              <a:t>; and 	// length++; If the list is full, an appropriate 	//message is displayed.</a:t>
            </a:r>
            <a:endParaRPr lang="en-US" sz="2800" dirty="0">
              <a:ea typeface="Calibri"/>
              <a:cs typeface="Times New Roman"/>
            </a:endParaRPr>
          </a:p>
        </p:txBody>
      </p:sp>
    </p:spTree>
    <p:extLst>
      <p:ext uri="{BB962C8B-B14F-4D97-AF65-F5344CB8AC3E}">
        <p14:creationId xmlns:p14="http://schemas.microsoft.com/office/powerpoint/2010/main" val="375649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DC2105-FB7B-4317-BBB0-FAC370B57197}" type="slidenum">
              <a:rPr lang="en-US" smtClean="0"/>
              <a:t>14</a:t>
            </a:fld>
            <a:endParaRPr lang="en-US" dirty="0"/>
          </a:p>
        </p:txBody>
      </p:sp>
      <p:sp>
        <p:nvSpPr>
          <p:cNvPr id="4" name="Rectangle 3"/>
          <p:cNvSpPr/>
          <p:nvPr/>
        </p:nvSpPr>
        <p:spPr>
          <a:xfrm>
            <a:off x="381000" y="324785"/>
            <a:ext cx="8458200" cy="4693593"/>
          </a:xfrm>
          <a:prstGeom prst="rect">
            <a:avLst/>
          </a:prstGeom>
        </p:spPr>
        <p:txBody>
          <a:bodyPr wrap="square">
            <a:spAutoFit/>
          </a:bodyPr>
          <a:lstStyle/>
          <a:p>
            <a:pPr>
              <a:lnSpc>
                <a:spcPct val="115000"/>
              </a:lnSpc>
            </a:pPr>
            <a:r>
              <a:rPr lang="en-US" sz="2000" dirty="0">
                <a:solidFill>
                  <a:srgbClr val="0000FF"/>
                </a:solidFill>
                <a:highlight>
                  <a:srgbClr val="FFFFFF"/>
                </a:highlight>
                <a:latin typeface="Consolas"/>
                <a:ea typeface="Calibri"/>
                <a:cs typeface="Consolas"/>
              </a:rPr>
              <a:t>void</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removeAt</a:t>
            </a:r>
            <a:r>
              <a:rPr lang="en-US" sz="2000" dirty="0">
                <a:solidFill>
                  <a:srgbClr val="000000"/>
                </a:solidFill>
                <a:highlight>
                  <a:srgbClr val="FFFFFF"/>
                </a:highlight>
                <a:latin typeface="Consolas"/>
                <a:ea typeface="Calibri"/>
                <a:cs typeface="Consolas"/>
              </a:rPr>
              <a:t>(</a:t>
            </a:r>
            <a:r>
              <a:rPr lang="en-US" sz="2000" dirty="0" err="1">
                <a:solidFill>
                  <a:srgbClr val="0000FF"/>
                </a:solidFill>
                <a:highlight>
                  <a:srgbClr val="FFFFFF"/>
                </a:highlight>
                <a:latin typeface="Consolas"/>
                <a:ea typeface="Calibri"/>
                <a:cs typeface="Consolas"/>
              </a:rPr>
              <a:t>int</a:t>
            </a:r>
            <a:r>
              <a:rPr lang="en-US" sz="2000" dirty="0">
                <a:solidFill>
                  <a:srgbClr val="000000"/>
                </a:solidFill>
                <a:highlight>
                  <a:srgbClr val="FFFFFF"/>
                </a:highlight>
                <a:latin typeface="Consolas"/>
                <a:ea typeface="Calibri"/>
                <a:cs typeface="Consolas"/>
              </a:rPr>
              <a:t> location);</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//Function to remove the item from the list at the</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//position specified by location</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The list element at list[location] is //removed and length is decremented by 1. If location is //out of range, an appropriate message is displayed.</a:t>
            </a:r>
            <a:endParaRPr lang="en-US" sz="20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p>
          <a:p>
            <a:pPr>
              <a:lnSpc>
                <a:spcPct val="115000"/>
              </a:lnSpc>
            </a:pPr>
            <a:r>
              <a:rPr lang="en-US" sz="2000" dirty="0">
                <a:solidFill>
                  <a:srgbClr val="0000FF"/>
                </a:solidFill>
                <a:highlight>
                  <a:srgbClr val="FFFFFF"/>
                </a:highlight>
                <a:latin typeface="Consolas"/>
                <a:ea typeface="Calibri"/>
                <a:cs typeface="Consolas"/>
              </a:rPr>
              <a:t>void</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retrieveAt</a:t>
            </a:r>
            <a:r>
              <a:rPr lang="en-US" sz="2000" dirty="0">
                <a:solidFill>
                  <a:srgbClr val="000000"/>
                </a:solidFill>
                <a:highlight>
                  <a:srgbClr val="FFFFFF"/>
                </a:highlight>
                <a:latin typeface="Consolas"/>
                <a:ea typeface="Calibri"/>
                <a:cs typeface="Consolas"/>
              </a:rPr>
              <a:t>(</a:t>
            </a:r>
            <a:r>
              <a:rPr lang="en-US" sz="2000" dirty="0" err="1">
                <a:solidFill>
                  <a:srgbClr val="0000FF"/>
                </a:solidFill>
                <a:highlight>
                  <a:srgbClr val="FFFFFF"/>
                </a:highlight>
                <a:latin typeface="Consolas"/>
                <a:ea typeface="Calibri"/>
                <a:cs typeface="Consolas"/>
              </a:rPr>
              <a:t>int</a:t>
            </a:r>
            <a:r>
              <a:rPr lang="en-US" sz="2000" dirty="0">
                <a:solidFill>
                  <a:srgbClr val="000000"/>
                </a:solidFill>
                <a:highlight>
                  <a:srgbClr val="FFFFFF"/>
                </a:highlight>
                <a:latin typeface="Consolas"/>
                <a:ea typeface="Calibri"/>
                <a:cs typeface="Consolas"/>
              </a:rPr>
              <a:t> location, </a:t>
            </a:r>
            <a:r>
              <a:rPr lang="en-US" sz="2000" dirty="0" err="1">
                <a:solidFill>
                  <a:srgbClr val="2B91AF"/>
                </a:solidFill>
                <a:highlight>
                  <a:srgbClr val="FFFFFF"/>
                </a:highlight>
                <a:latin typeface="Consolas"/>
                <a:ea typeface="Calibri"/>
                <a:cs typeface="Consolas"/>
              </a:rPr>
              <a:t>elemType</a:t>
            </a:r>
            <a:r>
              <a:rPr lang="en-US" sz="2000" dirty="0">
                <a:solidFill>
                  <a:srgbClr val="000000"/>
                </a:solidFill>
                <a:highlight>
                  <a:srgbClr val="FFFFFF"/>
                </a:highlight>
                <a:latin typeface="Consolas"/>
                <a:ea typeface="Calibri"/>
                <a:cs typeface="Consolas"/>
              </a:rPr>
              <a:t>&amp; </a:t>
            </a:r>
            <a:r>
              <a:rPr lang="en-US" sz="2000" dirty="0" err="1">
                <a:solidFill>
                  <a:srgbClr val="000000"/>
                </a:solidFill>
                <a:highlight>
                  <a:srgbClr val="FFFFFF"/>
                </a:highlight>
                <a:latin typeface="Consolas"/>
                <a:ea typeface="Calibri"/>
                <a:cs typeface="Consolas"/>
              </a:rPr>
              <a:t>retItem</a:t>
            </a:r>
            <a:r>
              <a:rPr lang="en-US" sz="2000" dirty="0">
                <a:solidFill>
                  <a:srgbClr val="000000"/>
                </a:solidFill>
                <a:highlight>
                  <a:srgbClr val="FFFFFF"/>
                </a:highlight>
                <a:latin typeface="Consolas"/>
                <a:ea typeface="Calibri"/>
                <a:cs typeface="Consolas"/>
              </a:rPr>
              <a:t>) </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//Function to retrieve the element from the list at the</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//position specified by location. </a:t>
            </a:r>
          </a:p>
          <a:p>
            <a:pPr>
              <a:lnSpc>
                <a:spcPct val="115000"/>
              </a:lnSpc>
            </a:pP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a:t>
            </a:r>
            <a:r>
              <a:rPr lang="en-US" sz="2000" dirty="0" err="1">
                <a:solidFill>
                  <a:srgbClr val="008000"/>
                </a:solidFill>
                <a:highlight>
                  <a:srgbClr val="FFFFFF"/>
                </a:highlight>
                <a:latin typeface="Consolas"/>
                <a:ea typeface="Calibri"/>
                <a:cs typeface="Consolas"/>
              </a:rPr>
              <a:t>retItem</a:t>
            </a:r>
            <a:r>
              <a:rPr lang="en-US" sz="2000" dirty="0">
                <a:solidFill>
                  <a:srgbClr val="008000"/>
                </a:solidFill>
                <a:highlight>
                  <a:srgbClr val="FFFFFF"/>
                </a:highlight>
                <a:latin typeface="Consolas"/>
                <a:ea typeface="Calibri"/>
                <a:cs typeface="Consolas"/>
              </a:rPr>
              <a:t> = list[location]</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//If location is out of range, an appropriate message is</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 displayed.</a:t>
            </a:r>
            <a:endParaRPr lang="en-US" sz="2000" dirty="0">
              <a:ea typeface="Calibri"/>
              <a:cs typeface="Times New Roman"/>
            </a:endParaRPr>
          </a:p>
        </p:txBody>
      </p:sp>
    </p:spTree>
    <p:extLst>
      <p:ext uri="{BB962C8B-B14F-4D97-AF65-F5344CB8AC3E}">
        <p14:creationId xmlns:p14="http://schemas.microsoft.com/office/powerpoint/2010/main" val="143747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DC2105-FB7B-4317-BBB0-FAC370B57197}" type="slidenum">
              <a:rPr lang="en-US" smtClean="0"/>
              <a:t>15</a:t>
            </a:fld>
            <a:endParaRPr lang="en-US" dirty="0"/>
          </a:p>
        </p:txBody>
      </p:sp>
      <p:sp>
        <p:nvSpPr>
          <p:cNvPr id="4" name="Rectangle 3"/>
          <p:cNvSpPr/>
          <p:nvPr/>
        </p:nvSpPr>
        <p:spPr>
          <a:xfrm>
            <a:off x="381000" y="324785"/>
            <a:ext cx="8458200" cy="5755422"/>
          </a:xfrm>
          <a:prstGeom prst="rect">
            <a:avLst/>
          </a:prstGeom>
        </p:spPr>
        <p:txBody>
          <a:bodyPr wrap="square">
            <a:spAutoFit/>
          </a:bodyPr>
          <a:lstStyle/>
          <a:p>
            <a:pPr>
              <a:lnSpc>
                <a:spcPct val="115000"/>
              </a:lnSpc>
            </a:pPr>
            <a:r>
              <a:rPr lang="en-US" sz="2000" dirty="0">
                <a:solidFill>
                  <a:srgbClr val="0000FF"/>
                </a:solidFill>
                <a:highlight>
                  <a:srgbClr val="FFFFFF"/>
                </a:highlight>
                <a:latin typeface="Consolas"/>
                <a:ea typeface="Calibri"/>
                <a:cs typeface="Consolas"/>
              </a:rPr>
              <a:t>void</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replaceAt</a:t>
            </a:r>
            <a:r>
              <a:rPr lang="en-US" sz="2000" dirty="0">
                <a:solidFill>
                  <a:srgbClr val="000000"/>
                </a:solidFill>
                <a:highlight>
                  <a:srgbClr val="FFFFFF"/>
                </a:highlight>
                <a:latin typeface="Consolas"/>
                <a:ea typeface="Calibri"/>
                <a:cs typeface="Consolas"/>
              </a:rPr>
              <a:t>(</a:t>
            </a:r>
            <a:r>
              <a:rPr lang="en-US" sz="2000" dirty="0" err="1">
                <a:solidFill>
                  <a:srgbClr val="0000FF"/>
                </a:solidFill>
                <a:highlight>
                  <a:srgbClr val="FFFFFF"/>
                </a:highlight>
                <a:latin typeface="Consolas"/>
                <a:ea typeface="Calibri"/>
                <a:cs typeface="Consolas"/>
              </a:rPr>
              <a:t>int</a:t>
            </a:r>
            <a:r>
              <a:rPr lang="en-US" sz="2000" dirty="0">
                <a:solidFill>
                  <a:srgbClr val="000000"/>
                </a:solidFill>
                <a:highlight>
                  <a:srgbClr val="FFFFFF"/>
                </a:highlight>
                <a:latin typeface="Consolas"/>
                <a:ea typeface="Calibri"/>
                <a:cs typeface="Consolas"/>
              </a:rPr>
              <a:t> location, </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 </a:t>
            </a:r>
            <a:r>
              <a:rPr lang="en-US" sz="2000" dirty="0" err="1">
                <a:solidFill>
                  <a:srgbClr val="2B91AF"/>
                </a:solidFill>
                <a:highlight>
                  <a:srgbClr val="FFFFFF"/>
                </a:highlight>
                <a:latin typeface="Consolas"/>
                <a:ea typeface="Calibri"/>
                <a:cs typeface="Consolas"/>
              </a:rPr>
              <a:t>elemType</a:t>
            </a:r>
            <a:r>
              <a:rPr lang="en-US" sz="2000" dirty="0">
                <a:solidFill>
                  <a:srgbClr val="000000"/>
                </a:solidFill>
                <a:highlight>
                  <a:srgbClr val="FFFFFF"/>
                </a:highlight>
                <a:latin typeface="Consolas"/>
                <a:ea typeface="Calibri"/>
                <a:cs typeface="Consolas"/>
              </a:rPr>
              <a:t>&amp; </a:t>
            </a:r>
            <a:r>
              <a:rPr lang="en-US" sz="2000" dirty="0" err="1">
                <a:solidFill>
                  <a:srgbClr val="000000"/>
                </a:solidFill>
                <a:highlight>
                  <a:srgbClr val="FFFFFF"/>
                </a:highlight>
                <a:latin typeface="Consolas"/>
                <a:ea typeface="Calibri"/>
                <a:cs typeface="Consolas"/>
              </a:rPr>
              <a:t>repItem</a:t>
            </a:r>
            <a:r>
              <a:rPr lang="en-US" sz="2000" dirty="0">
                <a:solidFill>
                  <a:srgbClr val="000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//Function to replace the elements in the list at the</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//position specified by location. The item to be replaced</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//is specified by the parameter </a:t>
            </a:r>
            <a:r>
              <a:rPr lang="en-US" sz="2000" dirty="0" err="1">
                <a:solidFill>
                  <a:srgbClr val="008000"/>
                </a:solidFill>
                <a:highlight>
                  <a:srgbClr val="FFFFFF"/>
                </a:highlight>
                <a:latin typeface="Consolas"/>
                <a:ea typeface="Calibri"/>
                <a:cs typeface="Consolas"/>
              </a:rPr>
              <a:t>repItem</a:t>
            </a:r>
            <a:r>
              <a:rPr lang="en-US" sz="2000" dirty="0">
                <a:solidFill>
                  <a:srgbClr val="008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list[location] = </a:t>
            </a:r>
            <a:r>
              <a:rPr lang="en-US" sz="2000" dirty="0" err="1">
                <a:solidFill>
                  <a:srgbClr val="008000"/>
                </a:solidFill>
                <a:highlight>
                  <a:srgbClr val="FFFFFF"/>
                </a:highlight>
                <a:latin typeface="Consolas"/>
                <a:ea typeface="Calibri"/>
                <a:cs typeface="Consolas"/>
              </a:rPr>
              <a:t>repItem</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 If location is out of range, an appropriate message is</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 displayed.</a:t>
            </a:r>
            <a:endParaRPr lang="en-US" sz="2000" dirty="0">
              <a:ea typeface="Calibri"/>
              <a:cs typeface="Times New Roman"/>
            </a:endParaRPr>
          </a:p>
          <a:p>
            <a:pPr>
              <a:lnSpc>
                <a:spcPct val="115000"/>
              </a:lnSpc>
            </a:pPr>
            <a:r>
              <a:rPr lang="en-US" sz="2000" dirty="0">
                <a:solidFill>
                  <a:srgbClr val="0000FF"/>
                </a:solidFill>
                <a:highlight>
                  <a:srgbClr val="FFFFFF"/>
                </a:highlight>
                <a:latin typeface="Consolas"/>
                <a:ea typeface="Calibri"/>
                <a:cs typeface="Consolas"/>
              </a:rPr>
              <a:t>void</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clearList</a:t>
            </a:r>
            <a:r>
              <a:rPr lang="en-US" sz="2000" dirty="0">
                <a:solidFill>
                  <a:srgbClr val="000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//Function to remove all the elements from the list.</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//After this operation, the size of the list is zero.</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length = 0;</a:t>
            </a:r>
            <a:endParaRPr lang="en-US" sz="2000" dirty="0">
              <a:ea typeface="Calibri"/>
              <a:cs typeface="Times New Roman"/>
            </a:endParaRPr>
          </a:p>
          <a:p>
            <a:pPr>
              <a:lnSpc>
                <a:spcPct val="115000"/>
              </a:lnSpc>
            </a:pPr>
            <a:r>
              <a:rPr lang="en-US" sz="2000" dirty="0" err="1">
                <a:solidFill>
                  <a:srgbClr val="0000FF"/>
                </a:solidFill>
                <a:highlight>
                  <a:srgbClr val="FFFFFF"/>
                </a:highlight>
                <a:latin typeface="Consolas"/>
                <a:ea typeface="Calibri"/>
                <a:cs typeface="Consolas"/>
              </a:rPr>
              <a:t>int</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seqSearch</a:t>
            </a:r>
            <a:r>
              <a:rPr lang="en-US" sz="2000" dirty="0">
                <a:solidFill>
                  <a:srgbClr val="000000"/>
                </a:solidFill>
                <a:highlight>
                  <a:srgbClr val="FFFFFF"/>
                </a:highlight>
                <a:latin typeface="Consolas"/>
                <a:ea typeface="Calibri"/>
                <a:cs typeface="Consolas"/>
              </a:rPr>
              <a:t>(</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 </a:t>
            </a:r>
            <a:r>
              <a:rPr lang="en-US" sz="2000" dirty="0" err="1">
                <a:solidFill>
                  <a:srgbClr val="2B91AF"/>
                </a:solidFill>
                <a:highlight>
                  <a:srgbClr val="FFFFFF"/>
                </a:highlight>
                <a:latin typeface="Consolas"/>
                <a:ea typeface="Calibri"/>
                <a:cs typeface="Consolas"/>
              </a:rPr>
              <a:t>elemType</a:t>
            </a:r>
            <a:r>
              <a:rPr lang="en-US" sz="2000" dirty="0">
                <a:solidFill>
                  <a:srgbClr val="000000"/>
                </a:solidFill>
                <a:highlight>
                  <a:srgbClr val="FFFFFF"/>
                </a:highlight>
                <a:latin typeface="Consolas"/>
                <a:ea typeface="Calibri"/>
                <a:cs typeface="Consolas"/>
              </a:rPr>
              <a:t>&amp; item) </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//Function to search the list for a given item.</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If the item is found, returns the location</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 in the array where the item is found; otherwise,</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 returns -1.</a:t>
            </a:r>
            <a:endParaRPr lang="en-US" sz="2000" dirty="0">
              <a:ea typeface="Calibri"/>
              <a:cs typeface="Times New Roman"/>
            </a:endParaRPr>
          </a:p>
        </p:txBody>
      </p:sp>
    </p:spTree>
    <p:extLst>
      <p:ext uri="{BB962C8B-B14F-4D97-AF65-F5344CB8AC3E}">
        <p14:creationId xmlns:p14="http://schemas.microsoft.com/office/powerpoint/2010/main" val="3459068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DC2105-FB7B-4317-BBB0-FAC370B57197}" type="slidenum">
              <a:rPr lang="en-US" smtClean="0"/>
              <a:t>16</a:t>
            </a:fld>
            <a:endParaRPr lang="en-US" dirty="0"/>
          </a:p>
        </p:txBody>
      </p:sp>
      <p:sp>
        <p:nvSpPr>
          <p:cNvPr id="4" name="Rectangle 3"/>
          <p:cNvSpPr/>
          <p:nvPr/>
        </p:nvSpPr>
        <p:spPr>
          <a:xfrm>
            <a:off x="381000" y="324785"/>
            <a:ext cx="8458200" cy="5755422"/>
          </a:xfrm>
          <a:prstGeom prst="rect">
            <a:avLst/>
          </a:prstGeom>
        </p:spPr>
        <p:txBody>
          <a:bodyPr wrap="square">
            <a:spAutoFit/>
          </a:bodyPr>
          <a:lstStyle/>
          <a:p>
            <a:pPr>
              <a:lnSpc>
                <a:spcPct val="115000"/>
              </a:lnSpc>
            </a:pPr>
            <a:endParaRPr lang="en-US" sz="2000" dirty="0">
              <a:solidFill>
                <a:srgbClr val="0000FF"/>
              </a:solidFill>
              <a:highlight>
                <a:srgbClr val="FFFFFF"/>
              </a:highlight>
              <a:latin typeface="Consolas"/>
              <a:ea typeface="Calibri"/>
              <a:cs typeface="Consolas"/>
            </a:endParaRPr>
          </a:p>
          <a:p>
            <a:pPr>
              <a:lnSpc>
                <a:spcPct val="115000"/>
              </a:lnSpc>
            </a:pPr>
            <a:r>
              <a:rPr lang="en-US" sz="2000" dirty="0">
                <a:solidFill>
                  <a:srgbClr val="0000FF"/>
                </a:solidFill>
                <a:highlight>
                  <a:srgbClr val="FFFFFF"/>
                </a:highlight>
                <a:latin typeface="Consolas"/>
                <a:ea typeface="Calibri"/>
                <a:cs typeface="Consolas"/>
              </a:rPr>
              <a:t>void</a:t>
            </a:r>
            <a:r>
              <a:rPr lang="en-US" sz="2000" dirty="0">
                <a:solidFill>
                  <a:srgbClr val="000000"/>
                </a:solidFill>
                <a:highlight>
                  <a:srgbClr val="FFFFFF"/>
                </a:highlight>
                <a:latin typeface="Consolas"/>
                <a:ea typeface="Calibri"/>
                <a:cs typeface="Consolas"/>
              </a:rPr>
              <a:t> insert(</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 </a:t>
            </a:r>
            <a:r>
              <a:rPr lang="en-US" sz="2000" dirty="0" err="1">
                <a:solidFill>
                  <a:srgbClr val="2B91AF"/>
                </a:solidFill>
                <a:highlight>
                  <a:srgbClr val="FFFFFF"/>
                </a:highlight>
                <a:latin typeface="Consolas"/>
                <a:ea typeface="Calibri"/>
                <a:cs typeface="Consolas"/>
              </a:rPr>
              <a:t>elemType</a:t>
            </a:r>
            <a:r>
              <a:rPr lang="en-US" sz="2000" dirty="0">
                <a:solidFill>
                  <a:srgbClr val="000000"/>
                </a:solidFill>
                <a:highlight>
                  <a:srgbClr val="FFFFFF"/>
                </a:highlight>
                <a:latin typeface="Consolas"/>
                <a:ea typeface="Calibri"/>
                <a:cs typeface="Consolas"/>
              </a:rPr>
              <a:t>&amp; </a:t>
            </a:r>
            <a:r>
              <a:rPr lang="en-US" sz="2000" dirty="0" err="1">
                <a:solidFill>
                  <a:srgbClr val="000000"/>
                </a:solidFill>
                <a:highlight>
                  <a:srgbClr val="FFFFFF"/>
                </a:highlight>
                <a:latin typeface="Consolas"/>
                <a:ea typeface="Calibri"/>
                <a:cs typeface="Consolas"/>
              </a:rPr>
              <a:t>insertItem</a:t>
            </a:r>
            <a:r>
              <a:rPr lang="en-US" sz="2000" dirty="0">
                <a:solidFill>
                  <a:srgbClr val="000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//Function to insert the item specified by the parameter</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insertItem</a:t>
            </a:r>
            <a:r>
              <a:rPr lang="en-US" sz="2000" dirty="0">
                <a:solidFill>
                  <a:srgbClr val="008000"/>
                </a:solidFill>
                <a:highlight>
                  <a:srgbClr val="FFFFFF"/>
                </a:highlight>
                <a:latin typeface="Consolas"/>
                <a:ea typeface="Calibri"/>
                <a:cs typeface="Consolas"/>
              </a:rPr>
              <a:t> at the end of the list. However, first the</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//list is searched to see whether the item to be inserted</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//is already in the list.</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list[length] = </a:t>
            </a:r>
            <a:r>
              <a:rPr lang="en-US" sz="2000" dirty="0" err="1">
                <a:solidFill>
                  <a:srgbClr val="008000"/>
                </a:solidFill>
                <a:highlight>
                  <a:srgbClr val="FFFFFF"/>
                </a:highlight>
                <a:latin typeface="Consolas"/>
                <a:ea typeface="Calibri"/>
                <a:cs typeface="Consolas"/>
              </a:rPr>
              <a:t>insertItem</a:t>
            </a:r>
            <a:r>
              <a:rPr lang="en-US" sz="2000" dirty="0">
                <a:solidFill>
                  <a:srgbClr val="008000"/>
                </a:solidFill>
                <a:highlight>
                  <a:srgbClr val="FFFFFF"/>
                </a:highlight>
                <a:latin typeface="Consolas"/>
                <a:ea typeface="Calibri"/>
                <a:cs typeface="Consolas"/>
              </a:rPr>
              <a:t> and length++</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 If the item is already in the list or the list</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 is full, an appropriate message is displayed.</a:t>
            </a:r>
            <a:endParaRPr lang="en-US" sz="2000" dirty="0">
              <a:ea typeface="Calibri"/>
              <a:cs typeface="Times New Roman"/>
            </a:endParaRPr>
          </a:p>
          <a:p>
            <a:pPr>
              <a:lnSpc>
                <a:spcPct val="115000"/>
              </a:lnSpc>
            </a:pPr>
            <a:endParaRPr lang="en-US" sz="2000" dirty="0">
              <a:solidFill>
                <a:srgbClr val="0000FF"/>
              </a:solidFill>
              <a:highlight>
                <a:srgbClr val="FFFFFF"/>
              </a:highlight>
              <a:latin typeface="Consolas"/>
              <a:ea typeface="Calibri"/>
              <a:cs typeface="Consolas"/>
            </a:endParaRPr>
          </a:p>
          <a:p>
            <a:pPr>
              <a:lnSpc>
                <a:spcPct val="115000"/>
              </a:lnSpc>
            </a:pPr>
            <a:r>
              <a:rPr lang="en-US" sz="2000" dirty="0">
                <a:solidFill>
                  <a:srgbClr val="0000FF"/>
                </a:solidFill>
                <a:highlight>
                  <a:srgbClr val="FFFFFF"/>
                </a:highlight>
                <a:latin typeface="Consolas"/>
                <a:ea typeface="Calibri"/>
                <a:cs typeface="Consolas"/>
              </a:rPr>
              <a:t>void</a:t>
            </a:r>
            <a:r>
              <a:rPr lang="en-US" sz="2000" dirty="0">
                <a:solidFill>
                  <a:srgbClr val="000000"/>
                </a:solidFill>
                <a:highlight>
                  <a:srgbClr val="FFFFFF"/>
                </a:highlight>
                <a:latin typeface="Consolas"/>
                <a:ea typeface="Calibri"/>
                <a:cs typeface="Consolas"/>
              </a:rPr>
              <a:t> remove(</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 </a:t>
            </a:r>
            <a:r>
              <a:rPr lang="en-US" sz="2000" dirty="0" err="1">
                <a:solidFill>
                  <a:srgbClr val="2B91AF"/>
                </a:solidFill>
                <a:highlight>
                  <a:srgbClr val="FFFFFF"/>
                </a:highlight>
                <a:latin typeface="Consolas"/>
                <a:ea typeface="Calibri"/>
                <a:cs typeface="Consolas"/>
              </a:rPr>
              <a:t>elemType</a:t>
            </a:r>
            <a:r>
              <a:rPr lang="en-US" sz="2000" dirty="0">
                <a:solidFill>
                  <a:srgbClr val="000000"/>
                </a:solidFill>
                <a:highlight>
                  <a:srgbClr val="FFFFFF"/>
                </a:highlight>
                <a:latin typeface="Consolas"/>
                <a:ea typeface="Calibri"/>
                <a:cs typeface="Consolas"/>
              </a:rPr>
              <a:t>&amp; </a:t>
            </a:r>
            <a:r>
              <a:rPr lang="en-US" sz="2000" dirty="0" err="1">
                <a:solidFill>
                  <a:srgbClr val="000000"/>
                </a:solidFill>
                <a:highlight>
                  <a:srgbClr val="FFFFFF"/>
                </a:highlight>
                <a:latin typeface="Consolas"/>
                <a:ea typeface="Calibri"/>
                <a:cs typeface="Consolas"/>
              </a:rPr>
              <a:t>removeItem</a:t>
            </a:r>
            <a:r>
              <a:rPr lang="en-US" sz="2000" dirty="0">
                <a:solidFill>
                  <a:srgbClr val="000000"/>
                </a:solidFill>
                <a:highlight>
                  <a:srgbClr val="FFFFFF"/>
                </a:highlight>
                <a:latin typeface="Consolas"/>
                <a:ea typeface="Calibri"/>
                <a:cs typeface="Consolas"/>
              </a:rPr>
              <a:t>);</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//Function to remove an item from the list. The parameter</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removeItem</a:t>
            </a:r>
            <a:r>
              <a:rPr lang="en-US" sz="2000" dirty="0">
                <a:solidFill>
                  <a:srgbClr val="008000"/>
                </a:solidFill>
                <a:highlight>
                  <a:srgbClr val="FFFFFF"/>
                </a:highlight>
                <a:latin typeface="Consolas"/>
                <a:ea typeface="Calibri"/>
                <a:cs typeface="Consolas"/>
              </a:rPr>
              <a:t> specifies the item to be removed.</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If </a:t>
            </a:r>
            <a:r>
              <a:rPr lang="en-US" sz="2000" dirty="0" err="1">
                <a:solidFill>
                  <a:srgbClr val="008000"/>
                </a:solidFill>
                <a:highlight>
                  <a:srgbClr val="FFFFFF"/>
                </a:highlight>
                <a:latin typeface="Consolas"/>
                <a:ea typeface="Calibri"/>
                <a:cs typeface="Consolas"/>
              </a:rPr>
              <a:t>removeItem</a:t>
            </a:r>
            <a:r>
              <a:rPr lang="en-US" sz="2000" dirty="0">
                <a:solidFill>
                  <a:srgbClr val="008000"/>
                </a:solidFill>
                <a:highlight>
                  <a:srgbClr val="FFFFFF"/>
                </a:highlight>
                <a:latin typeface="Consolas"/>
                <a:ea typeface="Calibri"/>
                <a:cs typeface="Consolas"/>
              </a:rPr>
              <a:t> is found in the list,</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 it is removed from the list and length is</a:t>
            </a:r>
            <a:endParaRPr lang="en-US" sz="20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 decremented by one.</a:t>
            </a:r>
            <a:endParaRPr lang="en-US" sz="2000" dirty="0">
              <a:ea typeface="Calibri"/>
              <a:cs typeface="Times New Roman"/>
            </a:endParaRPr>
          </a:p>
        </p:txBody>
      </p:sp>
    </p:spTree>
    <p:extLst>
      <p:ext uri="{BB962C8B-B14F-4D97-AF65-F5344CB8AC3E}">
        <p14:creationId xmlns:p14="http://schemas.microsoft.com/office/powerpoint/2010/main" val="376764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DC2105-FB7B-4317-BBB0-FAC370B57197}" type="slidenum">
              <a:rPr lang="en-US" smtClean="0"/>
              <a:t>17</a:t>
            </a:fld>
            <a:endParaRPr lang="en-US" dirty="0"/>
          </a:p>
        </p:txBody>
      </p:sp>
      <p:sp>
        <p:nvSpPr>
          <p:cNvPr id="4" name="Rectangle 3"/>
          <p:cNvSpPr/>
          <p:nvPr/>
        </p:nvSpPr>
        <p:spPr>
          <a:xfrm>
            <a:off x="381000" y="792807"/>
            <a:ext cx="8458200" cy="4693593"/>
          </a:xfrm>
          <a:prstGeom prst="rect">
            <a:avLst/>
          </a:prstGeom>
        </p:spPr>
        <p:txBody>
          <a:bodyPr wrap="square">
            <a:spAutoFit/>
          </a:bodyPr>
          <a:lstStyle/>
          <a:p>
            <a:pPr>
              <a:lnSpc>
                <a:spcPct val="115000"/>
              </a:lnSpc>
            </a:pPr>
            <a:r>
              <a:rPr lang="en-US" sz="2000" dirty="0" err="1">
                <a:solidFill>
                  <a:srgbClr val="000000"/>
                </a:solidFill>
                <a:highlight>
                  <a:srgbClr val="FFFFFF"/>
                </a:highlight>
                <a:latin typeface="Consolas"/>
                <a:ea typeface="Calibri"/>
                <a:cs typeface="Consolas"/>
              </a:rPr>
              <a:t>arrayListType</a:t>
            </a:r>
            <a:r>
              <a:rPr lang="en-US" sz="2000" dirty="0">
                <a:solidFill>
                  <a:srgbClr val="000000"/>
                </a:solidFill>
                <a:highlight>
                  <a:srgbClr val="FFFFFF"/>
                </a:highlight>
                <a:latin typeface="Consolas"/>
                <a:ea typeface="Calibri"/>
                <a:cs typeface="Consolas"/>
              </a:rPr>
              <a:t>(</a:t>
            </a:r>
            <a:r>
              <a:rPr lang="en-US" sz="2000" dirty="0" err="1">
                <a:solidFill>
                  <a:srgbClr val="0000FF"/>
                </a:solidFill>
                <a:highlight>
                  <a:srgbClr val="FFFFFF"/>
                </a:highlight>
                <a:latin typeface="Consolas"/>
                <a:ea typeface="Calibri"/>
                <a:cs typeface="Consolas"/>
              </a:rPr>
              <a:t>int</a:t>
            </a:r>
            <a:r>
              <a:rPr lang="en-US" sz="2000" dirty="0">
                <a:solidFill>
                  <a:srgbClr val="000000"/>
                </a:solidFill>
                <a:highlight>
                  <a:srgbClr val="FFFFFF"/>
                </a:highlight>
                <a:latin typeface="Consolas"/>
                <a:ea typeface="Calibri"/>
                <a:cs typeface="Consolas"/>
              </a:rPr>
              <a:t> size = 100);</a:t>
            </a:r>
            <a:endParaRPr lang="en-US" sz="28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//constructor</a:t>
            </a:r>
            <a:endParaRPr lang="en-US" sz="28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//Creates an array of the size specified by the</a:t>
            </a:r>
            <a:endParaRPr lang="en-US" sz="28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//parameter size. The default array size is 100.</a:t>
            </a:r>
            <a:endParaRPr lang="en-US" sz="28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Postcondition</a:t>
            </a:r>
            <a:r>
              <a:rPr lang="en-US" sz="2000" dirty="0">
                <a:solidFill>
                  <a:srgbClr val="008000"/>
                </a:solidFill>
                <a:highlight>
                  <a:srgbClr val="FFFFFF"/>
                </a:highlight>
                <a:latin typeface="Consolas"/>
                <a:ea typeface="Calibri"/>
                <a:cs typeface="Consolas"/>
              </a:rPr>
              <a:t>: The list points to the array, length = 0,</a:t>
            </a:r>
            <a:endParaRPr lang="en-US" sz="28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 and </a:t>
            </a:r>
            <a:r>
              <a:rPr lang="en-US" sz="2000" dirty="0" err="1">
                <a:solidFill>
                  <a:srgbClr val="008000"/>
                </a:solidFill>
                <a:highlight>
                  <a:srgbClr val="FFFFFF"/>
                </a:highlight>
                <a:latin typeface="Consolas"/>
                <a:ea typeface="Calibri"/>
                <a:cs typeface="Consolas"/>
              </a:rPr>
              <a:t>maxSize</a:t>
            </a:r>
            <a:r>
              <a:rPr lang="en-US" sz="2000" dirty="0">
                <a:solidFill>
                  <a:srgbClr val="008000"/>
                </a:solidFill>
                <a:highlight>
                  <a:srgbClr val="FFFFFF"/>
                </a:highlight>
                <a:latin typeface="Consolas"/>
                <a:ea typeface="Calibri"/>
                <a:cs typeface="Consolas"/>
              </a:rPr>
              <a:t> = size</a:t>
            </a:r>
            <a:endParaRPr lang="en-US" sz="2800" dirty="0">
              <a:ea typeface="Calibri"/>
              <a:cs typeface="Times New Roman"/>
            </a:endParaRPr>
          </a:p>
          <a:p>
            <a:pPr>
              <a:lnSpc>
                <a:spcPct val="115000"/>
              </a:lnSpc>
            </a:pPr>
            <a:endParaRPr lang="en-US" sz="2000" dirty="0">
              <a:solidFill>
                <a:srgbClr val="000000"/>
              </a:solidFill>
              <a:highlight>
                <a:srgbClr val="FFFFFF"/>
              </a:highlight>
              <a:latin typeface="Consolas"/>
              <a:ea typeface="Calibri"/>
              <a:cs typeface="Consolas"/>
            </a:endParaRPr>
          </a:p>
          <a:p>
            <a:pPr>
              <a:lnSpc>
                <a:spcPct val="115000"/>
              </a:lnSpc>
            </a:pPr>
            <a:r>
              <a:rPr lang="en-US" sz="2000" dirty="0" err="1">
                <a:solidFill>
                  <a:srgbClr val="000000"/>
                </a:solidFill>
                <a:highlight>
                  <a:srgbClr val="FFFFFF"/>
                </a:highlight>
                <a:latin typeface="Consolas"/>
                <a:ea typeface="Calibri"/>
                <a:cs typeface="Consolas"/>
              </a:rPr>
              <a:t>arrayListType</a:t>
            </a:r>
            <a:r>
              <a:rPr lang="en-US" sz="2000" dirty="0">
                <a:solidFill>
                  <a:srgbClr val="000000"/>
                </a:solidFill>
                <a:highlight>
                  <a:srgbClr val="FFFFFF"/>
                </a:highlight>
                <a:latin typeface="Consolas"/>
                <a:ea typeface="Calibri"/>
                <a:cs typeface="Consolas"/>
              </a:rPr>
              <a:t>(</a:t>
            </a:r>
            <a:r>
              <a:rPr lang="en-US" sz="2000" dirty="0" err="1">
                <a:solidFill>
                  <a:srgbClr val="0000FF"/>
                </a:solidFill>
                <a:highlight>
                  <a:srgbClr val="FFFFFF"/>
                </a:highlight>
                <a:latin typeface="Consolas"/>
                <a:ea typeface="Calibri"/>
                <a:cs typeface="Consolas"/>
              </a:rPr>
              <a:t>const</a:t>
            </a:r>
            <a:r>
              <a:rPr lang="en-US" sz="2000" dirty="0">
                <a:solidFill>
                  <a:srgbClr val="000000"/>
                </a:solidFill>
                <a:highlight>
                  <a:srgbClr val="FFFFFF"/>
                </a:highlight>
                <a:latin typeface="Consolas"/>
                <a:ea typeface="Calibri"/>
                <a:cs typeface="Consolas"/>
              </a:rPr>
              <a:t> </a:t>
            </a:r>
            <a:r>
              <a:rPr lang="en-US" sz="2000" dirty="0" err="1">
                <a:solidFill>
                  <a:srgbClr val="2B91AF"/>
                </a:solidFill>
                <a:highlight>
                  <a:srgbClr val="FFFFFF"/>
                </a:highlight>
                <a:latin typeface="Consolas"/>
                <a:ea typeface="Calibri"/>
                <a:cs typeface="Consolas"/>
              </a:rPr>
              <a:t>arrayListType</a:t>
            </a:r>
            <a:r>
              <a:rPr lang="en-US" sz="2000" dirty="0">
                <a:solidFill>
                  <a:srgbClr val="000000"/>
                </a:solidFill>
                <a:highlight>
                  <a:srgbClr val="FFFFFF"/>
                </a:highlight>
                <a:latin typeface="Consolas"/>
                <a:ea typeface="Calibri"/>
                <a:cs typeface="Consolas"/>
              </a:rPr>
              <a:t>&lt;</a:t>
            </a:r>
            <a:r>
              <a:rPr lang="en-US" sz="2000" dirty="0" err="1">
                <a:solidFill>
                  <a:srgbClr val="2B91AF"/>
                </a:solidFill>
                <a:highlight>
                  <a:srgbClr val="FFFFFF"/>
                </a:highlight>
                <a:latin typeface="Consolas"/>
                <a:ea typeface="Calibri"/>
                <a:cs typeface="Consolas"/>
              </a:rPr>
              <a:t>elemType</a:t>
            </a:r>
            <a:r>
              <a:rPr lang="en-US" sz="2000" dirty="0">
                <a:solidFill>
                  <a:srgbClr val="000000"/>
                </a:solidFill>
                <a:highlight>
                  <a:srgbClr val="FFFFFF"/>
                </a:highlight>
                <a:latin typeface="Consolas"/>
                <a:ea typeface="Calibri"/>
                <a:cs typeface="Consolas"/>
              </a:rPr>
              <a:t>&gt;&amp; </a:t>
            </a:r>
            <a:r>
              <a:rPr lang="en-US" sz="2000" dirty="0" err="1">
                <a:solidFill>
                  <a:srgbClr val="000000"/>
                </a:solidFill>
                <a:highlight>
                  <a:srgbClr val="FFFFFF"/>
                </a:highlight>
                <a:latin typeface="Consolas"/>
                <a:ea typeface="Calibri"/>
                <a:cs typeface="Consolas"/>
              </a:rPr>
              <a:t>otherList</a:t>
            </a:r>
            <a:r>
              <a:rPr lang="en-US" sz="2000" dirty="0">
                <a:solidFill>
                  <a:srgbClr val="000000"/>
                </a:solidFill>
                <a:highlight>
                  <a:srgbClr val="FFFFFF"/>
                </a:highlight>
                <a:latin typeface="Consolas"/>
                <a:ea typeface="Calibri"/>
                <a:cs typeface="Consolas"/>
              </a:rPr>
              <a:t>);</a:t>
            </a:r>
            <a:endParaRPr lang="en-US" sz="28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//copy constructor</a:t>
            </a:r>
            <a:endParaRPr lang="en-US" sz="2800" dirty="0">
              <a:ea typeface="Calibri"/>
              <a:cs typeface="Times New Roman"/>
            </a:endParaRPr>
          </a:p>
          <a:p>
            <a:pPr>
              <a:lnSpc>
                <a:spcPct val="115000"/>
              </a:lnSpc>
            </a:pPr>
            <a:endParaRPr lang="en-US" sz="2000" dirty="0">
              <a:solidFill>
                <a:srgbClr val="000000"/>
              </a:solidFill>
              <a:highlight>
                <a:srgbClr val="FFFFFF"/>
              </a:highlight>
              <a:latin typeface="Consolas"/>
              <a:ea typeface="Calibri"/>
              <a:cs typeface="Consolas"/>
            </a:endParaRPr>
          </a:p>
          <a:p>
            <a:pPr>
              <a:lnSpc>
                <a:spcPct val="115000"/>
              </a:lnSpc>
            </a:pPr>
            <a:r>
              <a:rPr lang="en-US" sz="2000" dirty="0">
                <a:solidFill>
                  <a:srgbClr val="000000"/>
                </a:solidFill>
                <a:highlight>
                  <a:srgbClr val="FFFFFF"/>
                </a:highlight>
                <a:latin typeface="Consolas"/>
                <a:ea typeface="Calibri"/>
                <a:cs typeface="Consolas"/>
              </a:rPr>
              <a:t>~</a:t>
            </a:r>
            <a:r>
              <a:rPr lang="en-US" sz="2000" dirty="0" err="1">
                <a:solidFill>
                  <a:srgbClr val="000000"/>
                </a:solidFill>
                <a:highlight>
                  <a:srgbClr val="FFFFFF"/>
                </a:highlight>
                <a:latin typeface="Consolas"/>
                <a:ea typeface="Calibri"/>
                <a:cs typeface="Consolas"/>
              </a:rPr>
              <a:t>arrayListType</a:t>
            </a:r>
            <a:r>
              <a:rPr lang="en-US" sz="2000" dirty="0">
                <a:solidFill>
                  <a:srgbClr val="000000"/>
                </a:solidFill>
                <a:highlight>
                  <a:srgbClr val="FFFFFF"/>
                </a:highlight>
                <a:latin typeface="Consolas"/>
                <a:ea typeface="Calibri"/>
                <a:cs typeface="Consolas"/>
              </a:rPr>
              <a:t>();</a:t>
            </a:r>
            <a:endParaRPr lang="en-US" sz="28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//destructor</a:t>
            </a:r>
            <a:endParaRPr lang="en-US" sz="2800" dirty="0">
              <a:ea typeface="Calibri"/>
              <a:cs typeface="Times New Roman"/>
            </a:endParaRPr>
          </a:p>
          <a:p>
            <a:pPr>
              <a:lnSpc>
                <a:spcPct val="115000"/>
              </a:lnSpc>
            </a:pPr>
            <a:r>
              <a:rPr lang="en-US" sz="2000" dirty="0">
                <a:solidFill>
                  <a:srgbClr val="008000"/>
                </a:solidFill>
                <a:highlight>
                  <a:srgbClr val="FFFFFF"/>
                </a:highlight>
                <a:latin typeface="Consolas"/>
                <a:ea typeface="Calibri"/>
                <a:cs typeface="Consolas"/>
              </a:rPr>
              <a:t>//</a:t>
            </a:r>
            <a:r>
              <a:rPr lang="en-US" sz="2000" dirty="0" err="1">
                <a:solidFill>
                  <a:srgbClr val="008000"/>
                </a:solidFill>
                <a:highlight>
                  <a:srgbClr val="FFFFFF"/>
                </a:highlight>
                <a:latin typeface="Consolas"/>
                <a:ea typeface="Calibri"/>
                <a:cs typeface="Consolas"/>
              </a:rPr>
              <a:t>Deallocates</a:t>
            </a:r>
            <a:r>
              <a:rPr lang="en-US" sz="2000" dirty="0">
                <a:solidFill>
                  <a:srgbClr val="008000"/>
                </a:solidFill>
                <a:highlight>
                  <a:srgbClr val="FFFFFF"/>
                </a:highlight>
                <a:latin typeface="Consolas"/>
                <a:ea typeface="Calibri"/>
                <a:cs typeface="Consolas"/>
              </a:rPr>
              <a:t> the memory occupied by the array.</a:t>
            </a:r>
            <a:endParaRPr lang="en-US" sz="2800" dirty="0">
              <a:ea typeface="Calibri"/>
              <a:cs typeface="Times New Roman"/>
            </a:endParaRPr>
          </a:p>
        </p:txBody>
      </p:sp>
    </p:spTree>
    <p:extLst>
      <p:ext uri="{BB962C8B-B14F-4D97-AF65-F5344CB8AC3E}">
        <p14:creationId xmlns:p14="http://schemas.microsoft.com/office/powerpoint/2010/main" val="320123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DC2105-FB7B-4317-BBB0-FAC370B57197}" type="slidenum">
              <a:rPr lang="en-US" smtClean="0"/>
              <a:t>18</a:t>
            </a:fld>
            <a:endParaRPr lang="en-US" dirty="0"/>
          </a:p>
        </p:txBody>
      </p:sp>
      <p:sp>
        <p:nvSpPr>
          <p:cNvPr id="4" name="Rectangle 3"/>
          <p:cNvSpPr/>
          <p:nvPr/>
        </p:nvSpPr>
        <p:spPr>
          <a:xfrm>
            <a:off x="401320" y="2209800"/>
            <a:ext cx="8458200" cy="1862048"/>
          </a:xfrm>
          <a:prstGeom prst="rect">
            <a:avLst/>
          </a:prstGeom>
        </p:spPr>
        <p:txBody>
          <a:bodyPr wrap="square">
            <a:spAutoFit/>
          </a:bodyPr>
          <a:lstStyle/>
          <a:p>
            <a:pPr>
              <a:lnSpc>
                <a:spcPct val="115000"/>
              </a:lnSpc>
            </a:pPr>
            <a:r>
              <a:rPr lang="en-US" sz="2000" dirty="0">
                <a:solidFill>
                  <a:srgbClr val="0000FF"/>
                </a:solidFill>
                <a:highlight>
                  <a:srgbClr val="FFFFFF"/>
                </a:highlight>
                <a:latin typeface="Consolas"/>
                <a:ea typeface="Calibri"/>
                <a:cs typeface="Consolas"/>
              </a:rPr>
              <a:t>protected</a:t>
            </a:r>
            <a:r>
              <a:rPr lang="en-US" sz="2000" dirty="0">
                <a:solidFill>
                  <a:srgbClr val="000000"/>
                </a:solidFill>
                <a:highlight>
                  <a:srgbClr val="FFFFFF"/>
                </a:highlight>
                <a:latin typeface="Consolas"/>
                <a:ea typeface="Calibri"/>
                <a:cs typeface="Consolas"/>
              </a:rPr>
              <a:t>:</a:t>
            </a:r>
            <a:endParaRPr lang="en-US" sz="28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err="1">
                <a:solidFill>
                  <a:srgbClr val="2B91AF"/>
                </a:solidFill>
                <a:highlight>
                  <a:srgbClr val="FFFFFF"/>
                </a:highlight>
                <a:latin typeface="Consolas"/>
                <a:ea typeface="Calibri"/>
                <a:cs typeface="Consolas"/>
              </a:rPr>
              <a:t>elemType</a:t>
            </a:r>
            <a:r>
              <a:rPr lang="en-US" sz="2000" dirty="0">
                <a:solidFill>
                  <a:srgbClr val="000000"/>
                </a:solidFill>
                <a:highlight>
                  <a:srgbClr val="FFFFFF"/>
                </a:highlight>
                <a:latin typeface="Consolas"/>
                <a:ea typeface="Calibri"/>
                <a:cs typeface="Consolas"/>
              </a:rPr>
              <a:t> *list; </a:t>
            </a:r>
            <a:r>
              <a:rPr lang="en-US" sz="2000" dirty="0">
                <a:solidFill>
                  <a:srgbClr val="008000"/>
                </a:solidFill>
                <a:highlight>
                  <a:srgbClr val="FFFFFF"/>
                </a:highlight>
                <a:latin typeface="Consolas"/>
                <a:ea typeface="Calibri"/>
                <a:cs typeface="Consolas"/>
              </a:rPr>
              <a:t>//array to hold the list elements</a:t>
            </a:r>
            <a:endParaRPr lang="en-US" sz="28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err="1">
                <a:solidFill>
                  <a:srgbClr val="0000FF"/>
                </a:solidFill>
                <a:highlight>
                  <a:srgbClr val="FFFFFF"/>
                </a:highlight>
                <a:latin typeface="Consolas"/>
                <a:ea typeface="Calibri"/>
                <a:cs typeface="Consolas"/>
              </a:rPr>
              <a:t>int</a:t>
            </a:r>
            <a:r>
              <a:rPr lang="en-US" sz="2000" dirty="0">
                <a:solidFill>
                  <a:srgbClr val="000000"/>
                </a:solidFill>
                <a:highlight>
                  <a:srgbClr val="FFFFFF"/>
                </a:highlight>
                <a:latin typeface="Consolas"/>
                <a:ea typeface="Calibri"/>
                <a:cs typeface="Consolas"/>
              </a:rPr>
              <a:t> length; </a:t>
            </a:r>
            <a:r>
              <a:rPr lang="en-US" sz="2000" dirty="0">
                <a:solidFill>
                  <a:srgbClr val="008000"/>
                </a:solidFill>
                <a:highlight>
                  <a:srgbClr val="FFFFFF"/>
                </a:highlight>
                <a:latin typeface="Consolas"/>
                <a:ea typeface="Calibri"/>
                <a:cs typeface="Consolas"/>
              </a:rPr>
              <a:t>//to store the length of the list</a:t>
            </a:r>
            <a:endParaRPr lang="en-US" sz="2800" dirty="0">
              <a:ea typeface="Calibri"/>
              <a:cs typeface="Times New Roman"/>
            </a:endParaRPr>
          </a:p>
          <a:p>
            <a:pPr>
              <a:lnSpc>
                <a:spcPct val="115000"/>
              </a:lnSpc>
            </a:pPr>
            <a:r>
              <a:rPr lang="en-US" sz="2000" dirty="0">
                <a:solidFill>
                  <a:srgbClr val="000000"/>
                </a:solidFill>
                <a:highlight>
                  <a:srgbClr val="FFFFFF"/>
                </a:highlight>
                <a:latin typeface="Consolas"/>
                <a:ea typeface="Calibri"/>
                <a:cs typeface="Consolas"/>
              </a:rPr>
              <a:t>	</a:t>
            </a:r>
            <a:r>
              <a:rPr lang="en-US" sz="2000" dirty="0" err="1">
                <a:solidFill>
                  <a:srgbClr val="0000FF"/>
                </a:solidFill>
                <a:highlight>
                  <a:srgbClr val="FFFFFF"/>
                </a:highlight>
                <a:latin typeface="Consolas"/>
                <a:ea typeface="Calibri"/>
                <a:cs typeface="Consolas"/>
              </a:rPr>
              <a:t>int</a:t>
            </a:r>
            <a:r>
              <a:rPr lang="en-US" sz="2000" dirty="0">
                <a:solidFill>
                  <a:srgbClr val="000000"/>
                </a:solidFill>
                <a:highlight>
                  <a:srgbClr val="FFFFFF"/>
                </a:highlight>
                <a:latin typeface="Consolas"/>
                <a:ea typeface="Calibri"/>
                <a:cs typeface="Consolas"/>
              </a:rPr>
              <a:t> </a:t>
            </a:r>
            <a:r>
              <a:rPr lang="en-US" sz="2000" dirty="0" err="1">
                <a:solidFill>
                  <a:srgbClr val="000000"/>
                </a:solidFill>
                <a:highlight>
                  <a:srgbClr val="FFFFFF"/>
                </a:highlight>
                <a:latin typeface="Consolas"/>
                <a:ea typeface="Calibri"/>
                <a:cs typeface="Consolas"/>
              </a:rPr>
              <a:t>maxSize</a:t>
            </a:r>
            <a:r>
              <a:rPr lang="en-US" sz="2000" dirty="0">
                <a:solidFill>
                  <a:srgbClr val="000000"/>
                </a:solidFill>
                <a:highlight>
                  <a:srgbClr val="FFFFFF"/>
                </a:highlight>
                <a:latin typeface="Consolas"/>
                <a:ea typeface="Calibri"/>
                <a:cs typeface="Consolas"/>
              </a:rPr>
              <a:t>; </a:t>
            </a:r>
            <a:r>
              <a:rPr lang="en-US" sz="2000" dirty="0">
                <a:solidFill>
                  <a:srgbClr val="008000"/>
                </a:solidFill>
                <a:highlight>
                  <a:srgbClr val="FFFFFF"/>
                </a:highlight>
                <a:latin typeface="Consolas"/>
                <a:ea typeface="Calibri"/>
                <a:cs typeface="Consolas"/>
              </a:rPr>
              <a:t>//to store the maximum size of the list</a:t>
            </a:r>
            <a:endParaRPr lang="en-US" sz="2800" dirty="0">
              <a:ea typeface="Calibri"/>
              <a:cs typeface="Times New Roman"/>
            </a:endParaRPr>
          </a:p>
          <a:p>
            <a:pPr>
              <a:lnSpc>
                <a:spcPct val="115000"/>
              </a:lnSpc>
              <a:spcAft>
                <a:spcPts val="1000"/>
              </a:spcAft>
            </a:pPr>
            <a:r>
              <a:rPr lang="en-US" sz="2000" dirty="0">
                <a:solidFill>
                  <a:srgbClr val="000000"/>
                </a:solidFill>
                <a:highlight>
                  <a:srgbClr val="FFFFFF"/>
                </a:highlight>
                <a:latin typeface="Consolas"/>
                <a:ea typeface="Calibri"/>
                <a:cs typeface="Consolas"/>
              </a:rPr>
              <a:t>};</a:t>
            </a:r>
            <a:endParaRPr lang="en-US" sz="2800" dirty="0">
              <a:ea typeface="Calibri"/>
              <a:cs typeface="Times New Roman"/>
            </a:endParaRPr>
          </a:p>
        </p:txBody>
      </p:sp>
    </p:spTree>
    <p:extLst>
      <p:ext uri="{BB962C8B-B14F-4D97-AF65-F5344CB8AC3E}">
        <p14:creationId xmlns:p14="http://schemas.microsoft.com/office/powerpoint/2010/main" val="110384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DC2105-FB7B-4317-BBB0-FAC370B57197}" type="slidenum">
              <a:rPr lang="en-US" smtClean="0"/>
              <a:t>19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595313"/>
            <a:ext cx="7172325"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97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Variables</a:t>
            </a:r>
          </a:p>
        </p:txBody>
      </p:sp>
      <p:sp>
        <p:nvSpPr>
          <p:cNvPr id="3" name="Content Placeholder 2"/>
          <p:cNvSpPr>
            <a:spLocks noGrp="1"/>
          </p:cNvSpPr>
          <p:nvPr>
            <p:ph idx="1"/>
          </p:nvPr>
        </p:nvSpPr>
        <p:spPr/>
        <p:txBody>
          <a:bodyPr/>
          <a:lstStyle/>
          <a:p>
            <a:r>
              <a:rPr lang="en-US" dirty="0"/>
              <a:t>A variable whose content is an address (that is, a memory address).</a:t>
            </a:r>
          </a:p>
          <a:p>
            <a:r>
              <a:rPr lang="en-US" dirty="0" err="1"/>
              <a:t>dataType</a:t>
            </a:r>
            <a:r>
              <a:rPr lang="en-US" dirty="0"/>
              <a:t> *identifier;</a:t>
            </a:r>
          </a:p>
          <a:p>
            <a:r>
              <a:rPr lang="en-US" dirty="0"/>
              <a:t>As an example, consider the following statements:</a:t>
            </a:r>
          </a:p>
          <a:p>
            <a:pPr lvl="1"/>
            <a:r>
              <a:rPr lang="en-US" dirty="0" err="1"/>
              <a:t>int</a:t>
            </a:r>
            <a:r>
              <a:rPr lang="en-US" dirty="0"/>
              <a:t> *p;</a:t>
            </a:r>
          </a:p>
          <a:p>
            <a:pPr lvl="1"/>
            <a:r>
              <a:rPr lang="en-US" dirty="0"/>
              <a:t>char *</a:t>
            </a:r>
            <a:r>
              <a:rPr lang="en-US" dirty="0" err="1"/>
              <a:t>ch</a:t>
            </a:r>
            <a:r>
              <a:rPr lang="en-US" dirty="0"/>
              <a:t>;</a:t>
            </a:r>
          </a:p>
        </p:txBody>
      </p:sp>
      <p:sp>
        <p:nvSpPr>
          <p:cNvPr id="4" name="Slide Number Placeholder 3"/>
          <p:cNvSpPr>
            <a:spLocks noGrp="1"/>
          </p:cNvSpPr>
          <p:nvPr>
            <p:ph type="sldNum" sz="quarter" idx="12"/>
          </p:nvPr>
        </p:nvSpPr>
        <p:spPr/>
        <p:txBody>
          <a:bodyPr/>
          <a:lstStyle/>
          <a:p>
            <a:fld id="{F5DC2105-FB7B-4317-BBB0-FAC370B57197}" type="slidenum">
              <a:rPr lang="en-US" smtClean="0"/>
              <a:t>2</a:t>
            </a:fld>
            <a:endParaRPr lang="en-US" dirty="0"/>
          </a:p>
        </p:txBody>
      </p:sp>
    </p:spTree>
    <p:extLst>
      <p:ext uri="{BB962C8B-B14F-4D97-AF65-F5344CB8AC3E}">
        <p14:creationId xmlns:p14="http://schemas.microsoft.com/office/powerpoint/2010/main" val="4025299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The list is empty if length is zero; it is full if length is equal to </a:t>
            </a:r>
            <a:r>
              <a:rPr lang="en-US" dirty="0" err="1"/>
              <a:t>maxSize</a:t>
            </a:r>
            <a:r>
              <a:rPr lang="en-US" dirty="0"/>
              <a:t>. Therefore,</a:t>
            </a:r>
          </a:p>
          <a:p>
            <a:pPr marL="0" indent="0">
              <a:buNone/>
            </a:pPr>
            <a:r>
              <a:rPr lang="en-US" dirty="0"/>
              <a:t>the definitions of the functions </a:t>
            </a:r>
            <a:r>
              <a:rPr lang="en-US" dirty="0" err="1"/>
              <a:t>isEmpty</a:t>
            </a:r>
            <a:r>
              <a:rPr lang="en-US" dirty="0"/>
              <a:t> and </a:t>
            </a:r>
            <a:r>
              <a:rPr lang="en-US" dirty="0" err="1"/>
              <a:t>isFull</a:t>
            </a:r>
            <a:r>
              <a:rPr lang="en-US" dirty="0"/>
              <a:t> are as follows:</a:t>
            </a:r>
          </a:p>
          <a:p>
            <a:pPr marL="0" indent="0">
              <a:buNone/>
            </a:pPr>
            <a:r>
              <a:rPr lang="en-US" dirty="0">
                <a:solidFill>
                  <a:srgbClr val="0000FF"/>
                </a:solidFill>
                <a:highlight>
                  <a:srgbClr val="FFFFFF"/>
                </a:highlight>
                <a:latin typeface="Consolas"/>
              </a:rPr>
              <a:t>template</a:t>
            </a:r>
            <a:r>
              <a:rPr lang="en-US" dirty="0">
                <a:solidFill>
                  <a:srgbClr val="000000"/>
                </a:solidFill>
                <a:highlight>
                  <a:srgbClr val="FFFFFF"/>
                </a:highlight>
                <a:latin typeface="Consolas"/>
              </a:rPr>
              <a:t> &lt;</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a:t>
            </a:r>
          </a:p>
          <a:p>
            <a:pPr marL="0" indent="0">
              <a:buNone/>
            </a:pPr>
            <a:r>
              <a:rPr lang="en-US" dirty="0" err="1">
                <a:solidFill>
                  <a:srgbClr val="0000FF"/>
                </a:solidFill>
                <a:highlight>
                  <a:srgbClr val="FFFFFF"/>
                </a:highlight>
                <a:latin typeface="Consolas"/>
              </a:rPr>
              <a:t>bool</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arrayListType</a:t>
            </a:r>
            <a:r>
              <a:rPr lang="en-US" dirty="0">
                <a:solidFill>
                  <a:srgbClr val="000000"/>
                </a:solidFill>
                <a:highlight>
                  <a:srgbClr val="FFFFFF"/>
                </a:highlight>
                <a:latin typeface="Consolas"/>
              </a:rPr>
              <a:t>&lt;</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a:t>
            </a:r>
            <a:r>
              <a:rPr lang="en-US" dirty="0" err="1">
                <a:solidFill>
                  <a:srgbClr val="000000"/>
                </a:solidFill>
                <a:highlight>
                  <a:srgbClr val="FFFFFF"/>
                </a:highlight>
                <a:latin typeface="Consolas"/>
              </a:rPr>
              <a:t>isEmpty</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const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return</a:t>
            </a:r>
            <a:r>
              <a:rPr lang="en-US" dirty="0">
                <a:solidFill>
                  <a:srgbClr val="000000"/>
                </a:solidFill>
                <a:highlight>
                  <a:srgbClr val="FFFFFF"/>
                </a:highlight>
                <a:latin typeface="Consolas"/>
              </a:rPr>
              <a:t> (length == 0);</a:t>
            </a:r>
          </a:p>
          <a:p>
            <a:pPr marL="0" indent="0">
              <a:buNone/>
            </a:pPr>
            <a:r>
              <a:rPr lang="en-US" dirty="0">
                <a:solidFill>
                  <a:srgbClr val="000000"/>
                </a:solidFill>
                <a:highlight>
                  <a:srgbClr val="FFFFFF"/>
                </a:highlight>
                <a:latin typeface="Consolas"/>
              </a:rPr>
              <a:t>}</a:t>
            </a:r>
          </a:p>
          <a:p>
            <a:pPr marL="0" indent="0">
              <a:buNone/>
            </a:pPr>
            <a:endParaRPr lang="en-US" dirty="0">
              <a:solidFill>
                <a:srgbClr val="000000"/>
              </a:solidFill>
              <a:highlight>
                <a:srgbClr val="FFFFFF"/>
              </a:highlight>
              <a:latin typeface="Consolas"/>
            </a:endParaRPr>
          </a:p>
          <a:p>
            <a:pPr marL="0" indent="0">
              <a:buNone/>
            </a:pPr>
            <a:r>
              <a:rPr lang="en-US" dirty="0">
                <a:solidFill>
                  <a:srgbClr val="0000FF"/>
                </a:solidFill>
                <a:highlight>
                  <a:srgbClr val="FFFFFF"/>
                </a:highlight>
                <a:latin typeface="Consolas"/>
              </a:rPr>
              <a:t>template</a:t>
            </a:r>
            <a:r>
              <a:rPr lang="en-US" dirty="0">
                <a:solidFill>
                  <a:srgbClr val="000000"/>
                </a:solidFill>
                <a:highlight>
                  <a:srgbClr val="FFFFFF"/>
                </a:highlight>
                <a:latin typeface="Consolas"/>
              </a:rPr>
              <a:t> &lt;</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a:t>
            </a:r>
          </a:p>
          <a:p>
            <a:pPr marL="0" indent="0">
              <a:buNone/>
            </a:pPr>
            <a:r>
              <a:rPr lang="en-US" dirty="0" err="1">
                <a:solidFill>
                  <a:srgbClr val="0000FF"/>
                </a:solidFill>
                <a:highlight>
                  <a:srgbClr val="FFFFFF"/>
                </a:highlight>
                <a:latin typeface="Consolas"/>
              </a:rPr>
              <a:t>bool</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arrayListType</a:t>
            </a:r>
            <a:r>
              <a:rPr lang="en-US" dirty="0">
                <a:solidFill>
                  <a:srgbClr val="000000"/>
                </a:solidFill>
                <a:highlight>
                  <a:srgbClr val="FFFFFF"/>
                </a:highlight>
                <a:latin typeface="Consolas"/>
              </a:rPr>
              <a:t>&lt;</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a:t>
            </a:r>
            <a:r>
              <a:rPr lang="en-US" dirty="0" err="1">
                <a:solidFill>
                  <a:srgbClr val="000000"/>
                </a:solidFill>
                <a:highlight>
                  <a:srgbClr val="FFFFFF"/>
                </a:highlight>
                <a:latin typeface="Consolas"/>
              </a:rPr>
              <a:t>isFull</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const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(length == </a:t>
            </a:r>
            <a:r>
              <a:rPr lang="en-US" dirty="0" err="1">
                <a:solidFill>
                  <a:srgbClr val="000000"/>
                </a:solidFill>
                <a:highlight>
                  <a:srgbClr val="FFFFFF"/>
                </a:highlight>
                <a:latin typeface="Consolas"/>
              </a:rPr>
              <a:t>maxSize</a:t>
            </a:r>
            <a:r>
              <a:rPr lang="en-US" dirty="0">
                <a:solidFill>
                  <a:srgbClr val="000000"/>
                </a:solidFill>
                <a:highlight>
                  <a:srgbClr val="FFFFFF"/>
                </a:highlight>
                <a:latin typeface="Consolas"/>
              </a:rPr>
              <a:t>);</a:t>
            </a:r>
          </a:p>
          <a:p>
            <a:pPr marL="0" indent="0">
              <a:buNone/>
            </a:pPr>
            <a:r>
              <a:rPr lang="en-US" dirty="0">
                <a:solidFill>
                  <a:srgbClr val="000000"/>
                </a:solidFill>
                <a:highlight>
                  <a:srgbClr val="FFFFFF"/>
                </a:highlight>
                <a:latin typeface="Consolas"/>
              </a:rPr>
              <a:t>}</a:t>
            </a:r>
          </a:p>
          <a:p>
            <a:pPr marL="0" indent="0">
              <a:buNone/>
            </a:pPr>
            <a:endParaRPr lang="en-US" dirty="0"/>
          </a:p>
        </p:txBody>
      </p:sp>
      <p:sp>
        <p:nvSpPr>
          <p:cNvPr id="4" name="Slide Number Placeholder 3"/>
          <p:cNvSpPr>
            <a:spLocks noGrp="1"/>
          </p:cNvSpPr>
          <p:nvPr>
            <p:ph type="sldNum" sz="quarter" idx="12"/>
          </p:nvPr>
        </p:nvSpPr>
        <p:spPr/>
        <p:txBody>
          <a:bodyPr/>
          <a:lstStyle/>
          <a:p>
            <a:fld id="{F5DC2105-FB7B-4317-BBB0-FAC370B57197}" type="slidenum">
              <a:rPr lang="en-US" smtClean="0"/>
              <a:t>20</a:t>
            </a:fld>
            <a:endParaRPr lang="en-US" dirty="0"/>
          </a:p>
        </p:txBody>
      </p:sp>
    </p:spTree>
    <p:extLst>
      <p:ext uri="{BB962C8B-B14F-4D97-AF65-F5344CB8AC3E}">
        <p14:creationId xmlns:p14="http://schemas.microsoft.com/office/powerpoint/2010/main" val="1433710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0000FF"/>
                </a:solidFill>
                <a:highlight>
                  <a:srgbClr val="FFFFFF"/>
                </a:highlight>
                <a:latin typeface="Consolas"/>
              </a:rPr>
              <a:t>template</a:t>
            </a:r>
            <a:r>
              <a:rPr lang="en-US" dirty="0">
                <a:solidFill>
                  <a:srgbClr val="000000"/>
                </a:solidFill>
                <a:highlight>
                  <a:srgbClr val="FFFFFF"/>
                </a:highlight>
                <a:latin typeface="Consolas"/>
              </a:rPr>
              <a:t> &lt;</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a:t>
            </a:r>
          </a:p>
          <a:p>
            <a:pPr marL="0" indent="0">
              <a:buNone/>
            </a:pP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arrayListType</a:t>
            </a:r>
            <a:r>
              <a:rPr lang="en-US" dirty="0">
                <a:solidFill>
                  <a:srgbClr val="000000"/>
                </a:solidFill>
                <a:highlight>
                  <a:srgbClr val="FFFFFF"/>
                </a:highlight>
                <a:latin typeface="Consolas"/>
              </a:rPr>
              <a:t>&lt;</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a:t>
            </a:r>
            <a:r>
              <a:rPr lang="en-US" dirty="0" err="1">
                <a:solidFill>
                  <a:srgbClr val="000000"/>
                </a:solidFill>
                <a:highlight>
                  <a:srgbClr val="FFFFFF"/>
                </a:highlight>
                <a:latin typeface="Consolas"/>
              </a:rPr>
              <a:t>listSize</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const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return</a:t>
            </a:r>
            <a:r>
              <a:rPr lang="en-US" dirty="0">
                <a:solidFill>
                  <a:srgbClr val="000000"/>
                </a:solidFill>
                <a:highlight>
                  <a:srgbClr val="FFFFFF"/>
                </a:highlight>
                <a:latin typeface="Consolas"/>
              </a:rPr>
              <a:t> length;</a:t>
            </a:r>
          </a:p>
          <a:p>
            <a:pPr marL="0" indent="0">
              <a:buNone/>
            </a:pP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template</a:t>
            </a:r>
            <a:r>
              <a:rPr lang="en-US" dirty="0">
                <a:solidFill>
                  <a:srgbClr val="000000"/>
                </a:solidFill>
                <a:highlight>
                  <a:srgbClr val="FFFFFF"/>
                </a:highlight>
                <a:latin typeface="Consolas"/>
              </a:rPr>
              <a:t> &lt;</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a:t>
            </a:r>
          </a:p>
          <a:p>
            <a:pPr marL="0" indent="0">
              <a:buNone/>
            </a:pP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arrayListType</a:t>
            </a:r>
            <a:r>
              <a:rPr lang="en-US" dirty="0">
                <a:solidFill>
                  <a:srgbClr val="000000"/>
                </a:solidFill>
                <a:highlight>
                  <a:srgbClr val="FFFFFF"/>
                </a:highlight>
                <a:latin typeface="Consolas"/>
              </a:rPr>
              <a:t>&lt;</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a:t>
            </a:r>
            <a:r>
              <a:rPr lang="en-US" dirty="0" err="1">
                <a:solidFill>
                  <a:srgbClr val="000000"/>
                </a:solidFill>
                <a:highlight>
                  <a:srgbClr val="FFFFFF"/>
                </a:highlight>
                <a:latin typeface="Consolas"/>
              </a:rPr>
              <a:t>maxListSize</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const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return</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maxSize</a:t>
            </a:r>
            <a:r>
              <a:rPr lang="en-US" dirty="0">
                <a:solidFill>
                  <a:srgbClr val="000000"/>
                </a:solidFill>
                <a:highlight>
                  <a:srgbClr val="FFFFFF"/>
                </a:highlight>
                <a:latin typeface="Consolas"/>
              </a:rPr>
              <a:t>;</a:t>
            </a:r>
          </a:p>
          <a:p>
            <a:pPr marL="0" indent="0">
              <a:buNone/>
            </a:pPr>
            <a:r>
              <a:rPr lang="en-US" dirty="0">
                <a:solidFill>
                  <a:srgbClr val="000000"/>
                </a:solidFill>
                <a:highlight>
                  <a:srgbClr val="FFFFFF"/>
                </a:highlight>
                <a:latin typeface="Consolas"/>
              </a:rPr>
              <a:t>}</a:t>
            </a:r>
          </a:p>
          <a:p>
            <a:pPr marL="0" indent="0">
              <a:buNone/>
            </a:pPr>
            <a:endParaRPr lang="en-US" dirty="0">
              <a:solidFill>
                <a:srgbClr val="000000"/>
              </a:solidFill>
              <a:highlight>
                <a:srgbClr val="FFFFFF"/>
              </a:highlight>
              <a:latin typeface="Consolas"/>
            </a:endParaRPr>
          </a:p>
          <a:p>
            <a:r>
              <a:rPr lang="en-US" dirty="0">
                <a:solidFill>
                  <a:srgbClr val="FF0000"/>
                </a:solidFill>
              </a:rPr>
              <a:t>Each of the functions </a:t>
            </a:r>
            <a:r>
              <a:rPr lang="en-US" dirty="0" err="1">
                <a:solidFill>
                  <a:srgbClr val="FF0000"/>
                </a:solidFill>
              </a:rPr>
              <a:t>isEmpty</a:t>
            </a:r>
            <a:r>
              <a:rPr lang="en-US" dirty="0">
                <a:solidFill>
                  <a:srgbClr val="FF0000"/>
                </a:solidFill>
              </a:rPr>
              <a:t>, </a:t>
            </a:r>
            <a:r>
              <a:rPr lang="en-US" dirty="0" err="1">
                <a:solidFill>
                  <a:srgbClr val="FF0000"/>
                </a:solidFill>
              </a:rPr>
              <a:t>isFull</a:t>
            </a:r>
            <a:r>
              <a:rPr lang="en-US" dirty="0">
                <a:solidFill>
                  <a:srgbClr val="FF0000"/>
                </a:solidFill>
              </a:rPr>
              <a:t>, </a:t>
            </a:r>
            <a:r>
              <a:rPr lang="en-US" dirty="0" err="1">
                <a:solidFill>
                  <a:srgbClr val="FF0000"/>
                </a:solidFill>
              </a:rPr>
              <a:t>listSize</a:t>
            </a:r>
            <a:r>
              <a:rPr lang="en-US" dirty="0">
                <a:solidFill>
                  <a:srgbClr val="FF0000"/>
                </a:solidFill>
              </a:rPr>
              <a:t>, and </a:t>
            </a:r>
            <a:r>
              <a:rPr lang="en-US" dirty="0" err="1">
                <a:solidFill>
                  <a:srgbClr val="FF0000"/>
                </a:solidFill>
              </a:rPr>
              <a:t>maxListSize</a:t>
            </a:r>
            <a:r>
              <a:rPr lang="en-US" dirty="0">
                <a:solidFill>
                  <a:srgbClr val="FF0000"/>
                </a:solidFill>
              </a:rPr>
              <a:t> contain only one statement, which is either a comparison statement or a statement returning a value. It follows that each of these functions is of O(1).</a:t>
            </a:r>
          </a:p>
        </p:txBody>
      </p:sp>
      <p:sp>
        <p:nvSpPr>
          <p:cNvPr id="4" name="Slide Number Placeholder 3"/>
          <p:cNvSpPr>
            <a:spLocks noGrp="1"/>
          </p:cNvSpPr>
          <p:nvPr>
            <p:ph type="sldNum" sz="quarter" idx="12"/>
          </p:nvPr>
        </p:nvSpPr>
        <p:spPr/>
        <p:txBody>
          <a:bodyPr/>
          <a:lstStyle/>
          <a:p>
            <a:fld id="{F5DC2105-FB7B-4317-BBB0-FAC370B57197}" type="slidenum">
              <a:rPr lang="en-US" smtClean="0"/>
              <a:t>21</a:t>
            </a:fld>
            <a:endParaRPr lang="en-US" dirty="0"/>
          </a:p>
        </p:txBody>
      </p:sp>
    </p:spTree>
    <p:extLst>
      <p:ext uri="{BB962C8B-B14F-4D97-AF65-F5344CB8AC3E}">
        <p14:creationId xmlns:p14="http://schemas.microsoft.com/office/powerpoint/2010/main" val="1881483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a:solidFill>
                  <a:srgbClr val="0000FF"/>
                </a:solidFill>
                <a:highlight>
                  <a:srgbClr val="FFFFFF"/>
                </a:highlight>
                <a:latin typeface="Consolas"/>
              </a:rPr>
              <a:t>template</a:t>
            </a:r>
            <a:r>
              <a:rPr lang="en-US" sz="2400" dirty="0">
                <a:solidFill>
                  <a:srgbClr val="000000"/>
                </a:solidFill>
                <a:highlight>
                  <a:srgbClr val="FFFFFF"/>
                </a:highlight>
                <a:latin typeface="Consolas"/>
              </a:rPr>
              <a:t> &lt;</a:t>
            </a:r>
            <a:r>
              <a:rPr lang="en-US" sz="2400" dirty="0">
                <a:solidFill>
                  <a:srgbClr val="0000FF"/>
                </a:solidFill>
                <a:highlight>
                  <a:srgbClr val="FFFFFF"/>
                </a:highlight>
                <a:latin typeface="Consolas"/>
              </a:rPr>
              <a:t>class</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elemType</a:t>
            </a:r>
            <a:r>
              <a:rPr lang="en-US" sz="2400" dirty="0">
                <a:solidFill>
                  <a:srgbClr val="000000"/>
                </a:solidFill>
                <a:highlight>
                  <a:srgbClr val="FFFFFF"/>
                </a:highlight>
                <a:latin typeface="Consolas"/>
              </a:rPr>
              <a:t>&gt;</a:t>
            </a:r>
          </a:p>
          <a:p>
            <a:pPr marL="0" indent="0">
              <a:buNone/>
            </a:pPr>
            <a:r>
              <a:rPr lang="en-US" sz="2400" dirty="0">
                <a:solidFill>
                  <a:srgbClr val="0000FF"/>
                </a:solidFill>
                <a:highlight>
                  <a:srgbClr val="FFFFFF"/>
                </a:highlight>
                <a:latin typeface="Consolas"/>
              </a:rPr>
              <a:t>void</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arrayListType</a:t>
            </a:r>
            <a:r>
              <a:rPr lang="en-US" sz="2400" dirty="0">
                <a:solidFill>
                  <a:srgbClr val="000000"/>
                </a:solidFill>
                <a:highlight>
                  <a:srgbClr val="FFFFFF"/>
                </a:highlight>
                <a:latin typeface="Consolas"/>
              </a:rPr>
              <a:t>&lt;</a:t>
            </a:r>
            <a:r>
              <a:rPr lang="en-US" sz="2400" dirty="0" err="1">
                <a:solidFill>
                  <a:srgbClr val="000000"/>
                </a:solidFill>
                <a:highlight>
                  <a:srgbClr val="FFFFFF"/>
                </a:highlight>
                <a:latin typeface="Consolas"/>
              </a:rPr>
              <a:t>elemType</a:t>
            </a:r>
            <a:r>
              <a:rPr lang="en-US" sz="2400" dirty="0">
                <a:solidFill>
                  <a:srgbClr val="000000"/>
                </a:solidFill>
                <a:highlight>
                  <a:srgbClr val="FFFFFF"/>
                </a:highlight>
                <a:latin typeface="Consolas"/>
              </a:rPr>
              <a:t>&gt;::print() </a:t>
            </a:r>
            <a:r>
              <a:rPr lang="en-US" sz="2400" dirty="0" err="1">
                <a:solidFill>
                  <a:srgbClr val="0000FF"/>
                </a:solidFill>
                <a:highlight>
                  <a:srgbClr val="FFFFFF"/>
                </a:highlight>
                <a:latin typeface="Consolas"/>
              </a:rPr>
              <a:t>const</a:t>
            </a:r>
            <a:endParaRPr lang="en-US" sz="2400" dirty="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a:t>
            </a:r>
          </a:p>
          <a:p>
            <a:pPr marL="0" indent="0">
              <a:buNone/>
            </a:pPr>
            <a:r>
              <a:rPr lang="en-US" sz="2400" dirty="0">
                <a:solidFill>
                  <a:srgbClr val="0000FF"/>
                </a:solidFill>
                <a:highlight>
                  <a:srgbClr val="FFFFFF"/>
                </a:highlight>
                <a:latin typeface="Consolas"/>
              </a:rPr>
              <a:t>	for</a:t>
            </a:r>
            <a:r>
              <a:rPr lang="en-US" sz="2400" dirty="0">
                <a:solidFill>
                  <a:srgbClr val="000000"/>
                </a:solidFill>
                <a:highlight>
                  <a:srgbClr val="FFFFFF"/>
                </a:highlight>
                <a:latin typeface="Consolas"/>
              </a:rPr>
              <a:t> (</a:t>
            </a:r>
            <a:r>
              <a:rPr lang="en-US" sz="2400" dirty="0" err="1">
                <a:solidFill>
                  <a:srgbClr val="0000FF"/>
                </a:solidFill>
                <a:highlight>
                  <a:srgbClr val="FFFFFF"/>
                </a:highlight>
                <a:latin typeface="Consolas"/>
              </a:rPr>
              <a:t>int</a:t>
            </a:r>
            <a:r>
              <a:rPr lang="en-US" sz="2400" dirty="0">
                <a:solidFill>
                  <a:srgbClr val="000000"/>
                </a:solidFill>
                <a:highlight>
                  <a:srgbClr val="FFFFFF"/>
                </a:highlight>
                <a:latin typeface="Consolas"/>
              </a:rPr>
              <a:t> i = 0; i &lt; length; i++)</a:t>
            </a:r>
          </a:p>
          <a:p>
            <a:pPr marL="0" indent="0">
              <a:buNone/>
            </a:pP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cout</a:t>
            </a:r>
            <a:r>
              <a:rPr lang="en-US" sz="2400" dirty="0">
                <a:solidFill>
                  <a:srgbClr val="000000"/>
                </a:solidFill>
                <a:highlight>
                  <a:srgbClr val="FFFFFF"/>
                </a:highlight>
                <a:latin typeface="Consolas"/>
              </a:rPr>
              <a:t> &lt;&lt; list[i] &lt;&lt; </a:t>
            </a:r>
            <a:r>
              <a:rPr lang="en-US" sz="2400" dirty="0">
                <a:solidFill>
                  <a:srgbClr val="A31515"/>
                </a:solidFill>
                <a:highlight>
                  <a:srgbClr val="FFFFFF"/>
                </a:highlight>
                <a:latin typeface="Consolas"/>
              </a:rPr>
              <a:t>" "</a:t>
            </a:r>
            <a:r>
              <a:rPr lang="en-US" sz="2400" dirty="0">
                <a:solidFill>
                  <a:srgbClr val="000000"/>
                </a:solidFill>
                <a:highlight>
                  <a:srgbClr val="FFFFFF"/>
                </a:highlight>
                <a:latin typeface="Consolas"/>
              </a:rPr>
              <a:t>;</a:t>
            </a:r>
          </a:p>
          <a:p>
            <a:pPr marL="0" indent="0">
              <a:buNone/>
            </a:pPr>
            <a:endParaRPr lang="en-US" sz="2400" dirty="0">
              <a:solidFill>
                <a:srgbClr val="000000"/>
              </a:solidFill>
              <a:highlight>
                <a:srgbClr val="FFFFFF"/>
              </a:highlight>
              <a:latin typeface="Consolas"/>
            </a:endParaRPr>
          </a:p>
          <a:p>
            <a:pPr marL="0" indent="0">
              <a:buNone/>
            </a:pPr>
            <a:r>
              <a:rPr lang="en-US" sz="2400" dirty="0" err="1">
                <a:solidFill>
                  <a:srgbClr val="000000"/>
                </a:solidFill>
                <a:highlight>
                  <a:srgbClr val="FFFFFF"/>
                </a:highlight>
                <a:latin typeface="Consolas"/>
              </a:rPr>
              <a:t>cout</a:t>
            </a:r>
            <a:r>
              <a:rPr lang="en-US" sz="2400" dirty="0">
                <a:solidFill>
                  <a:srgbClr val="000000"/>
                </a:solidFill>
                <a:highlight>
                  <a:srgbClr val="FFFFFF"/>
                </a:highlight>
                <a:latin typeface="Consolas"/>
              </a:rPr>
              <a:t> &lt;&lt; </a:t>
            </a:r>
            <a:r>
              <a:rPr lang="en-US" sz="2400" dirty="0" err="1">
                <a:solidFill>
                  <a:srgbClr val="000000"/>
                </a:solidFill>
                <a:highlight>
                  <a:srgbClr val="FFFFFF"/>
                </a:highlight>
                <a:latin typeface="Consolas"/>
              </a:rPr>
              <a:t>endl</a:t>
            </a:r>
            <a:r>
              <a:rPr lang="en-US" sz="2400" dirty="0">
                <a:solidFill>
                  <a:srgbClr val="000000"/>
                </a:solidFill>
                <a:highlight>
                  <a:srgbClr val="FFFFFF"/>
                </a:highlight>
                <a:latin typeface="Consolas"/>
              </a:rPr>
              <a:t>;</a:t>
            </a:r>
          </a:p>
          <a:p>
            <a:pPr marL="0" indent="0">
              <a:buNone/>
            </a:pPr>
            <a:r>
              <a:rPr lang="en-US" sz="2400" dirty="0">
                <a:solidFill>
                  <a:srgbClr val="000000"/>
                </a:solidFill>
                <a:highlight>
                  <a:srgbClr val="FFFFFF"/>
                </a:highlight>
                <a:latin typeface="Consolas"/>
              </a:rPr>
              <a:t>}</a:t>
            </a:r>
          </a:p>
          <a:p>
            <a:pPr algn="just"/>
            <a:r>
              <a:rPr lang="en-US" sz="2400" dirty="0">
                <a:solidFill>
                  <a:srgbClr val="FF0000"/>
                </a:solidFill>
              </a:rPr>
              <a:t>The function print uses a loop to output the elements of the list. The number of times the for loop executes depends on the number of elements of the list. If the list has 100 elements, the for loop executes 100 times. In general, suppose that the number of elements in the list is n. Then the function print is of O(n).</a:t>
            </a:r>
          </a:p>
        </p:txBody>
      </p:sp>
      <p:sp>
        <p:nvSpPr>
          <p:cNvPr id="4" name="Slide Number Placeholder 3"/>
          <p:cNvSpPr>
            <a:spLocks noGrp="1"/>
          </p:cNvSpPr>
          <p:nvPr>
            <p:ph type="sldNum" sz="quarter" idx="12"/>
          </p:nvPr>
        </p:nvSpPr>
        <p:spPr/>
        <p:txBody>
          <a:bodyPr/>
          <a:lstStyle/>
          <a:p>
            <a:fld id="{F5DC2105-FB7B-4317-BBB0-FAC370B57197}" type="slidenum">
              <a:rPr lang="en-US" smtClean="0"/>
              <a:t>22</a:t>
            </a:fld>
            <a:endParaRPr lang="en-US" dirty="0"/>
          </a:p>
        </p:txBody>
      </p:sp>
    </p:spTree>
    <p:extLst>
      <p:ext uri="{BB962C8B-B14F-4D97-AF65-F5344CB8AC3E}">
        <p14:creationId xmlns:p14="http://schemas.microsoft.com/office/powerpoint/2010/main" val="4293082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p:txBody>
          <a:bodyPr>
            <a:normAutofit/>
          </a:bodyPr>
          <a:lstStyle/>
          <a:p>
            <a:pPr marL="0" indent="0">
              <a:buNone/>
            </a:pPr>
            <a:r>
              <a:rPr lang="en-US" sz="2400" dirty="0">
                <a:solidFill>
                  <a:srgbClr val="0000FF"/>
                </a:solidFill>
                <a:highlight>
                  <a:srgbClr val="FFFFFF"/>
                </a:highlight>
                <a:latin typeface="Consolas"/>
              </a:rPr>
              <a:t>template</a:t>
            </a:r>
            <a:r>
              <a:rPr lang="en-US" sz="2400" dirty="0">
                <a:solidFill>
                  <a:srgbClr val="000000"/>
                </a:solidFill>
                <a:highlight>
                  <a:srgbClr val="FFFFFF"/>
                </a:highlight>
                <a:latin typeface="Consolas"/>
              </a:rPr>
              <a:t> &lt;</a:t>
            </a:r>
            <a:r>
              <a:rPr lang="en-US" sz="2400" dirty="0">
                <a:solidFill>
                  <a:srgbClr val="0000FF"/>
                </a:solidFill>
                <a:highlight>
                  <a:srgbClr val="FFFFFF"/>
                </a:highlight>
                <a:latin typeface="Consolas"/>
              </a:rPr>
              <a:t>class</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elemType</a:t>
            </a:r>
            <a:r>
              <a:rPr lang="en-US" sz="2400" dirty="0">
                <a:solidFill>
                  <a:srgbClr val="000000"/>
                </a:solidFill>
                <a:highlight>
                  <a:srgbClr val="FFFFFF"/>
                </a:highlight>
                <a:latin typeface="Consolas"/>
              </a:rPr>
              <a:t>&gt;</a:t>
            </a:r>
          </a:p>
          <a:p>
            <a:pPr marL="0" indent="0">
              <a:buNone/>
            </a:pPr>
            <a:r>
              <a:rPr lang="en-US" sz="2400" dirty="0" err="1">
                <a:solidFill>
                  <a:srgbClr val="0000FF"/>
                </a:solidFill>
                <a:highlight>
                  <a:srgbClr val="FFFFFF"/>
                </a:highlight>
                <a:latin typeface="Consolas"/>
              </a:rPr>
              <a:t>bool</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arrayListType</a:t>
            </a:r>
            <a:r>
              <a:rPr lang="en-US" sz="2400" dirty="0">
                <a:solidFill>
                  <a:srgbClr val="000000"/>
                </a:solidFill>
                <a:highlight>
                  <a:srgbClr val="FFFFFF"/>
                </a:highlight>
                <a:latin typeface="Consolas"/>
              </a:rPr>
              <a:t>&lt;</a:t>
            </a:r>
            <a:r>
              <a:rPr lang="en-US" sz="2400" dirty="0" err="1">
                <a:solidFill>
                  <a:srgbClr val="000000"/>
                </a:solidFill>
                <a:highlight>
                  <a:srgbClr val="FFFFFF"/>
                </a:highlight>
                <a:latin typeface="Consolas"/>
              </a:rPr>
              <a:t>elemType</a:t>
            </a:r>
            <a:r>
              <a:rPr lang="en-US" sz="2400" dirty="0">
                <a:solidFill>
                  <a:srgbClr val="000000"/>
                </a:solidFill>
                <a:highlight>
                  <a:srgbClr val="FFFFFF"/>
                </a:highlight>
                <a:latin typeface="Consolas"/>
              </a:rPr>
              <a:t>&gt;::</a:t>
            </a:r>
            <a:r>
              <a:rPr lang="en-US" sz="2400" dirty="0" err="1">
                <a:solidFill>
                  <a:srgbClr val="000000"/>
                </a:solidFill>
                <a:highlight>
                  <a:srgbClr val="FFFFFF"/>
                </a:highlight>
                <a:latin typeface="Consolas"/>
              </a:rPr>
              <a:t>isItemAtEqual</a:t>
            </a:r>
            <a:endParaRPr lang="en-US" sz="2400" dirty="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a:t>
            </a:r>
            <a:r>
              <a:rPr lang="en-US" sz="2400" dirty="0" err="1">
                <a:solidFill>
                  <a:srgbClr val="0000FF"/>
                </a:solidFill>
                <a:highlight>
                  <a:srgbClr val="FFFFFF"/>
                </a:highlight>
                <a:latin typeface="Consolas"/>
              </a:rPr>
              <a:t>int</a:t>
            </a:r>
            <a:r>
              <a:rPr lang="en-US" sz="2400" dirty="0">
                <a:solidFill>
                  <a:srgbClr val="000000"/>
                </a:solidFill>
                <a:highlight>
                  <a:srgbClr val="FFFFFF"/>
                </a:highlight>
                <a:latin typeface="Consolas"/>
              </a:rPr>
              <a:t> location, </a:t>
            </a:r>
            <a:r>
              <a:rPr lang="en-US" sz="2400" dirty="0" err="1">
                <a:solidFill>
                  <a:srgbClr val="0000FF"/>
                </a:solidFill>
                <a:highlight>
                  <a:srgbClr val="FFFFFF"/>
                </a:highlight>
                <a:latin typeface="Consolas"/>
              </a:rPr>
              <a:t>const</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elemType</a:t>
            </a:r>
            <a:r>
              <a:rPr lang="en-US" sz="2400" dirty="0">
                <a:solidFill>
                  <a:srgbClr val="000000"/>
                </a:solidFill>
                <a:highlight>
                  <a:srgbClr val="FFFFFF"/>
                </a:highlight>
                <a:latin typeface="Consolas"/>
              </a:rPr>
              <a:t>&amp; item) </a:t>
            </a:r>
            <a:r>
              <a:rPr lang="en-US" sz="2400" dirty="0" err="1">
                <a:solidFill>
                  <a:srgbClr val="0000FF"/>
                </a:solidFill>
                <a:highlight>
                  <a:srgbClr val="FFFFFF"/>
                </a:highlight>
                <a:latin typeface="Consolas"/>
              </a:rPr>
              <a:t>const</a:t>
            </a:r>
            <a:endParaRPr lang="en-US" sz="2400" dirty="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a:t>
            </a:r>
          </a:p>
          <a:p>
            <a:pPr marL="0" indent="0">
              <a:buNone/>
            </a:pPr>
            <a:r>
              <a:rPr lang="en-US" sz="2400" dirty="0">
                <a:solidFill>
                  <a:srgbClr val="0000FF"/>
                </a:solidFill>
                <a:highlight>
                  <a:srgbClr val="FFFFFF"/>
                </a:highlight>
                <a:latin typeface="Consolas"/>
              </a:rPr>
              <a:t>	return</a:t>
            </a:r>
            <a:r>
              <a:rPr lang="en-US" sz="2400" dirty="0">
                <a:solidFill>
                  <a:srgbClr val="000000"/>
                </a:solidFill>
                <a:highlight>
                  <a:srgbClr val="FFFFFF"/>
                </a:highlight>
                <a:latin typeface="Consolas"/>
              </a:rPr>
              <a:t>(list[location] == item);</a:t>
            </a:r>
          </a:p>
          <a:p>
            <a:pPr marL="0" indent="0">
              <a:buNone/>
            </a:pPr>
            <a:r>
              <a:rPr lang="en-US" sz="2400" dirty="0">
                <a:solidFill>
                  <a:srgbClr val="000000"/>
                </a:solidFill>
                <a:highlight>
                  <a:srgbClr val="FFFFFF"/>
                </a:highlight>
                <a:latin typeface="Consolas"/>
              </a:rPr>
              <a:t>}</a:t>
            </a:r>
          </a:p>
          <a:p>
            <a:pPr algn="just"/>
            <a:r>
              <a:rPr lang="en-US" sz="2400" dirty="0">
                <a:solidFill>
                  <a:srgbClr val="FF0000"/>
                </a:solidFill>
              </a:rPr>
              <a:t>The body of function </a:t>
            </a:r>
            <a:r>
              <a:rPr lang="en-US" sz="2400" dirty="0" err="1">
                <a:solidFill>
                  <a:srgbClr val="FF0000"/>
                </a:solidFill>
              </a:rPr>
              <a:t>isItemAtEqual</a:t>
            </a:r>
            <a:r>
              <a:rPr lang="en-US" sz="2400" dirty="0">
                <a:solidFill>
                  <a:srgbClr val="FF0000"/>
                </a:solidFill>
              </a:rPr>
              <a:t> has only one statement, which is a comparison statement. It is easy to see that this function is of O(1).</a:t>
            </a:r>
          </a:p>
        </p:txBody>
      </p:sp>
      <p:sp>
        <p:nvSpPr>
          <p:cNvPr id="4" name="Slide Number Placeholder 3"/>
          <p:cNvSpPr>
            <a:spLocks noGrp="1"/>
          </p:cNvSpPr>
          <p:nvPr>
            <p:ph type="sldNum" sz="quarter" idx="12"/>
          </p:nvPr>
        </p:nvSpPr>
        <p:spPr/>
        <p:txBody>
          <a:bodyPr/>
          <a:lstStyle/>
          <a:p>
            <a:fld id="{F5DC2105-FB7B-4317-BBB0-FAC370B57197}" type="slidenum">
              <a:rPr lang="en-US" smtClean="0"/>
              <a:t>23</a:t>
            </a:fld>
            <a:endParaRPr lang="en-US" dirty="0"/>
          </a:p>
        </p:txBody>
      </p:sp>
    </p:spTree>
    <p:extLst>
      <p:ext uri="{BB962C8B-B14F-4D97-AF65-F5344CB8AC3E}">
        <p14:creationId xmlns:p14="http://schemas.microsoft.com/office/powerpoint/2010/main" val="4051912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Function Definitions</a:t>
            </a:r>
          </a:p>
        </p:txBody>
      </p:sp>
      <p:sp>
        <p:nvSpPr>
          <p:cNvPr id="3" name="Content Placeholder 2"/>
          <p:cNvSpPr>
            <a:spLocks noGrp="1"/>
          </p:cNvSpPr>
          <p:nvPr>
            <p:ph idx="1"/>
          </p:nvPr>
        </p:nvSpPr>
        <p:spPr>
          <a:xfrm>
            <a:off x="228600" y="762000"/>
            <a:ext cx="8763000" cy="5638800"/>
          </a:xfrm>
        </p:spPr>
        <p:txBody>
          <a:bodyPr>
            <a:noAutofit/>
          </a:bodyPr>
          <a:lstStyle/>
          <a:p>
            <a:pPr marL="0" indent="0">
              <a:buNone/>
            </a:pPr>
            <a:r>
              <a:rPr lang="en-US" sz="1600" dirty="0">
                <a:solidFill>
                  <a:srgbClr val="0000FF"/>
                </a:solidFill>
                <a:highlight>
                  <a:srgbClr val="FFFFFF"/>
                </a:highlight>
                <a:latin typeface="Consolas"/>
              </a:rPr>
              <a:t>template</a:t>
            </a:r>
            <a:r>
              <a:rPr lang="en-US" sz="1600" dirty="0">
                <a:solidFill>
                  <a:srgbClr val="000000"/>
                </a:solidFill>
                <a:highlight>
                  <a:srgbClr val="FFFFFF"/>
                </a:highlight>
                <a:latin typeface="Consolas"/>
              </a:rPr>
              <a:t> &lt;</a:t>
            </a:r>
            <a:r>
              <a:rPr lang="en-US" sz="1600" dirty="0">
                <a:solidFill>
                  <a:srgbClr val="0000FF"/>
                </a:solidFill>
                <a:highlight>
                  <a:srgbClr val="FFFFFF"/>
                </a:highlight>
                <a:latin typeface="Consolas"/>
              </a:rPr>
              <a:t>class</a:t>
            </a:r>
            <a:r>
              <a:rPr lang="en-US" sz="1600" dirty="0">
                <a:solidFill>
                  <a:srgbClr val="000000"/>
                </a:solidFill>
                <a:highlight>
                  <a:srgbClr val="FFFFFF"/>
                </a:highlight>
                <a:latin typeface="Consolas"/>
              </a:rPr>
              <a:t> </a:t>
            </a:r>
            <a:r>
              <a:rPr lang="en-US" sz="1600" dirty="0" err="1">
                <a:solidFill>
                  <a:srgbClr val="2B91AF"/>
                </a:solidFill>
                <a:highlight>
                  <a:srgbClr val="FFFFFF"/>
                </a:highlight>
                <a:latin typeface="Consolas"/>
              </a:rPr>
              <a:t>elemType</a:t>
            </a:r>
            <a:r>
              <a:rPr lang="en-US" sz="1600" dirty="0">
                <a:solidFill>
                  <a:srgbClr val="000000"/>
                </a:solidFill>
                <a:highlight>
                  <a:srgbClr val="FFFFFF"/>
                </a:highlight>
                <a:latin typeface="Consolas"/>
              </a:rPr>
              <a:t>&gt;</a:t>
            </a:r>
          </a:p>
          <a:p>
            <a:pPr marL="0" indent="0">
              <a:buNone/>
            </a:pPr>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arrayListType</a:t>
            </a:r>
            <a:r>
              <a:rPr lang="en-US" sz="1600" dirty="0">
                <a:solidFill>
                  <a:srgbClr val="000000"/>
                </a:solidFill>
                <a:highlight>
                  <a:srgbClr val="FFFFFF"/>
                </a:highlight>
                <a:latin typeface="Consolas"/>
              </a:rPr>
              <a:t>&lt;</a:t>
            </a:r>
            <a:r>
              <a:rPr lang="en-US" sz="1600" dirty="0" err="1">
                <a:solidFill>
                  <a:srgbClr val="2B91AF"/>
                </a:solidFill>
                <a:highlight>
                  <a:srgbClr val="FFFFFF"/>
                </a:highlight>
                <a:latin typeface="Consolas"/>
              </a:rPr>
              <a:t>elemType</a:t>
            </a:r>
            <a:r>
              <a:rPr lang="en-US" sz="1600" dirty="0">
                <a:solidFill>
                  <a:srgbClr val="000000"/>
                </a:solidFill>
                <a:highlight>
                  <a:srgbClr val="FFFFFF"/>
                </a:highlight>
                <a:latin typeface="Consolas"/>
              </a:rPr>
              <a:t>&gt;::</a:t>
            </a:r>
            <a:r>
              <a:rPr lang="en-US" sz="1600" dirty="0" err="1">
                <a:solidFill>
                  <a:srgbClr val="000000"/>
                </a:solidFill>
                <a:highlight>
                  <a:srgbClr val="FFFFFF"/>
                </a:highlight>
                <a:latin typeface="Consolas"/>
              </a:rPr>
              <a:t>insertAt</a:t>
            </a:r>
            <a:r>
              <a:rPr lang="en-US" sz="1600" dirty="0">
                <a:solidFill>
                  <a:srgbClr val="000000"/>
                </a:solidFill>
                <a:highlight>
                  <a:srgbClr val="FFFFFF"/>
                </a:highlight>
                <a:latin typeface="Consolas"/>
              </a:rPr>
              <a:t> </a:t>
            </a:r>
            <a:r>
              <a:rPr lang="fr-FR" sz="1600" dirty="0">
                <a:solidFill>
                  <a:srgbClr val="000000"/>
                </a:solidFill>
                <a:highlight>
                  <a:srgbClr val="FFFFFF"/>
                </a:highlight>
                <a:latin typeface="Consolas"/>
              </a:rPr>
              <a:t>(</a:t>
            </a:r>
            <a:r>
              <a:rPr lang="fr-FR" sz="1600" dirty="0" err="1">
                <a:solidFill>
                  <a:srgbClr val="0000FF"/>
                </a:solidFill>
                <a:highlight>
                  <a:srgbClr val="FFFFFF"/>
                </a:highlight>
                <a:latin typeface="Consolas"/>
              </a:rPr>
              <a:t>int</a:t>
            </a:r>
            <a:r>
              <a:rPr lang="fr-FR" sz="1600" dirty="0">
                <a:solidFill>
                  <a:srgbClr val="000000"/>
                </a:solidFill>
                <a:highlight>
                  <a:srgbClr val="FFFFFF"/>
                </a:highlight>
                <a:latin typeface="Consolas"/>
              </a:rPr>
              <a:t> location, </a:t>
            </a:r>
            <a:r>
              <a:rPr lang="fr-FR" sz="1600" dirty="0" err="1">
                <a:solidFill>
                  <a:srgbClr val="0000FF"/>
                </a:solidFill>
                <a:highlight>
                  <a:srgbClr val="FFFFFF"/>
                </a:highlight>
                <a:latin typeface="Consolas"/>
              </a:rPr>
              <a:t>const</a:t>
            </a:r>
            <a:r>
              <a:rPr lang="fr-FR" sz="1600" dirty="0">
                <a:solidFill>
                  <a:srgbClr val="000000"/>
                </a:solidFill>
                <a:highlight>
                  <a:srgbClr val="FFFFFF"/>
                </a:highlight>
                <a:latin typeface="Consolas"/>
              </a:rPr>
              <a:t> </a:t>
            </a:r>
            <a:r>
              <a:rPr lang="fr-FR" sz="1600" dirty="0" err="1">
                <a:solidFill>
                  <a:srgbClr val="2B91AF"/>
                </a:solidFill>
                <a:highlight>
                  <a:srgbClr val="FFFFFF"/>
                </a:highlight>
                <a:latin typeface="Consolas"/>
              </a:rPr>
              <a:t>elemType</a:t>
            </a:r>
            <a:r>
              <a:rPr lang="fr-FR" sz="1600" dirty="0">
                <a:solidFill>
                  <a:srgbClr val="000000"/>
                </a:solidFill>
                <a:highlight>
                  <a:srgbClr val="FFFFFF"/>
                </a:highlight>
                <a:latin typeface="Consolas"/>
              </a:rPr>
              <a:t>&amp; </a:t>
            </a:r>
            <a:r>
              <a:rPr lang="fr-FR" sz="1600" dirty="0" err="1">
                <a:solidFill>
                  <a:srgbClr val="000000"/>
                </a:solidFill>
                <a:highlight>
                  <a:srgbClr val="FFFFFF"/>
                </a:highlight>
                <a:latin typeface="Consolas"/>
              </a:rPr>
              <a:t>insertItem</a:t>
            </a:r>
            <a:r>
              <a:rPr lang="fr-FR" sz="1600" dirty="0">
                <a:solidFill>
                  <a:srgbClr val="000000"/>
                </a:solidFill>
                <a:highlight>
                  <a:srgbClr val="FFFFFF"/>
                </a:highlight>
                <a:latin typeface="Consolas"/>
              </a:rPr>
              <a:t>)</a:t>
            </a:r>
          </a:p>
          <a:p>
            <a:pPr marL="0" indent="0">
              <a:buNone/>
            </a:pPr>
            <a:r>
              <a:rPr lang="en-US" sz="1600" dirty="0">
                <a:solidFill>
                  <a:srgbClr val="000000"/>
                </a:solidFill>
                <a:highlight>
                  <a:srgbClr val="FFFFFF"/>
                </a:highlight>
                <a:latin typeface="Consolas"/>
              </a:rPr>
              <a:t>{</a:t>
            </a:r>
          </a:p>
          <a:p>
            <a:pPr marL="457200" lvl="1" indent="0">
              <a:buNone/>
            </a:pPr>
            <a:r>
              <a:rPr lang="en-US" sz="1400" dirty="0">
                <a:solidFill>
                  <a:srgbClr val="0000FF"/>
                </a:solidFill>
                <a:highlight>
                  <a:srgbClr val="FFFFFF"/>
                </a:highlight>
                <a:latin typeface="Consolas"/>
              </a:rPr>
              <a:t>if</a:t>
            </a:r>
            <a:r>
              <a:rPr lang="en-US" sz="1400" dirty="0">
                <a:solidFill>
                  <a:srgbClr val="000000"/>
                </a:solidFill>
                <a:highlight>
                  <a:srgbClr val="FFFFFF"/>
                </a:highlight>
                <a:latin typeface="Consolas"/>
              </a:rPr>
              <a:t> (location &lt; 0 || location &gt;= </a:t>
            </a:r>
            <a:r>
              <a:rPr lang="en-US" sz="1400" dirty="0" err="1">
                <a:solidFill>
                  <a:srgbClr val="000000"/>
                </a:solidFill>
                <a:highlight>
                  <a:srgbClr val="FFFFFF"/>
                </a:highlight>
                <a:latin typeface="Consolas"/>
              </a:rPr>
              <a:t>maxSize</a:t>
            </a:r>
            <a:r>
              <a:rPr lang="en-US" sz="1400" dirty="0">
                <a:solidFill>
                  <a:srgbClr val="000000"/>
                </a:solidFill>
                <a:highlight>
                  <a:srgbClr val="FFFFFF"/>
                </a:highlight>
                <a:latin typeface="Consolas"/>
              </a:rPr>
              <a:t>)</a:t>
            </a:r>
          </a:p>
          <a:p>
            <a:pPr marL="457200" lvl="1" indent="0">
              <a:buNone/>
            </a:pPr>
            <a:r>
              <a:rPr lang="en-US" sz="1400" dirty="0">
                <a:solidFill>
                  <a:srgbClr val="000000"/>
                </a:solidFill>
                <a:highlight>
                  <a:srgbClr val="FFFFFF"/>
                </a:highlight>
                <a:latin typeface="Consolas"/>
              </a:rPr>
              <a:t>	</a:t>
            </a:r>
            <a:r>
              <a:rPr lang="en-US" sz="1600" dirty="0" err="1">
                <a:solidFill>
                  <a:srgbClr val="000000"/>
                </a:solidFill>
                <a:highlight>
                  <a:srgbClr val="FFFFFF"/>
                </a:highlight>
                <a:latin typeface="Consolas"/>
              </a:rPr>
              <a:t>cerr</a:t>
            </a:r>
            <a:r>
              <a:rPr lang="en-US" sz="1600" dirty="0">
                <a:solidFill>
                  <a:srgbClr val="000000"/>
                </a:solidFill>
                <a:highlight>
                  <a:srgbClr val="FFFFFF"/>
                </a:highlight>
                <a:latin typeface="Consolas"/>
              </a:rPr>
              <a:t> &lt;&lt;</a:t>
            </a:r>
            <a:r>
              <a:rPr lang="en-US" sz="1600" dirty="0">
                <a:solidFill>
                  <a:srgbClr val="A31515"/>
                </a:solidFill>
                <a:highlight>
                  <a:srgbClr val="FFFFFF"/>
                </a:highlight>
                <a:latin typeface="Consolas"/>
              </a:rPr>
              <a:t>"The position of the item to be inserted is out of range"</a:t>
            </a:r>
            <a:r>
              <a:rPr lang="en-US" sz="1600" dirty="0">
                <a:solidFill>
                  <a:srgbClr val="000000"/>
                </a:solidFill>
                <a:highlight>
                  <a:srgbClr val="FFFFFF"/>
                </a:highlight>
                <a:latin typeface="Consolas"/>
              </a:rPr>
              <a:t>&lt;&lt; </a:t>
            </a:r>
            <a:r>
              <a:rPr lang="en-US" sz="1600" dirty="0" err="1">
                <a:solidFill>
                  <a:srgbClr val="000000"/>
                </a:solidFill>
                <a:highlight>
                  <a:srgbClr val="FFFFFF"/>
                </a:highlight>
                <a:latin typeface="Consolas"/>
              </a:rPr>
              <a:t>endl</a:t>
            </a:r>
            <a:r>
              <a:rPr lang="en-US" sz="1600" dirty="0">
                <a:solidFill>
                  <a:srgbClr val="000000"/>
                </a:solidFill>
                <a:highlight>
                  <a:srgbClr val="FFFFFF"/>
                </a:highlight>
                <a:latin typeface="Consolas"/>
              </a:rPr>
              <a:t>;</a:t>
            </a:r>
          </a:p>
          <a:p>
            <a:pPr marL="457200" indent="0">
              <a:buNone/>
            </a:pPr>
            <a:r>
              <a:rPr lang="en-US" sz="1600" dirty="0">
                <a:solidFill>
                  <a:srgbClr val="0000FF"/>
                </a:solidFill>
                <a:highlight>
                  <a:srgbClr val="FFFFFF"/>
                </a:highlight>
                <a:latin typeface="Consolas"/>
              </a:rPr>
              <a:t>else	if</a:t>
            </a:r>
            <a:r>
              <a:rPr lang="en-US" sz="1600" dirty="0">
                <a:solidFill>
                  <a:srgbClr val="000000"/>
                </a:solidFill>
                <a:highlight>
                  <a:srgbClr val="FFFFFF"/>
                </a:highlight>
                <a:latin typeface="Consolas"/>
              </a:rPr>
              <a:t> (length &gt;= </a:t>
            </a:r>
            <a:r>
              <a:rPr lang="en-US" sz="1600" dirty="0" err="1">
                <a:solidFill>
                  <a:srgbClr val="000000"/>
                </a:solidFill>
                <a:highlight>
                  <a:srgbClr val="FFFFFF"/>
                </a:highlight>
                <a:latin typeface="Consolas"/>
              </a:rPr>
              <a:t>maxSize</a:t>
            </a:r>
            <a:r>
              <a:rPr lang="en-US" sz="1600" dirty="0">
                <a:solidFill>
                  <a:srgbClr val="000000"/>
                </a:solidFill>
                <a:highlight>
                  <a:srgbClr val="FFFFFF"/>
                </a:highlight>
                <a:latin typeface="Consolas"/>
              </a:rPr>
              <a:t>) </a:t>
            </a:r>
            <a:r>
              <a:rPr lang="en-US" sz="1600" dirty="0">
                <a:solidFill>
                  <a:srgbClr val="008000"/>
                </a:solidFill>
                <a:highlight>
                  <a:srgbClr val="FFFFFF"/>
                </a:highlight>
                <a:latin typeface="Consolas"/>
              </a:rPr>
              <a:t>//list is full</a:t>
            </a:r>
            <a:endParaRPr lang="en-US" sz="1600" dirty="0">
              <a:solidFill>
                <a:srgbClr val="000000"/>
              </a:solidFill>
              <a:highlight>
                <a:srgbClr val="FFFFFF"/>
              </a:highlight>
              <a:latin typeface="Consolas"/>
            </a:endParaRPr>
          </a:p>
          <a:p>
            <a:pPr marL="0" indent="0">
              <a:buNone/>
            </a:pP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cerr</a:t>
            </a:r>
            <a:r>
              <a:rPr lang="en-US" sz="1600" dirty="0">
                <a:solidFill>
                  <a:srgbClr val="000000"/>
                </a:solidFill>
                <a:highlight>
                  <a:srgbClr val="FFFFFF"/>
                </a:highlight>
                <a:latin typeface="Consolas"/>
              </a:rPr>
              <a:t> &lt;&lt; </a:t>
            </a:r>
            <a:r>
              <a:rPr lang="en-US" sz="1600" dirty="0">
                <a:solidFill>
                  <a:srgbClr val="A31515"/>
                </a:solidFill>
                <a:highlight>
                  <a:srgbClr val="FFFFFF"/>
                </a:highlight>
                <a:latin typeface="Consolas"/>
              </a:rPr>
              <a:t>"Cannot insert in a full list"</a:t>
            </a:r>
            <a:r>
              <a:rPr lang="en-US" sz="1600" dirty="0">
                <a:solidFill>
                  <a:srgbClr val="000000"/>
                </a:solidFill>
                <a:highlight>
                  <a:srgbClr val="FFFFFF"/>
                </a:highlight>
                <a:latin typeface="Consolas"/>
              </a:rPr>
              <a:t> &lt;&lt; </a:t>
            </a:r>
            <a:r>
              <a:rPr lang="en-US" sz="1600" dirty="0" err="1">
                <a:solidFill>
                  <a:srgbClr val="000000"/>
                </a:solidFill>
                <a:highlight>
                  <a:srgbClr val="FFFFFF"/>
                </a:highlight>
                <a:latin typeface="Consolas"/>
              </a:rPr>
              <a:t>endl</a:t>
            </a:r>
            <a:r>
              <a:rPr lang="en-US" sz="1600" dirty="0">
                <a:solidFill>
                  <a:srgbClr val="000000"/>
                </a:solidFill>
                <a:highlight>
                  <a:srgbClr val="FFFFFF"/>
                </a:highlight>
                <a:latin typeface="Consolas"/>
              </a:rPr>
              <a:t>;</a:t>
            </a:r>
          </a:p>
          <a:p>
            <a:pPr marL="457200" indent="0">
              <a:buNone/>
            </a:pPr>
            <a:r>
              <a:rPr lang="en-US" sz="1600" dirty="0">
                <a:solidFill>
                  <a:srgbClr val="0000FF"/>
                </a:solidFill>
                <a:highlight>
                  <a:srgbClr val="FFFFFF"/>
                </a:highlight>
                <a:latin typeface="Consolas"/>
              </a:rPr>
              <a:t>else</a:t>
            </a:r>
            <a:endParaRPr lang="en-US" sz="1600" dirty="0">
              <a:solidFill>
                <a:srgbClr val="000000"/>
              </a:solidFill>
              <a:highlight>
                <a:srgbClr val="FFFFFF"/>
              </a:highlight>
              <a:latin typeface="Consolas"/>
            </a:endParaRPr>
          </a:p>
          <a:p>
            <a:pPr marL="457200" indent="0">
              <a:buNone/>
            </a:pPr>
            <a:r>
              <a:rPr lang="en-US" sz="1600" dirty="0">
                <a:solidFill>
                  <a:srgbClr val="000000"/>
                </a:solidFill>
                <a:highlight>
                  <a:srgbClr val="FFFFFF"/>
                </a:highlight>
                <a:latin typeface="Consolas"/>
              </a:rPr>
              <a:t>{</a:t>
            </a:r>
          </a:p>
          <a:p>
            <a:pPr marL="0" indent="0">
              <a:buNone/>
            </a:pPr>
            <a:r>
              <a:rPr lang="en-US" sz="1600" dirty="0">
                <a:solidFill>
                  <a:srgbClr val="0000FF"/>
                </a:solidFill>
                <a:highlight>
                  <a:srgbClr val="FFFFFF"/>
                </a:highlight>
                <a:latin typeface="Consolas"/>
              </a:rPr>
              <a:t>	for</a:t>
            </a:r>
            <a:r>
              <a:rPr lang="en-US" sz="1600" dirty="0">
                <a:solidFill>
                  <a:srgbClr val="000000"/>
                </a:solidFill>
                <a:highlight>
                  <a:srgbClr val="FFFFFF"/>
                </a:highlight>
                <a:latin typeface="Consolas"/>
              </a:rPr>
              <a:t> (</a:t>
            </a:r>
            <a:r>
              <a:rPr lang="en-US" sz="1600" dirty="0" err="1">
                <a:solidFill>
                  <a:srgbClr val="0000FF"/>
                </a:solidFill>
                <a:highlight>
                  <a:srgbClr val="FFFFFF"/>
                </a:highlight>
                <a:latin typeface="Consolas"/>
              </a:rPr>
              <a:t>int</a:t>
            </a:r>
            <a:r>
              <a:rPr lang="en-US" sz="1600" dirty="0">
                <a:solidFill>
                  <a:srgbClr val="000000"/>
                </a:solidFill>
                <a:highlight>
                  <a:srgbClr val="FFFFFF"/>
                </a:highlight>
                <a:latin typeface="Consolas"/>
              </a:rPr>
              <a:t> i = length; i &gt; location; i--)</a:t>
            </a:r>
          </a:p>
          <a:p>
            <a:pPr marL="0" indent="0">
              <a:buNone/>
            </a:pPr>
            <a:r>
              <a:rPr lang="en-US" sz="1600" dirty="0">
                <a:solidFill>
                  <a:srgbClr val="000000"/>
                </a:solidFill>
                <a:highlight>
                  <a:srgbClr val="FFFFFF"/>
                </a:highlight>
                <a:latin typeface="Consolas"/>
              </a:rPr>
              <a:t>		list[i] = list[i - 1]; </a:t>
            </a:r>
            <a:r>
              <a:rPr lang="en-US" sz="1600" dirty="0">
                <a:solidFill>
                  <a:srgbClr val="008000"/>
                </a:solidFill>
                <a:highlight>
                  <a:srgbClr val="FFFFFF"/>
                </a:highlight>
                <a:latin typeface="Consolas"/>
              </a:rPr>
              <a:t>//move the elements down</a:t>
            </a:r>
            <a:endParaRPr lang="en-US" sz="1600" dirty="0">
              <a:solidFill>
                <a:srgbClr val="000000"/>
              </a:solidFill>
              <a:highlight>
                <a:srgbClr val="FFFFFF"/>
              </a:highlight>
              <a:latin typeface="Consolas"/>
            </a:endParaRPr>
          </a:p>
          <a:p>
            <a:pPr marL="0" indent="0">
              <a:buNone/>
            </a:pPr>
            <a:r>
              <a:rPr lang="en-US" sz="1600" dirty="0">
                <a:solidFill>
                  <a:srgbClr val="000000"/>
                </a:solidFill>
                <a:highlight>
                  <a:srgbClr val="FFFFFF"/>
                </a:highlight>
                <a:latin typeface="Consolas"/>
              </a:rPr>
              <a:t>	list[location] = </a:t>
            </a:r>
            <a:r>
              <a:rPr lang="en-US" sz="1600" dirty="0" err="1">
                <a:solidFill>
                  <a:srgbClr val="000000"/>
                </a:solidFill>
                <a:highlight>
                  <a:srgbClr val="FFFFFF"/>
                </a:highlight>
                <a:latin typeface="Consolas"/>
              </a:rPr>
              <a:t>insertItem</a:t>
            </a:r>
            <a:r>
              <a:rPr lang="en-US" sz="1600" dirty="0">
                <a:solidFill>
                  <a:srgbClr val="000000"/>
                </a:solidFill>
                <a:highlight>
                  <a:srgbClr val="FFFFFF"/>
                </a:highlight>
                <a:latin typeface="Consolas"/>
              </a:rPr>
              <a:t>; </a:t>
            </a:r>
            <a:r>
              <a:rPr lang="en-US" sz="1600" dirty="0">
                <a:solidFill>
                  <a:srgbClr val="008000"/>
                </a:solidFill>
                <a:highlight>
                  <a:srgbClr val="FFFFFF"/>
                </a:highlight>
                <a:latin typeface="Consolas"/>
              </a:rPr>
              <a:t>//insert the item at the specified position</a:t>
            </a:r>
            <a:endParaRPr lang="en-US" sz="1600" dirty="0">
              <a:solidFill>
                <a:srgbClr val="000000"/>
              </a:solidFill>
              <a:highlight>
                <a:srgbClr val="FFFFFF"/>
              </a:highlight>
              <a:latin typeface="Consolas"/>
            </a:endParaRPr>
          </a:p>
          <a:p>
            <a:pPr marL="0" indent="0">
              <a:buNone/>
            </a:pPr>
            <a:r>
              <a:rPr lang="en-US" sz="1600" dirty="0">
                <a:solidFill>
                  <a:srgbClr val="000000"/>
                </a:solidFill>
                <a:highlight>
                  <a:srgbClr val="FFFFFF"/>
                </a:highlight>
                <a:latin typeface="Consolas"/>
              </a:rPr>
              <a:t>	length++; </a:t>
            </a:r>
            <a:r>
              <a:rPr lang="en-US" sz="1600" dirty="0">
                <a:solidFill>
                  <a:srgbClr val="008000"/>
                </a:solidFill>
                <a:highlight>
                  <a:srgbClr val="FFFFFF"/>
                </a:highlight>
                <a:latin typeface="Consolas"/>
              </a:rPr>
              <a:t>//increment the length</a:t>
            </a:r>
            <a:endParaRPr lang="en-US" sz="1600" dirty="0">
              <a:solidFill>
                <a:srgbClr val="000000"/>
              </a:solidFill>
              <a:highlight>
                <a:srgbClr val="FFFFFF"/>
              </a:highlight>
              <a:latin typeface="Consolas"/>
            </a:endParaRPr>
          </a:p>
          <a:p>
            <a:pPr marL="0" indent="0">
              <a:buNone/>
              <a:tabLst>
                <a:tab pos="457200" algn="l"/>
              </a:tabLst>
            </a:pPr>
            <a:r>
              <a:rPr lang="en-US" sz="1600" dirty="0">
                <a:solidFill>
                  <a:srgbClr val="000000"/>
                </a:solidFill>
                <a:highlight>
                  <a:srgbClr val="FFFFFF"/>
                </a:highlight>
                <a:latin typeface="Consolas"/>
              </a:rPr>
              <a:t>	}</a:t>
            </a:r>
          </a:p>
          <a:p>
            <a:pPr marL="0" indent="0">
              <a:buNone/>
            </a:pPr>
            <a:r>
              <a:rPr lang="en-US" sz="1600" dirty="0">
                <a:solidFill>
                  <a:srgbClr val="000000"/>
                </a:solidFill>
                <a:highlight>
                  <a:srgbClr val="FFFFFF"/>
                </a:highlight>
                <a:latin typeface="Consolas"/>
              </a:rPr>
              <a:t>} </a:t>
            </a:r>
            <a:r>
              <a:rPr lang="en-US" sz="1600" dirty="0">
                <a:solidFill>
                  <a:srgbClr val="008000"/>
                </a:solidFill>
                <a:highlight>
                  <a:srgbClr val="FFFFFF"/>
                </a:highlight>
                <a:latin typeface="Consolas"/>
              </a:rPr>
              <a:t>//end </a:t>
            </a:r>
            <a:r>
              <a:rPr lang="en-US" sz="1600" dirty="0" err="1">
                <a:solidFill>
                  <a:srgbClr val="008000"/>
                </a:solidFill>
                <a:highlight>
                  <a:srgbClr val="FFFFFF"/>
                </a:highlight>
                <a:latin typeface="Consolas"/>
              </a:rPr>
              <a:t>insertAt</a:t>
            </a:r>
            <a:endParaRPr lang="en-US" sz="1600" dirty="0">
              <a:solidFill>
                <a:srgbClr val="000000"/>
              </a:solidFill>
              <a:highlight>
                <a:srgbClr val="FFFFFF"/>
              </a:highlight>
              <a:latin typeface="Consolas"/>
            </a:endParaRPr>
          </a:p>
          <a:p>
            <a:r>
              <a:rPr lang="en-US" sz="1400" dirty="0">
                <a:solidFill>
                  <a:srgbClr val="FF0000"/>
                </a:solidFill>
              </a:rPr>
              <a:t>The function </a:t>
            </a:r>
            <a:r>
              <a:rPr lang="en-US" sz="1400" dirty="0" err="1">
                <a:solidFill>
                  <a:srgbClr val="FF0000"/>
                </a:solidFill>
              </a:rPr>
              <a:t>insertAt</a:t>
            </a:r>
            <a:r>
              <a:rPr lang="en-US" sz="1400" dirty="0">
                <a:solidFill>
                  <a:srgbClr val="FF0000"/>
                </a:solidFill>
              </a:rPr>
              <a:t> uses a for loop to shift the elements of the list. The number of times the for loop executes depends on where in the list the item is to be inserted. If the item is to be inserted at the first position, all the elements of the list are shifted. It can be easily shown that this function is of O(n).</a:t>
            </a:r>
          </a:p>
        </p:txBody>
      </p:sp>
      <p:sp>
        <p:nvSpPr>
          <p:cNvPr id="4" name="Slide Number Placeholder 3"/>
          <p:cNvSpPr>
            <a:spLocks noGrp="1"/>
          </p:cNvSpPr>
          <p:nvPr>
            <p:ph type="sldNum" sz="quarter" idx="12"/>
          </p:nvPr>
        </p:nvSpPr>
        <p:spPr/>
        <p:txBody>
          <a:bodyPr/>
          <a:lstStyle/>
          <a:p>
            <a:fld id="{F5DC2105-FB7B-4317-BBB0-FAC370B57197}" type="slidenum">
              <a:rPr lang="en-US" smtClean="0"/>
              <a:t>24</a:t>
            </a:fld>
            <a:endParaRPr lang="en-US" dirty="0"/>
          </a:p>
        </p:txBody>
      </p:sp>
    </p:spTree>
    <p:extLst>
      <p:ext uri="{BB962C8B-B14F-4D97-AF65-F5344CB8AC3E}">
        <p14:creationId xmlns:p14="http://schemas.microsoft.com/office/powerpoint/2010/main" val="3398293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Function Definitions</a:t>
            </a:r>
          </a:p>
        </p:txBody>
      </p:sp>
      <p:sp>
        <p:nvSpPr>
          <p:cNvPr id="3" name="Content Placeholder 2"/>
          <p:cNvSpPr>
            <a:spLocks noGrp="1"/>
          </p:cNvSpPr>
          <p:nvPr>
            <p:ph idx="1"/>
          </p:nvPr>
        </p:nvSpPr>
        <p:spPr>
          <a:xfrm>
            <a:off x="228600" y="762000"/>
            <a:ext cx="8763000" cy="5638800"/>
          </a:xfrm>
        </p:spPr>
        <p:txBody>
          <a:bodyPr>
            <a:normAutofit fontScale="85000" lnSpcReduction="20000"/>
          </a:bodyPr>
          <a:lstStyle/>
          <a:p>
            <a:pPr marL="0" indent="0">
              <a:buNone/>
            </a:pPr>
            <a:r>
              <a:rPr lang="en-US" sz="2400" dirty="0">
                <a:solidFill>
                  <a:srgbClr val="0000FF"/>
                </a:solidFill>
                <a:highlight>
                  <a:srgbClr val="FFFFFF"/>
                </a:highlight>
                <a:latin typeface="Consolas"/>
              </a:rPr>
              <a:t>template</a:t>
            </a:r>
            <a:r>
              <a:rPr lang="en-US" sz="2400" dirty="0">
                <a:solidFill>
                  <a:srgbClr val="000000"/>
                </a:solidFill>
                <a:highlight>
                  <a:srgbClr val="FFFFFF"/>
                </a:highlight>
                <a:latin typeface="Consolas"/>
              </a:rPr>
              <a:t> &lt;</a:t>
            </a:r>
            <a:r>
              <a:rPr lang="en-US" sz="2400" dirty="0">
                <a:solidFill>
                  <a:srgbClr val="0000FF"/>
                </a:solidFill>
                <a:highlight>
                  <a:srgbClr val="FFFFFF"/>
                </a:highlight>
                <a:latin typeface="Consolas"/>
              </a:rPr>
              <a:t>class</a:t>
            </a:r>
            <a:r>
              <a:rPr lang="en-US" sz="2400" dirty="0">
                <a:solidFill>
                  <a:srgbClr val="000000"/>
                </a:solidFill>
                <a:highlight>
                  <a:srgbClr val="FFFFFF"/>
                </a:highlight>
                <a:latin typeface="Consolas"/>
              </a:rPr>
              <a:t> </a:t>
            </a:r>
            <a:r>
              <a:rPr lang="en-US" sz="2400" dirty="0" err="1">
                <a:solidFill>
                  <a:srgbClr val="2B91AF"/>
                </a:solidFill>
                <a:highlight>
                  <a:srgbClr val="FFFFFF"/>
                </a:highlight>
                <a:latin typeface="Consolas"/>
              </a:rPr>
              <a:t>elemType</a:t>
            </a:r>
            <a:r>
              <a:rPr lang="en-US" sz="2400" dirty="0">
                <a:solidFill>
                  <a:srgbClr val="000000"/>
                </a:solidFill>
                <a:highlight>
                  <a:srgbClr val="FFFFFF"/>
                </a:highlight>
                <a:latin typeface="Consolas"/>
              </a:rPr>
              <a:t>&gt;</a:t>
            </a:r>
          </a:p>
          <a:p>
            <a:pPr marL="0" indent="0">
              <a:buNone/>
            </a:pPr>
            <a:r>
              <a:rPr lang="en-US" sz="2400" dirty="0">
                <a:solidFill>
                  <a:srgbClr val="0000FF"/>
                </a:solidFill>
                <a:highlight>
                  <a:srgbClr val="FFFFFF"/>
                </a:highlight>
                <a:latin typeface="Consolas"/>
              </a:rPr>
              <a:t>void</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arrayListType</a:t>
            </a:r>
            <a:r>
              <a:rPr lang="en-US" sz="2400" dirty="0">
                <a:solidFill>
                  <a:srgbClr val="000000"/>
                </a:solidFill>
                <a:highlight>
                  <a:srgbClr val="FFFFFF"/>
                </a:highlight>
                <a:latin typeface="Consolas"/>
              </a:rPr>
              <a:t>&lt;</a:t>
            </a:r>
            <a:r>
              <a:rPr lang="en-US" sz="2400" dirty="0" err="1">
                <a:solidFill>
                  <a:srgbClr val="2B91AF"/>
                </a:solidFill>
                <a:highlight>
                  <a:srgbClr val="FFFFFF"/>
                </a:highlight>
                <a:latin typeface="Consolas"/>
              </a:rPr>
              <a:t>elemType</a:t>
            </a:r>
            <a:r>
              <a:rPr lang="en-US" sz="2400" dirty="0">
                <a:solidFill>
                  <a:srgbClr val="000000"/>
                </a:solidFill>
                <a:highlight>
                  <a:srgbClr val="FFFFFF"/>
                </a:highlight>
                <a:latin typeface="Consolas"/>
              </a:rPr>
              <a:t>&gt;::</a:t>
            </a:r>
            <a:r>
              <a:rPr lang="en-US" sz="2400" dirty="0" err="1">
                <a:solidFill>
                  <a:srgbClr val="000000"/>
                </a:solidFill>
                <a:highlight>
                  <a:srgbClr val="FFFFFF"/>
                </a:highlight>
                <a:latin typeface="Consolas"/>
              </a:rPr>
              <a:t>insertEnd</a:t>
            </a:r>
            <a:r>
              <a:rPr lang="en-US" sz="2400" dirty="0">
                <a:solidFill>
                  <a:srgbClr val="000000"/>
                </a:solidFill>
                <a:highlight>
                  <a:srgbClr val="FFFFFF"/>
                </a:highlight>
                <a:latin typeface="Consolas"/>
              </a:rPr>
              <a:t>(</a:t>
            </a:r>
            <a:r>
              <a:rPr lang="en-US" sz="2400" dirty="0" err="1">
                <a:solidFill>
                  <a:srgbClr val="0000FF"/>
                </a:solidFill>
                <a:highlight>
                  <a:srgbClr val="FFFFFF"/>
                </a:highlight>
                <a:latin typeface="Consolas"/>
              </a:rPr>
              <a:t>const</a:t>
            </a:r>
            <a:r>
              <a:rPr lang="en-US" sz="2400" dirty="0">
                <a:solidFill>
                  <a:srgbClr val="000000"/>
                </a:solidFill>
                <a:highlight>
                  <a:srgbClr val="FFFFFF"/>
                </a:highlight>
                <a:latin typeface="Consolas"/>
              </a:rPr>
              <a:t> </a:t>
            </a:r>
            <a:r>
              <a:rPr lang="en-US" sz="2400" dirty="0" err="1">
                <a:solidFill>
                  <a:srgbClr val="2B91AF"/>
                </a:solidFill>
                <a:highlight>
                  <a:srgbClr val="FFFFFF"/>
                </a:highlight>
                <a:latin typeface="Consolas"/>
              </a:rPr>
              <a:t>elemType</a:t>
            </a:r>
            <a:r>
              <a:rPr lang="en-US" sz="2400" dirty="0">
                <a:solidFill>
                  <a:srgbClr val="000000"/>
                </a:solidFill>
                <a:highlight>
                  <a:srgbClr val="FFFFFF"/>
                </a:highlight>
                <a:latin typeface="Consolas"/>
              </a:rPr>
              <a:t>&amp; </a:t>
            </a:r>
            <a:r>
              <a:rPr lang="en-US" sz="2400" dirty="0" err="1">
                <a:solidFill>
                  <a:srgbClr val="000000"/>
                </a:solidFill>
                <a:highlight>
                  <a:srgbClr val="FFFFFF"/>
                </a:highlight>
                <a:latin typeface="Consolas"/>
              </a:rPr>
              <a:t>insertItem</a:t>
            </a:r>
            <a:r>
              <a:rPr lang="en-US" sz="2400" dirty="0">
                <a:solidFill>
                  <a:srgbClr val="000000"/>
                </a:solidFill>
                <a:highlight>
                  <a:srgbClr val="FFFFFF"/>
                </a:highlight>
                <a:latin typeface="Consolas"/>
              </a:rPr>
              <a:t>)</a:t>
            </a:r>
          </a:p>
          <a:p>
            <a:pPr marL="0" indent="0">
              <a:buNone/>
            </a:pPr>
            <a:r>
              <a:rPr lang="en-US" sz="2400" dirty="0">
                <a:solidFill>
                  <a:srgbClr val="000000"/>
                </a:solidFill>
                <a:highlight>
                  <a:srgbClr val="FFFFFF"/>
                </a:highlight>
                <a:latin typeface="Consolas"/>
              </a:rPr>
              <a:t>{</a:t>
            </a:r>
          </a:p>
          <a:p>
            <a:pPr marL="0" indent="0">
              <a:buNone/>
              <a:tabLst>
                <a:tab pos="457200" algn="l"/>
              </a:tabLst>
            </a:pPr>
            <a:r>
              <a:rPr lang="en-US" sz="2400" dirty="0">
                <a:solidFill>
                  <a:srgbClr val="0000FF"/>
                </a:solidFill>
                <a:highlight>
                  <a:srgbClr val="FFFFFF"/>
                </a:highlight>
                <a:latin typeface="Consolas"/>
              </a:rPr>
              <a:t>	if</a:t>
            </a:r>
            <a:r>
              <a:rPr lang="en-US" sz="2400" dirty="0">
                <a:solidFill>
                  <a:srgbClr val="000000"/>
                </a:solidFill>
                <a:highlight>
                  <a:srgbClr val="FFFFFF"/>
                </a:highlight>
                <a:latin typeface="Consolas"/>
              </a:rPr>
              <a:t> (length &gt;= </a:t>
            </a:r>
            <a:r>
              <a:rPr lang="en-US" sz="2400" dirty="0" err="1">
                <a:solidFill>
                  <a:srgbClr val="000000"/>
                </a:solidFill>
                <a:highlight>
                  <a:srgbClr val="FFFFFF"/>
                </a:highlight>
                <a:latin typeface="Consolas"/>
              </a:rPr>
              <a:t>maxSize</a:t>
            </a:r>
            <a:r>
              <a:rPr lang="en-US" sz="2400" dirty="0">
                <a:solidFill>
                  <a:srgbClr val="000000"/>
                </a:solidFill>
                <a:highlight>
                  <a:srgbClr val="FFFFFF"/>
                </a:highlight>
                <a:latin typeface="Consolas"/>
              </a:rPr>
              <a:t>) </a:t>
            </a:r>
            <a:r>
              <a:rPr lang="en-US" sz="2400" dirty="0">
                <a:solidFill>
                  <a:srgbClr val="008000"/>
                </a:solidFill>
                <a:highlight>
                  <a:srgbClr val="FFFFFF"/>
                </a:highlight>
                <a:latin typeface="Consolas"/>
              </a:rPr>
              <a:t>//the list is full</a:t>
            </a:r>
            <a:endParaRPr lang="en-US" sz="2400" dirty="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cerr</a:t>
            </a:r>
            <a:r>
              <a:rPr lang="en-US" sz="2400" dirty="0">
                <a:solidFill>
                  <a:srgbClr val="000000"/>
                </a:solidFill>
                <a:highlight>
                  <a:srgbClr val="FFFFFF"/>
                </a:highlight>
                <a:latin typeface="Consolas"/>
              </a:rPr>
              <a:t> &lt;&lt; </a:t>
            </a:r>
            <a:r>
              <a:rPr lang="en-US" sz="2400" dirty="0">
                <a:solidFill>
                  <a:srgbClr val="A31515"/>
                </a:solidFill>
                <a:highlight>
                  <a:srgbClr val="FFFFFF"/>
                </a:highlight>
                <a:latin typeface="Consolas"/>
              </a:rPr>
              <a:t>"Cannot insert in a full list"</a:t>
            </a:r>
            <a:r>
              <a:rPr lang="en-US" sz="2400" dirty="0">
                <a:solidFill>
                  <a:srgbClr val="000000"/>
                </a:solidFill>
                <a:highlight>
                  <a:srgbClr val="FFFFFF"/>
                </a:highlight>
                <a:latin typeface="Consolas"/>
              </a:rPr>
              <a:t> &lt;&lt; </a:t>
            </a:r>
            <a:r>
              <a:rPr lang="en-US" sz="2400" dirty="0" err="1">
                <a:solidFill>
                  <a:srgbClr val="000000"/>
                </a:solidFill>
                <a:highlight>
                  <a:srgbClr val="FFFFFF"/>
                </a:highlight>
                <a:latin typeface="Consolas"/>
              </a:rPr>
              <a:t>endl</a:t>
            </a:r>
            <a:r>
              <a:rPr lang="en-US" sz="2400" dirty="0">
                <a:solidFill>
                  <a:srgbClr val="000000"/>
                </a:solidFill>
                <a:highlight>
                  <a:srgbClr val="FFFFFF"/>
                </a:highlight>
                <a:latin typeface="Consolas"/>
              </a:rPr>
              <a:t>;</a:t>
            </a:r>
          </a:p>
          <a:p>
            <a:pPr marL="0" indent="0">
              <a:buNone/>
              <a:tabLst>
                <a:tab pos="457200" algn="l"/>
              </a:tabLst>
            </a:pPr>
            <a:r>
              <a:rPr lang="en-US" sz="2400" dirty="0">
                <a:solidFill>
                  <a:srgbClr val="0000FF"/>
                </a:solidFill>
                <a:highlight>
                  <a:srgbClr val="FFFFFF"/>
                </a:highlight>
                <a:latin typeface="Consolas"/>
              </a:rPr>
              <a:t>	else</a:t>
            </a:r>
            <a:endParaRPr lang="en-US" sz="2400" dirty="0">
              <a:solidFill>
                <a:srgbClr val="000000"/>
              </a:solidFill>
              <a:highlight>
                <a:srgbClr val="FFFFFF"/>
              </a:highlight>
              <a:latin typeface="Consolas"/>
            </a:endParaRPr>
          </a:p>
          <a:p>
            <a:pPr marL="0" indent="0">
              <a:buNone/>
              <a:tabLst>
                <a:tab pos="457200" algn="l"/>
              </a:tabLst>
            </a:pPr>
            <a:r>
              <a:rPr lang="en-US" sz="2400" dirty="0">
                <a:solidFill>
                  <a:srgbClr val="000000"/>
                </a:solidFill>
                <a:highlight>
                  <a:srgbClr val="FFFFFF"/>
                </a:highlight>
                <a:latin typeface="Consolas"/>
              </a:rPr>
              <a:t>	{</a:t>
            </a:r>
          </a:p>
          <a:p>
            <a:pPr marL="0" indent="0">
              <a:buNone/>
            </a:pPr>
            <a:r>
              <a:rPr lang="en-US" sz="2400" dirty="0">
                <a:solidFill>
                  <a:srgbClr val="000000"/>
                </a:solidFill>
                <a:highlight>
                  <a:srgbClr val="FFFFFF"/>
                </a:highlight>
                <a:latin typeface="Consolas"/>
              </a:rPr>
              <a:t>	list[length] = </a:t>
            </a:r>
            <a:r>
              <a:rPr lang="en-US" sz="2400" dirty="0" err="1">
                <a:solidFill>
                  <a:srgbClr val="000000"/>
                </a:solidFill>
                <a:highlight>
                  <a:srgbClr val="FFFFFF"/>
                </a:highlight>
                <a:latin typeface="Consolas"/>
              </a:rPr>
              <a:t>insertItem</a:t>
            </a:r>
            <a:r>
              <a:rPr lang="en-US" sz="2400" dirty="0">
                <a:solidFill>
                  <a:srgbClr val="000000"/>
                </a:solidFill>
                <a:highlight>
                  <a:srgbClr val="FFFFFF"/>
                </a:highlight>
                <a:latin typeface="Consolas"/>
              </a:rPr>
              <a:t>; </a:t>
            </a:r>
            <a:r>
              <a:rPr lang="en-US" sz="2400" dirty="0">
                <a:solidFill>
                  <a:srgbClr val="008000"/>
                </a:solidFill>
                <a:highlight>
                  <a:srgbClr val="FFFFFF"/>
                </a:highlight>
                <a:latin typeface="Consolas"/>
              </a:rPr>
              <a:t>//insert the item at the end</a:t>
            </a:r>
            <a:endParaRPr lang="en-US" sz="2400" dirty="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	length++; </a:t>
            </a:r>
            <a:r>
              <a:rPr lang="en-US" sz="2400" dirty="0">
                <a:solidFill>
                  <a:srgbClr val="008000"/>
                </a:solidFill>
                <a:highlight>
                  <a:srgbClr val="FFFFFF"/>
                </a:highlight>
                <a:latin typeface="Consolas"/>
              </a:rPr>
              <a:t>//increment the length</a:t>
            </a:r>
            <a:endParaRPr lang="en-US" sz="2400" dirty="0">
              <a:solidFill>
                <a:srgbClr val="000000"/>
              </a:solidFill>
              <a:highlight>
                <a:srgbClr val="FFFFFF"/>
              </a:highlight>
              <a:latin typeface="Consolas"/>
            </a:endParaRPr>
          </a:p>
          <a:p>
            <a:pPr marL="0" indent="0">
              <a:buNone/>
              <a:tabLst>
                <a:tab pos="457200" algn="l"/>
              </a:tabLst>
            </a:pPr>
            <a:r>
              <a:rPr lang="en-US" sz="2400" dirty="0">
                <a:solidFill>
                  <a:srgbClr val="000000"/>
                </a:solidFill>
                <a:highlight>
                  <a:srgbClr val="FFFFFF"/>
                </a:highlight>
                <a:latin typeface="Consolas"/>
              </a:rPr>
              <a:t>	}</a:t>
            </a:r>
          </a:p>
          <a:p>
            <a:pPr marL="0" indent="0">
              <a:buNone/>
            </a:pPr>
            <a:r>
              <a:rPr lang="en-US" sz="2400" dirty="0">
                <a:solidFill>
                  <a:srgbClr val="000000"/>
                </a:solidFill>
                <a:highlight>
                  <a:srgbClr val="FFFFFF"/>
                </a:highlight>
                <a:latin typeface="Consolas"/>
              </a:rPr>
              <a:t>} </a:t>
            </a:r>
            <a:r>
              <a:rPr lang="en-US" sz="2400" dirty="0">
                <a:solidFill>
                  <a:srgbClr val="008000"/>
                </a:solidFill>
                <a:highlight>
                  <a:srgbClr val="FFFFFF"/>
                </a:highlight>
                <a:latin typeface="Consolas"/>
              </a:rPr>
              <a:t>//end </a:t>
            </a:r>
            <a:r>
              <a:rPr lang="en-US" sz="2400" dirty="0" err="1">
                <a:solidFill>
                  <a:srgbClr val="008000"/>
                </a:solidFill>
                <a:highlight>
                  <a:srgbClr val="FFFFFF"/>
                </a:highlight>
                <a:latin typeface="Consolas"/>
              </a:rPr>
              <a:t>insertEnd</a:t>
            </a:r>
            <a:endParaRPr lang="en-US" sz="2400" dirty="0">
              <a:solidFill>
                <a:srgbClr val="008000"/>
              </a:solidFill>
              <a:highlight>
                <a:srgbClr val="FFFFFF"/>
              </a:highlight>
              <a:latin typeface="Consolas"/>
            </a:endParaRPr>
          </a:p>
          <a:p>
            <a:pPr marL="0" indent="0">
              <a:buNone/>
            </a:pPr>
            <a:endParaRPr lang="en-US" sz="2400" dirty="0">
              <a:solidFill>
                <a:srgbClr val="000000"/>
              </a:solidFill>
              <a:highlight>
                <a:srgbClr val="FFFFFF"/>
              </a:highlight>
              <a:latin typeface="Consolas"/>
            </a:endParaRPr>
          </a:p>
          <a:p>
            <a:r>
              <a:rPr lang="en-US" sz="2800" dirty="0">
                <a:solidFill>
                  <a:srgbClr val="FF0000"/>
                </a:solidFill>
              </a:rPr>
              <a:t>The number of statements and, hence, the number of operations executed in the body of the function </a:t>
            </a:r>
            <a:r>
              <a:rPr lang="en-US" sz="2800" dirty="0" err="1">
                <a:solidFill>
                  <a:srgbClr val="FF0000"/>
                </a:solidFill>
              </a:rPr>
              <a:t>insertEnd</a:t>
            </a:r>
            <a:r>
              <a:rPr lang="en-US" sz="2800" dirty="0">
                <a:solidFill>
                  <a:srgbClr val="FF0000"/>
                </a:solidFill>
              </a:rPr>
              <a:t> are fixed. Therefore, this function is of O(1).</a:t>
            </a:r>
            <a:endParaRPr lang="en-US" sz="3800" dirty="0">
              <a:solidFill>
                <a:srgbClr val="FF0000"/>
              </a:solidFill>
            </a:endParaRPr>
          </a:p>
        </p:txBody>
      </p:sp>
      <p:sp>
        <p:nvSpPr>
          <p:cNvPr id="4" name="Slide Number Placeholder 3"/>
          <p:cNvSpPr>
            <a:spLocks noGrp="1"/>
          </p:cNvSpPr>
          <p:nvPr>
            <p:ph type="sldNum" sz="quarter" idx="12"/>
          </p:nvPr>
        </p:nvSpPr>
        <p:spPr/>
        <p:txBody>
          <a:bodyPr/>
          <a:lstStyle/>
          <a:p>
            <a:fld id="{F5DC2105-FB7B-4317-BBB0-FAC370B57197}" type="slidenum">
              <a:rPr lang="en-US" smtClean="0"/>
              <a:t>25</a:t>
            </a:fld>
            <a:endParaRPr lang="en-US" dirty="0"/>
          </a:p>
        </p:txBody>
      </p:sp>
    </p:spTree>
    <p:extLst>
      <p:ext uri="{BB962C8B-B14F-4D97-AF65-F5344CB8AC3E}">
        <p14:creationId xmlns:p14="http://schemas.microsoft.com/office/powerpoint/2010/main" val="370965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Function Definitions</a:t>
            </a:r>
          </a:p>
        </p:txBody>
      </p:sp>
      <p:sp>
        <p:nvSpPr>
          <p:cNvPr id="3" name="Content Placeholder 2"/>
          <p:cNvSpPr>
            <a:spLocks noGrp="1"/>
          </p:cNvSpPr>
          <p:nvPr>
            <p:ph idx="1"/>
          </p:nvPr>
        </p:nvSpPr>
        <p:spPr>
          <a:xfrm>
            <a:off x="228600" y="762000"/>
            <a:ext cx="8763000" cy="5638800"/>
          </a:xfrm>
        </p:spPr>
        <p:txBody>
          <a:bodyPr>
            <a:normAutofit fontScale="92500" lnSpcReduction="10000"/>
          </a:bodyPr>
          <a:lstStyle/>
          <a:p>
            <a:pPr marL="0" indent="0">
              <a:buNone/>
            </a:pPr>
            <a:r>
              <a:rPr lang="en-US" sz="2400" dirty="0">
                <a:solidFill>
                  <a:srgbClr val="0000FF"/>
                </a:solidFill>
                <a:highlight>
                  <a:srgbClr val="FFFFFF"/>
                </a:highlight>
                <a:latin typeface="Consolas"/>
              </a:rPr>
              <a:t>template</a:t>
            </a:r>
            <a:r>
              <a:rPr lang="en-US" sz="2400" dirty="0">
                <a:solidFill>
                  <a:srgbClr val="000000"/>
                </a:solidFill>
                <a:highlight>
                  <a:srgbClr val="FFFFFF"/>
                </a:highlight>
                <a:latin typeface="Consolas"/>
              </a:rPr>
              <a:t> &lt;</a:t>
            </a:r>
            <a:r>
              <a:rPr lang="en-US" sz="2400" dirty="0">
                <a:solidFill>
                  <a:srgbClr val="0000FF"/>
                </a:solidFill>
                <a:highlight>
                  <a:srgbClr val="FFFFFF"/>
                </a:highlight>
                <a:latin typeface="Consolas"/>
              </a:rPr>
              <a:t>class</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elemType</a:t>
            </a:r>
            <a:r>
              <a:rPr lang="en-US" sz="2400" dirty="0">
                <a:solidFill>
                  <a:srgbClr val="000000"/>
                </a:solidFill>
                <a:highlight>
                  <a:srgbClr val="FFFFFF"/>
                </a:highlight>
                <a:latin typeface="Consolas"/>
              </a:rPr>
              <a:t>&gt;</a:t>
            </a:r>
          </a:p>
          <a:p>
            <a:pPr marL="0" indent="0">
              <a:buNone/>
            </a:pPr>
            <a:r>
              <a:rPr lang="en-US" sz="2400" dirty="0">
                <a:solidFill>
                  <a:srgbClr val="0000FF"/>
                </a:solidFill>
                <a:highlight>
                  <a:srgbClr val="FFFFFF"/>
                </a:highlight>
                <a:latin typeface="Consolas"/>
              </a:rPr>
              <a:t>void</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arrayListType</a:t>
            </a:r>
            <a:r>
              <a:rPr lang="en-US" sz="2400" dirty="0">
                <a:solidFill>
                  <a:srgbClr val="000000"/>
                </a:solidFill>
                <a:highlight>
                  <a:srgbClr val="FFFFFF"/>
                </a:highlight>
                <a:latin typeface="Consolas"/>
              </a:rPr>
              <a:t>&lt;</a:t>
            </a:r>
            <a:r>
              <a:rPr lang="en-US" sz="2400" dirty="0" err="1">
                <a:solidFill>
                  <a:srgbClr val="000000"/>
                </a:solidFill>
                <a:highlight>
                  <a:srgbClr val="FFFFFF"/>
                </a:highlight>
                <a:latin typeface="Consolas"/>
              </a:rPr>
              <a:t>elemType</a:t>
            </a:r>
            <a:r>
              <a:rPr lang="en-US" sz="2400" dirty="0">
                <a:solidFill>
                  <a:srgbClr val="000000"/>
                </a:solidFill>
                <a:highlight>
                  <a:srgbClr val="FFFFFF"/>
                </a:highlight>
                <a:latin typeface="Consolas"/>
              </a:rPr>
              <a:t>&gt;::</a:t>
            </a:r>
            <a:r>
              <a:rPr lang="en-US" sz="2400" dirty="0" err="1">
                <a:solidFill>
                  <a:srgbClr val="000000"/>
                </a:solidFill>
                <a:highlight>
                  <a:srgbClr val="FFFFFF"/>
                </a:highlight>
                <a:latin typeface="Consolas"/>
              </a:rPr>
              <a:t>removeAt</a:t>
            </a:r>
            <a:r>
              <a:rPr lang="en-US" sz="2400" dirty="0">
                <a:solidFill>
                  <a:srgbClr val="000000"/>
                </a:solidFill>
                <a:highlight>
                  <a:srgbClr val="FFFFFF"/>
                </a:highlight>
                <a:latin typeface="Consolas"/>
              </a:rPr>
              <a:t>(</a:t>
            </a:r>
            <a:r>
              <a:rPr lang="en-US" sz="2400" dirty="0" err="1">
                <a:solidFill>
                  <a:srgbClr val="0000FF"/>
                </a:solidFill>
                <a:highlight>
                  <a:srgbClr val="FFFFFF"/>
                </a:highlight>
                <a:latin typeface="Consolas"/>
              </a:rPr>
              <a:t>int</a:t>
            </a:r>
            <a:r>
              <a:rPr lang="en-US" sz="2400" dirty="0">
                <a:solidFill>
                  <a:srgbClr val="000000"/>
                </a:solidFill>
                <a:highlight>
                  <a:srgbClr val="FFFFFF"/>
                </a:highlight>
                <a:latin typeface="Consolas"/>
              </a:rPr>
              <a:t> location)</a:t>
            </a:r>
          </a:p>
          <a:p>
            <a:pPr marL="0" indent="0">
              <a:buNone/>
            </a:pPr>
            <a:r>
              <a:rPr lang="en-US" sz="2400" dirty="0">
                <a:solidFill>
                  <a:srgbClr val="000000"/>
                </a:solidFill>
                <a:highlight>
                  <a:srgbClr val="FFFFFF"/>
                </a:highlight>
                <a:latin typeface="Consolas"/>
              </a:rPr>
              <a:t>{</a:t>
            </a:r>
          </a:p>
          <a:p>
            <a:pPr marL="0" indent="0">
              <a:buNone/>
            </a:pPr>
            <a:r>
              <a:rPr lang="en-US" sz="2400" dirty="0">
                <a:solidFill>
                  <a:srgbClr val="0000FF"/>
                </a:solidFill>
                <a:highlight>
                  <a:srgbClr val="FFFFFF"/>
                </a:highlight>
                <a:latin typeface="Consolas"/>
              </a:rPr>
              <a:t>	if</a:t>
            </a:r>
            <a:r>
              <a:rPr lang="en-US" sz="2400" dirty="0">
                <a:solidFill>
                  <a:srgbClr val="000000"/>
                </a:solidFill>
                <a:highlight>
                  <a:srgbClr val="FFFFFF"/>
                </a:highlight>
                <a:latin typeface="Consolas"/>
              </a:rPr>
              <a:t> (location &lt; 0 || location &gt;= length)</a:t>
            </a:r>
          </a:p>
          <a:p>
            <a:pPr marL="0" indent="0">
              <a:buNone/>
            </a:pP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cerr</a:t>
            </a:r>
            <a:r>
              <a:rPr lang="en-US" sz="2400" dirty="0">
                <a:solidFill>
                  <a:srgbClr val="000000"/>
                </a:solidFill>
                <a:highlight>
                  <a:srgbClr val="FFFFFF"/>
                </a:highlight>
                <a:latin typeface="Consolas"/>
              </a:rPr>
              <a:t> &lt;&lt; </a:t>
            </a:r>
            <a:r>
              <a:rPr lang="en-US" sz="2400" dirty="0">
                <a:solidFill>
                  <a:srgbClr val="A31515"/>
                </a:solidFill>
                <a:highlight>
                  <a:srgbClr val="FFFFFF"/>
                </a:highlight>
                <a:latin typeface="Consolas"/>
              </a:rPr>
              <a:t>"The location of the item to be removed "</a:t>
            </a:r>
            <a:endParaRPr lang="en-US" sz="2400" dirty="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		&lt;&lt; </a:t>
            </a:r>
            <a:r>
              <a:rPr lang="en-US" sz="2400" dirty="0">
                <a:solidFill>
                  <a:srgbClr val="A31515"/>
                </a:solidFill>
                <a:highlight>
                  <a:srgbClr val="FFFFFF"/>
                </a:highlight>
                <a:latin typeface="Consolas"/>
              </a:rPr>
              <a:t>"is out of range"</a:t>
            </a:r>
            <a:r>
              <a:rPr lang="en-US" sz="2400" dirty="0">
                <a:solidFill>
                  <a:srgbClr val="000000"/>
                </a:solidFill>
                <a:highlight>
                  <a:srgbClr val="FFFFFF"/>
                </a:highlight>
                <a:latin typeface="Consolas"/>
              </a:rPr>
              <a:t> &lt;&lt; </a:t>
            </a:r>
            <a:r>
              <a:rPr lang="en-US" sz="2400" dirty="0" err="1">
                <a:solidFill>
                  <a:srgbClr val="000000"/>
                </a:solidFill>
                <a:highlight>
                  <a:srgbClr val="FFFFFF"/>
                </a:highlight>
                <a:latin typeface="Consolas"/>
              </a:rPr>
              <a:t>endl</a:t>
            </a:r>
            <a:r>
              <a:rPr lang="en-US" sz="2400" dirty="0">
                <a:solidFill>
                  <a:srgbClr val="000000"/>
                </a:solidFill>
                <a:highlight>
                  <a:srgbClr val="FFFFFF"/>
                </a:highlight>
                <a:latin typeface="Consolas"/>
              </a:rPr>
              <a:t>;</a:t>
            </a:r>
          </a:p>
          <a:p>
            <a:pPr marL="0" indent="0">
              <a:buNone/>
            </a:pPr>
            <a:r>
              <a:rPr lang="en-US" sz="2400" dirty="0">
                <a:solidFill>
                  <a:srgbClr val="0000FF"/>
                </a:solidFill>
                <a:highlight>
                  <a:srgbClr val="FFFFFF"/>
                </a:highlight>
                <a:latin typeface="Consolas"/>
              </a:rPr>
              <a:t>	else</a:t>
            </a:r>
            <a:endParaRPr lang="en-US" sz="2400" dirty="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	{</a:t>
            </a:r>
          </a:p>
          <a:p>
            <a:pPr marL="0" indent="0">
              <a:buNone/>
            </a:pPr>
            <a:r>
              <a:rPr lang="en-US" sz="2400" dirty="0">
                <a:solidFill>
                  <a:srgbClr val="0000FF"/>
                </a:solidFill>
                <a:highlight>
                  <a:srgbClr val="FFFFFF"/>
                </a:highlight>
                <a:latin typeface="Consolas"/>
              </a:rPr>
              <a:t>		for</a:t>
            </a:r>
            <a:r>
              <a:rPr lang="en-US" sz="2400" dirty="0">
                <a:solidFill>
                  <a:srgbClr val="000000"/>
                </a:solidFill>
                <a:highlight>
                  <a:srgbClr val="FFFFFF"/>
                </a:highlight>
                <a:latin typeface="Consolas"/>
              </a:rPr>
              <a:t> (</a:t>
            </a:r>
            <a:r>
              <a:rPr lang="en-US" sz="2400" dirty="0" err="1">
                <a:solidFill>
                  <a:srgbClr val="0000FF"/>
                </a:solidFill>
                <a:highlight>
                  <a:srgbClr val="FFFFFF"/>
                </a:highlight>
                <a:latin typeface="Consolas"/>
              </a:rPr>
              <a:t>int</a:t>
            </a:r>
            <a:r>
              <a:rPr lang="en-US" sz="2400" dirty="0">
                <a:solidFill>
                  <a:srgbClr val="000000"/>
                </a:solidFill>
                <a:highlight>
                  <a:srgbClr val="FFFFFF"/>
                </a:highlight>
                <a:latin typeface="Consolas"/>
              </a:rPr>
              <a:t> i = location; i &lt; length - 1; i++)</a:t>
            </a:r>
          </a:p>
          <a:p>
            <a:pPr marL="0" indent="0">
              <a:buNone/>
            </a:pPr>
            <a:r>
              <a:rPr lang="en-US" sz="2400" dirty="0">
                <a:solidFill>
                  <a:srgbClr val="000000"/>
                </a:solidFill>
                <a:highlight>
                  <a:srgbClr val="FFFFFF"/>
                </a:highlight>
                <a:latin typeface="Consolas"/>
              </a:rPr>
              <a:t>			list[i] = list[i + 1];</a:t>
            </a:r>
          </a:p>
          <a:p>
            <a:pPr marL="0" indent="0">
              <a:buNone/>
            </a:pPr>
            <a:r>
              <a:rPr lang="en-US" sz="2400" dirty="0">
                <a:solidFill>
                  <a:srgbClr val="000000"/>
                </a:solidFill>
                <a:highlight>
                  <a:srgbClr val="FFFFFF"/>
                </a:highlight>
                <a:latin typeface="Consolas"/>
              </a:rPr>
              <a:t>		length--;</a:t>
            </a:r>
          </a:p>
          <a:p>
            <a:pPr marL="0" indent="0">
              <a:buNone/>
            </a:pPr>
            <a:r>
              <a:rPr lang="en-US" sz="2400" dirty="0">
                <a:solidFill>
                  <a:srgbClr val="000000"/>
                </a:solidFill>
                <a:highlight>
                  <a:srgbClr val="FFFFFF"/>
                </a:highlight>
                <a:latin typeface="Consolas"/>
              </a:rPr>
              <a:t>	}</a:t>
            </a:r>
          </a:p>
          <a:p>
            <a:pPr marL="0" indent="0">
              <a:buNone/>
            </a:pPr>
            <a:r>
              <a:rPr lang="en-US" sz="2400" dirty="0">
                <a:solidFill>
                  <a:srgbClr val="000000"/>
                </a:solidFill>
                <a:highlight>
                  <a:srgbClr val="FFFFFF"/>
                </a:highlight>
                <a:latin typeface="Consolas"/>
              </a:rPr>
              <a:t>} </a:t>
            </a:r>
            <a:r>
              <a:rPr lang="en-US" sz="2400" dirty="0">
                <a:solidFill>
                  <a:srgbClr val="008000"/>
                </a:solidFill>
                <a:highlight>
                  <a:srgbClr val="FFFFFF"/>
                </a:highlight>
                <a:latin typeface="Consolas"/>
              </a:rPr>
              <a:t>//end </a:t>
            </a:r>
            <a:r>
              <a:rPr lang="en-US" sz="2400" dirty="0" err="1">
                <a:solidFill>
                  <a:srgbClr val="008000"/>
                </a:solidFill>
                <a:highlight>
                  <a:srgbClr val="FFFFFF"/>
                </a:highlight>
                <a:latin typeface="Consolas"/>
              </a:rPr>
              <a:t>removeAt</a:t>
            </a:r>
            <a:endParaRPr lang="en-US" sz="2400" dirty="0">
              <a:solidFill>
                <a:srgbClr val="000000"/>
              </a:solidFill>
              <a:highlight>
                <a:srgbClr val="FFFFFF"/>
              </a:highlight>
              <a:latin typeface="Consolas"/>
            </a:endParaRPr>
          </a:p>
          <a:p>
            <a:r>
              <a:rPr lang="en-US" sz="2800" dirty="0">
                <a:solidFill>
                  <a:srgbClr val="FF0000"/>
                </a:solidFill>
              </a:rPr>
              <a:t>Similar to the function </a:t>
            </a:r>
            <a:r>
              <a:rPr lang="en-US" sz="2800" dirty="0" err="1">
                <a:solidFill>
                  <a:srgbClr val="FF0000"/>
                </a:solidFill>
              </a:rPr>
              <a:t>insertAt</a:t>
            </a:r>
            <a:r>
              <a:rPr lang="en-US" sz="2800" dirty="0">
                <a:solidFill>
                  <a:srgbClr val="FF0000"/>
                </a:solidFill>
              </a:rPr>
              <a:t>, it is easily seen that the function </a:t>
            </a:r>
            <a:r>
              <a:rPr lang="en-US" sz="2800" dirty="0" err="1">
                <a:solidFill>
                  <a:srgbClr val="FF0000"/>
                </a:solidFill>
              </a:rPr>
              <a:t>removeAt</a:t>
            </a:r>
            <a:r>
              <a:rPr lang="en-US" sz="2800" dirty="0">
                <a:solidFill>
                  <a:srgbClr val="FF0000"/>
                </a:solidFill>
              </a:rPr>
              <a:t> is of O(n).</a:t>
            </a:r>
            <a:endParaRPr lang="en-US" sz="3800" dirty="0">
              <a:solidFill>
                <a:srgbClr val="FF0000"/>
              </a:solidFill>
            </a:endParaRPr>
          </a:p>
        </p:txBody>
      </p:sp>
      <p:sp>
        <p:nvSpPr>
          <p:cNvPr id="4" name="Slide Number Placeholder 3"/>
          <p:cNvSpPr>
            <a:spLocks noGrp="1"/>
          </p:cNvSpPr>
          <p:nvPr>
            <p:ph type="sldNum" sz="quarter" idx="12"/>
          </p:nvPr>
        </p:nvSpPr>
        <p:spPr/>
        <p:txBody>
          <a:bodyPr/>
          <a:lstStyle/>
          <a:p>
            <a:fld id="{F5DC2105-FB7B-4317-BBB0-FAC370B57197}" type="slidenum">
              <a:rPr lang="en-US" smtClean="0"/>
              <a:t>26</a:t>
            </a:fld>
            <a:endParaRPr lang="en-US" dirty="0"/>
          </a:p>
        </p:txBody>
      </p:sp>
    </p:spTree>
    <p:extLst>
      <p:ext uri="{BB962C8B-B14F-4D97-AF65-F5344CB8AC3E}">
        <p14:creationId xmlns:p14="http://schemas.microsoft.com/office/powerpoint/2010/main" val="3681741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Function Definitions</a:t>
            </a:r>
          </a:p>
        </p:txBody>
      </p:sp>
      <p:sp>
        <p:nvSpPr>
          <p:cNvPr id="3" name="Content Placeholder 2"/>
          <p:cNvSpPr>
            <a:spLocks noGrp="1"/>
          </p:cNvSpPr>
          <p:nvPr>
            <p:ph idx="1"/>
          </p:nvPr>
        </p:nvSpPr>
        <p:spPr>
          <a:xfrm>
            <a:off x="228600" y="762000"/>
            <a:ext cx="8763000" cy="5638800"/>
          </a:xfrm>
        </p:spPr>
        <p:txBody>
          <a:bodyPr>
            <a:normAutofit fontScale="55000" lnSpcReduction="20000"/>
          </a:bodyPr>
          <a:lstStyle/>
          <a:p>
            <a:pPr marL="0" indent="0">
              <a:buNone/>
            </a:pPr>
            <a:r>
              <a:rPr lang="en-US" sz="2800" dirty="0">
                <a:solidFill>
                  <a:srgbClr val="0000FF"/>
                </a:solidFill>
                <a:highlight>
                  <a:srgbClr val="FFFFFF"/>
                </a:highlight>
                <a:latin typeface="Consolas"/>
              </a:rPr>
              <a:t>template</a:t>
            </a:r>
            <a:r>
              <a:rPr lang="en-US" sz="2800" dirty="0">
                <a:solidFill>
                  <a:srgbClr val="000000"/>
                </a:solidFill>
                <a:highlight>
                  <a:srgbClr val="FFFFFF"/>
                </a:highlight>
                <a:latin typeface="Consolas"/>
              </a:rPr>
              <a:t> &lt;</a:t>
            </a:r>
            <a:r>
              <a:rPr lang="en-US" sz="2800" dirty="0">
                <a:solidFill>
                  <a:srgbClr val="0000FF"/>
                </a:solidFill>
                <a:highlight>
                  <a:srgbClr val="FFFFFF"/>
                </a:highlight>
                <a:latin typeface="Consolas"/>
              </a:rPr>
              <a:t>class</a:t>
            </a:r>
            <a:r>
              <a:rPr lang="en-US" sz="2800" dirty="0">
                <a:solidFill>
                  <a:srgbClr val="000000"/>
                </a:solidFill>
                <a:highlight>
                  <a:srgbClr val="FFFFFF"/>
                </a:highlight>
                <a:latin typeface="Consolas"/>
              </a:rPr>
              <a:t> </a:t>
            </a:r>
            <a:r>
              <a:rPr lang="en-US" sz="2800" dirty="0" err="1">
                <a:solidFill>
                  <a:srgbClr val="2B91AF"/>
                </a:solidFill>
                <a:highlight>
                  <a:srgbClr val="FFFFFF"/>
                </a:highlight>
                <a:latin typeface="Consolas"/>
              </a:rPr>
              <a:t>elemType</a:t>
            </a:r>
            <a:r>
              <a:rPr lang="en-US" sz="2800" dirty="0">
                <a:solidFill>
                  <a:srgbClr val="000000"/>
                </a:solidFill>
                <a:highlight>
                  <a:srgbClr val="FFFFFF"/>
                </a:highlight>
                <a:latin typeface="Consolas"/>
              </a:rPr>
              <a:t>&gt;</a:t>
            </a:r>
          </a:p>
          <a:p>
            <a:pPr marL="0" indent="0">
              <a:buNone/>
            </a:pPr>
            <a:r>
              <a:rPr lang="en-US" sz="2800" dirty="0">
                <a:solidFill>
                  <a:srgbClr val="0000FF"/>
                </a:solidFill>
                <a:highlight>
                  <a:srgbClr val="FFFFFF"/>
                </a:highlight>
                <a:latin typeface="Consolas"/>
              </a:rPr>
              <a:t>void</a:t>
            </a:r>
            <a:r>
              <a:rPr lang="en-US" sz="2800" dirty="0">
                <a:solidFill>
                  <a:srgbClr val="000000"/>
                </a:solidFill>
                <a:highlight>
                  <a:srgbClr val="FFFFFF"/>
                </a:highlight>
                <a:latin typeface="Consolas"/>
              </a:rPr>
              <a:t> </a:t>
            </a:r>
            <a:r>
              <a:rPr lang="en-US" sz="2800" dirty="0" err="1">
                <a:solidFill>
                  <a:srgbClr val="000000"/>
                </a:solidFill>
                <a:highlight>
                  <a:srgbClr val="FFFFFF"/>
                </a:highlight>
                <a:latin typeface="Consolas"/>
              </a:rPr>
              <a:t>arrayListType</a:t>
            </a:r>
            <a:r>
              <a:rPr lang="en-US" sz="2800" dirty="0">
                <a:solidFill>
                  <a:srgbClr val="000000"/>
                </a:solidFill>
                <a:highlight>
                  <a:srgbClr val="FFFFFF"/>
                </a:highlight>
                <a:latin typeface="Consolas"/>
              </a:rPr>
              <a:t>&lt;</a:t>
            </a:r>
            <a:r>
              <a:rPr lang="en-US" sz="2800" dirty="0" err="1">
                <a:solidFill>
                  <a:srgbClr val="2B91AF"/>
                </a:solidFill>
                <a:highlight>
                  <a:srgbClr val="FFFFFF"/>
                </a:highlight>
                <a:latin typeface="Consolas"/>
              </a:rPr>
              <a:t>elemType</a:t>
            </a:r>
            <a:r>
              <a:rPr lang="en-US" sz="2800" dirty="0">
                <a:solidFill>
                  <a:srgbClr val="000000"/>
                </a:solidFill>
                <a:highlight>
                  <a:srgbClr val="FFFFFF"/>
                </a:highlight>
                <a:latin typeface="Consolas"/>
              </a:rPr>
              <a:t>&gt;::</a:t>
            </a:r>
            <a:r>
              <a:rPr lang="en-US" sz="2800" dirty="0" err="1">
                <a:solidFill>
                  <a:srgbClr val="000000"/>
                </a:solidFill>
                <a:highlight>
                  <a:srgbClr val="FFFFFF"/>
                </a:highlight>
                <a:latin typeface="Consolas"/>
              </a:rPr>
              <a:t>retrieveAt</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a:t>
            </a:r>
            <a:r>
              <a:rPr lang="en-US" sz="2800" dirty="0" err="1">
                <a:solidFill>
                  <a:srgbClr val="0000FF"/>
                </a:solidFill>
                <a:highlight>
                  <a:srgbClr val="FFFFFF"/>
                </a:highlight>
                <a:latin typeface="Consolas"/>
              </a:rPr>
              <a:t>int</a:t>
            </a:r>
            <a:r>
              <a:rPr lang="en-US" sz="2800" dirty="0">
                <a:solidFill>
                  <a:srgbClr val="000000"/>
                </a:solidFill>
                <a:highlight>
                  <a:srgbClr val="FFFFFF"/>
                </a:highlight>
                <a:latin typeface="Consolas"/>
              </a:rPr>
              <a:t> location, </a:t>
            </a:r>
            <a:r>
              <a:rPr lang="en-US" sz="2800" dirty="0" err="1">
                <a:solidFill>
                  <a:srgbClr val="2B91AF"/>
                </a:solidFill>
                <a:highlight>
                  <a:srgbClr val="FFFFFF"/>
                </a:highlight>
                <a:latin typeface="Consolas"/>
              </a:rPr>
              <a:t>elemType</a:t>
            </a:r>
            <a:r>
              <a:rPr lang="en-US" sz="2800" dirty="0">
                <a:solidFill>
                  <a:srgbClr val="000000"/>
                </a:solidFill>
                <a:highlight>
                  <a:srgbClr val="FFFFFF"/>
                </a:highlight>
                <a:latin typeface="Consolas"/>
              </a:rPr>
              <a:t>&amp; </a:t>
            </a:r>
            <a:r>
              <a:rPr lang="en-US" sz="2800" dirty="0" err="1">
                <a:solidFill>
                  <a:srgbClr val="000000"/>
                </a:solidFill>
                <a:highlight>
                  <a:srgbClr val="FFFFFF"/>
                </a:highlight>
                <a:latin typeface="Consolas"/>
              </a:rPr>
              <a:t>retItem</a:t>
            </a:r>
            <a:r>
              <a:rPr lang="en-US" sz="2800" dirty="0">
                <a:solidFill>
                  <a:srgbClr val="000000"/>
                </a:solidFill>
                <a:highlight>
                  <a:srgbClr val="FFFFFF"/>
                </a:highlight>
                <a:latin typeface="Consolas"/>
              </a:rPr>
              <a:t>) </a:t>
            </a:r>
            <a:r>
              <a:rPr lang="en-US" sz="2800" dirty="0" err="1">
                <a:solidFill>
                  <a:srgbClr val="0000FF"/>
                </a:solidFill>
                <a:highlight>
                  <a:srgbClr val="FFFFFF"/>
                </a:highlight>
                <a:latin typeface="Consolas"/>
              </a:rPr>
              <a:t>const</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a:t>
            </a:r>
          </a:p>
          <a:p>
            <a:pPr marL="0" indent="0">
              <a:buNone/>
            </a:pPr>
            <a:r>
              <a:rPr lang="en-US" sz="2800" dirty="0">
                <a:solidFill>
                  <a:srgbClr val="0000FF"/>
                </a:solidFill>
                <a:highlight>
                  <a:srgbClr val="FFFFFF"/>
                </a:highlight>
                <a:latin typeface="Consolas"/>
              </a:rPr>
              <a:t>	if</a:t>
            </a:r>
            <a:r>
              <a:rPr lang="en-US" sz="2800" dirty="0">
                <a:solidFill>
                  <a:srgbClr val="000000"/>
                </a:solidFill>
                <a:highlight>
                  <a:srgbClr val="FFFFFF"/>
                </a:highlight>
                <a:latin typeface="Consolas"/>
              </a:rPr>
              <a:t> (location &lt; 0 || location &gt;= length)</a:t>
            </a:r>
          </a:p>
          <a:p>
            <a:pPr marL="0" indent="0">
              <a:buNone/>
            </a:pPr>
            <a:r>
              <a:rPr lang="en-US" sz="2800" dirty="0">
                <a:solidFill>
                  <a:srgbClr val="000000"/>
                </a:solidFill>
                <a:highlight>
                  <a:srgbClr val="FFFFFF"/>
                </a:highlight>
                <a:latin typeface="Consolas"/>
              </a:rPr>
              <a:t>		</a:t>
            </a:r>
            <a:r>
              <a:rPr lang="en-US" sz="2800" dirty="0" err="1">
                <a:solidFill>
                  <a:srgbClr val="000000"/>
                </a:solidFill>
                <a:highlight>
                  <a:srgbClr val="FFFFFF"/>
                </a:highlight>
                <a:latin typeface="Consolas"/>
              </a:rPr>
              <a:t>cerr</a:t>
            </a:r>
            <a:r>
              <a:rPr lang="en-US" sz="2800" dirty="0">
                <a:solidFill>
                  <a:srgbClr val="000000"/>
                </a:solidFill>
                <a:highlight>
                  <a:srgbClr val="FFFFFF"/>
                </a:highlight>
                <a:latin typeface="Consolas"/>
              </a:rPr>
              <a:t> &lt;&lt; </a:t>
            </a:r>
            <a:r>
              <a:rPr lang="en-US" sz="2800" dirty="0">
                <a:solidFill>
                  <a:srgbClr val="A31515"/>
                </a:solidFill>
                <a:highlight>
                  <a:srgbClr val="FFFFFF"/>
                </a:highlight>
                <a:latin typeface="Consolas"/>
              </a:rPr>
              <a:t>"The location of the item to be retrieved is "</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&lt;&lt; </a:t>
            </a:r>
            <a:r>
              <a:rPr lang="en-US" sz="2800" dirty="0">
                <a:solidFill>
                  <a:srgbClr val="A31515"/>
                </a:solidFill>
                <a:highlight>
                  <a:srgbClr val="FFFFFF"/>
                </a:highlight>
                <a:latin typeface="Consolas"/>
              </a:rPr>
              <a:t>"out of range."</a:t>
            </a:r>
            <a:r>
              <a:rPr lang="en-US" sz="2800" dirty="0">
                <a:solidFill>
                  <a:srgbClr val="000000"/>
                </a:solidFill>
                <a:highlight>
                  <a:srgbClr val="FFFFFF"/>
                </a:highlight>
                <a:latin typeface="Consolas"/>
              </a:rPr>
              <a:t> &lt;&lt; </a:t>
            </a:r>
            <a:r>
              <a:rPr lang="en-US" sz="2800" dirty="0" err="1">
                <a:solidFill>
                  <a:srgbClr val="000000"/>
                </a:solidFill>
                <a:highlight>
                  <a:srgbClr val="FFFFFF"/>
                </a:highlight>
                <a:latin typeface="Consolas"/>
              </a:rPr>
              <a:t>endl</a:t>
            </a:r>
            <a:r>
              <a:rPr lang="en-US" sz="2800" dirty="0">
                <a:solidFill>
                  <a:srgbClr val="000000"/>
                </a:solidFill>
                <a:highlight>
                  <a:srgbClr val="FFFFFF"/>
                </a:highlight>
                <a:latin typeface="Consolas"/>
              </a:rPr>
              <a:t>;</a:t>
            </a:r>
          </a:p>
          <a:p>
            <a:pPr marL="0" indent="0">
              <a:buNone/>
            </a:pPr>
            <a:r>
              <a:rPr lang="en-US" sz="2800" dirty="0">
                <a:solidFill>
                  <a:srgbClr val="0000FF"/>
                </a:solidFill>
                <a:highlight>
                  <a:srgbClr val="FFFFFF"/>
                </a:highlight>
                <a:latin typeface="Consolas"/>
              </a:rPr>
              <a:t>	else</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a:t>
            </a:r>
            <a:r>
              <a:rPr lang="en-US" sz="2800" dirty="0" err="1">
                <a:solidFill>
                  <a:srgbClr val="000000"/>
                </a:solidFill>
                <a:highlight>
                  <a:srgbClr val="FFFFFF"/>
                </a:highlight>
                <a:latin typeface="Consolas"/>
              </a:rPr>
              <a:t>retItem</a:t>
            </a:r>
            <a:r>
              <a:rPr lang="en-US" sz="2800" dirty="0">
                <a:solidFill>
                  <a:srgbClr val="000000"/>
                </a:solidFill>
                <a:highlight>
                  <a:srgbClr val="FFFFFF"/>
                </a:highlight>
                <a:latin typeface="Consolas"/>
              </a:rPr>
              <a:t> = list[location];</a:t>
            </a:r>
          </a:p>
          <a:p>
            <a:pPr marL="0" indent="0">
              <a:buNone/>
            </a:pPr>
            <a:r>
              <a:rPr lang="en-US" sz="2800" dirty="0">
                <a:solidFill>
                  <a:srgbClr val="000000"/>
                </a:solidFill>
                <a:highlight>
                  <a:srgbClr val="FFFFFF"/>
                </a:highlight>
                <a:latin typeface="Consolas"/>
              </a:rPr>
              <a:t>} </a:t>
            </a:r>
            <a:r>
              <a:rPr lang="en-US" sz="2800" dirty="0">
                <a:solidFill>
                  <a:srgbClr val="008000"/>
                </a:solidFill>
                <a:highlight>
                  <a:srgbClr val="FFFFFF"/>
                </a:highlight>
                <a:latin typeface="Consolas"/>
              </a:rPr>
              <a:t>//end </a:t>
            </a:r>
            <a:r>
              <a:rPr lang="en-US" sz="2800" dirty="0" err="1">
                <a:solidFill>
                  <a:srgbClr val="008000"/>
                </a:solidFill>
                <a:highlight>
                  <a:srgbClr val="FFFFFF"/>
                </a:highlight>
                <a:latin typeface="Consolas"/>
              </a:rPr>
              <a:t>retrieveAt</a:t>
            </a:r>
            <a:endParaRPr lang="en-US" sz="2800" dirty="0">
              <a:solidFill>
                <a:srgbClr val="000000"/>
              </a:solidFill>
              <a:highlight>
                <a:srgbClr val="FFFFFF"/>
              </a:highlight>
              <a:latin typeface="Consolas"/>
            </a:endParaRPr>
          </a:p>
          <a:p>
            <a:pPr marL="0" indent="0">
              <a:buNone/>
            </a:pPr>
            <a:endParaRPr lang="en-US" sz="2800" dirty="0">
              <a:solidFill>
                <a:srgbClr val="000000"/>
              </a:solidFill>
              <a:highlight>
                <a:srgbClr val="FFFFFF"/>
              </a:highlight>
              <a:latin typeface="Consolas"/>
            </a:endParaRPr>
          </a:p>
          <a:p>
            <a:pPr marL="0" indent="0">
              <a:buNone/>
            </a:pPr>
            <a:r>
              <a:rPr lang="en-US" sz="2800" dirty="0">
                <a:solidFill>
                  <a:srgbClr val="0000FF"/>
                </a:solidFill>
                <a:highlight>
                  <a:srgbClr val="FFFFFF"/>
                </a:highlight>
                <a:latin typeface="Consolas"/>
              </a:rPr>
              <a:t>template</a:t>
            </a:r>
            <a:r>
              <a:rPr lang="en-US" sz="2800" dirty="0">
                <a:solidFill>
                  <a:srgbClr val="000000"/>
                </a:solidFill>
                <a:highlight>
                  <a:srgbClr val="FFFFFF"/>
                </a:highlight>
                <a:latin typeface="Consolas"/>
              </a:rPr>
              <a:t> &lt;</a:t>
            </a:r>
            <a:r>
              <a:rPr lang="en-US" sz="2800" dirty="0">
                <a:solidFill>
                  <a:srgbClr val="0000FF"/>
                </a:solidFill>
                <a:highlight>
                  <a:srgbClr val="FFFFFF"/>
                </a:highlight>
                <a:latin typeface="Consolas"/>
              </a:rPr>
              <a:t>class</a:t>
            </a:r>
            <a:r>
              <a:rPr lang="en-US" sz="2800" dirty="0">
                <a:solidFill>
                  <a:srgbClr val="000000"/>
                </a:solidFill>
                <a:highlight>
                  <a:srgbClr val="FFFFFF"/>
                </a:highlight>
                <a:latin typeface="Consolas"/>
              </a:rPr>
              <a:t> </a:t>
            </a:r>
            <a:r>
              <a:rPr lang="en-US" sz="2800" dirty="0" err="1">
                <a:solidFill>
                  <a:srgbClr val="2B91AF"/>
                </a:solidFill>
                <a:highlight>
                  <a:srgbClr val="FFFFFF"/>
                </a:highlight>
                <a:latin typeface="Consolas"/>
              </a:rPr>
              <a:t>elemType</a:t>
            </a:r>
            <a:r>
              <a:rPr lang="en-US" sz="2800" dirty="0">
                <a:solidFill>
                  <a:srgbClr val="000000"/>
                </a:solidFill>
                <a:highlight>
                  <a:srgbClr val="FFFFFF"/>
                </a:highlight>
                <a:latin typeface="Consolas"/>
              </a:rPr>
              <a:t>&gt;</a:t>
            </a:r>
          </a:p>
          <a:p>
            <a:pPr marL="0" indent="0">
              <a:buNone/>
            </a:pPr>
            <a:r>
              <a:rPr lang="en-US" sz="2800" dirty="0">
                <a:solidFill>
                  <a:srgbClr val="0000FF"/>
                </a:solidFill>
                <a:highlight>
                  <a:srgbClr val="FFFFFF"/>
                </a:highlight>
                <a:latin typeface="Consolas"/>
              </a:rPr>
              <a:t>void</a:t>
            </a:r>
            <a:r>
              <a:rPr lang="en-US" sz="2800" dirty="0">
                <a:solidFill>
                  <a:srgbClr val="000000"/>
                </a:solidFill>
                <a:highlight>
                  <a:srgbClr val="FFFFFF"/>
                </a:highlight>
                <a:latin typeface="Consolas"/>
              </a:rPr>
              <a:t> </a:t>
            </a:r>
            <a:r>
              <a:rPr lang="en-US" sz="2800" dirty="0" err="1">
                <a:solidFill>
                  <a:srgbClr val="000000"/>
                </a:solidFill>
                <a:highlight>
                  <a:srgbClr val="FFFFFF"/>
                </a:highlight>
                <a:latin typeface="Consolas"/>
              </a:rPr>
              <a:t>arrayListType</a:t>
            </a:r>
            <a:r>
              <a:rPr lang="en-US" sz="2800" dirty="0">
                <a:solidFill>
                  <a:srgbClr val="000000"/>
                </a:solidFill>
                <a:highlight>
                  <a:srgbClr val="FFFFFF"/>
                </a:highlight>
                <a:latin typeface="Consolas"/>
              </a:rPr>
              <a:t>&lt;</a:t>
            </a:r>
            <a:r>
              <a:rPr lang="en-US" sz="2800" dirty="0" err="1">
                <a:solidFill>
                  <a:srgbClr val="2B91AF"/>
                </a:solidFill>
                <a:highlight>
                  <a:srgbClr val="FFFFFF"/>
                </a:highlight>
                <a:latin typeface="Consolas"/>
              </a:rPr>
              <a:t>elemType</a:t>
            </a:r>
            <a:r>
              <a:rPr lang="en-US" sz="2800" dirty="0">
                <a:solidFill>
                  <a:srgbClr val="000000"/>
                </a:solidFill>
                <a:highlight>
                  <a:srgbClr val="FFFFFF"/>
                </a:highlight>
                <a:latin typeface="Consolas"/>
              </a:rPr>
              <a:t>&gt;::</a:t>
            </a:r>
            <a:r>
              <a:rPr lang="en-US" sz="2800" dirty="0" err="1">
                <a:solidFill>
                  <a:srgbClr val="000000"/>
                </a:solidFill>
                <a:highlight>
                  <a:srgbClr val="FFFFFF"/>
                </a:highlight>
                <a:latin typeface="Consolas"/>
              </a:rPr>
              <a:t>replaceAt</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a:t>
            </a:r>
            <a:r>
              <a:rPr lang="en-US" sz="2800" dirty="0" err="1">
                <a:solidFill>
                  <a:srgbClr val="0000FF"/>
                </a:solidFill>
                <a:highlight>
                  <a:srgbClr val="FFFFFF"/>
                </a:highlight>
                <a:latin typeface="Consolas"/>
              </a:rPr>
              <a:t>int</a:t>
            </a:r>
            <a:r>
              <a:rPr lang="en-US" sz="2800" dirty="0">
                <a:solidFill>
                  <a:srgbClr val="000000"/>
                </a:solidFill>
                <a:highlight>
                  <a:srgbClr val="FFFFFF"/>
                </a:highlight>
                <a:latin typeface="Consolas"/>
              </a:rPr>
              <a:t> location, </a:t>
            </a:r>
            <a:r>
              <a:rPr lang="en-US" sz="2800" dirty="0" err="1">
                <a:solidFill>
                  <a:srgbClr val="0000FF"/>
                </a:solidFill>
                <a:highlight>
                  <a:srgbClr val="FFFFFF"/>
                </a:highlight>
                <a:latin typeface="Consolas"/>
              </a:rPr>
              <a:t>const</a:t>
            </a:r>
            <a:r>
              <a:rPr lang="en-US" sz="2800" dirty="0">
                <a:solidFill>
                  <a:srgbClr val="000000"/>
                </a:solidFill>
                <a:highlight>
                  <a:srgbClr val="FFFFFF"/>
                </a:highlight>
                <a:latin typeface="Consolas"/>
              </a:rPr>
              <a:t> </a:t>
            </a:r>
            <a:r>
              <a:rPr lang="en-US" sz="2800" dirty="0" err="1">
                <a:solidFill>
                  <a:srgbClr val="2B91AF"/>
                </a:solidFill>
                <a:highlight>
                  <a:srgbClr val="FFFFFF"/>
                </a:highlight>
                <a:latin typeface="Consolas"/>
              </a:rPr>
              <a:t>elemType</a:t>
            </a:r>
            <a:r>
              <a:rPr lang="en-US" sz="2800" dirty="0">
                <a:solidFill>
                  <a:srgbClr val="000000"/>
                </a:solidFill>
                <a:highlight>
                  <a:srgbClr val="FFFFFF"/>
                </a:highlight>
                <a:latin typeface="Consolas"/>
              </a:rPr>
              <a:t>&amp; </a:t>
            </a:r>
            <a:r>
              <a:rPr lang="en-US" sz="2800" dirty="0" err="1">
                <a:solidFill>
                  <a:srgbClr val="000000"/>
                </a:solidFill>
                <a:highlight>
                  <a:srgbClr val="FFFFFF"/>
                </a:highlight>
                <a:latin typeface="Consolas"/>
              </a:rPr>
              <a:t>repItem</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a:t>
            </a:r>
          </a:p>
          <a:p>
            <a:pPr marL="0" indent="0">
              <a:buNone/>
            </a:pPr>
            <a:r>
              <a:rPr lang="en-US" sz="2800" dirty="0">
                <a:solidFill>
                  <a:srgbClr val="0000FF"/>
                </a:solidFill>
                <a:highlight>
                  <a:srgbClr val="FFFFFF"/>
                </a:highlight>
                <a:latin typeface="Consolas"/>
              </a:rPr>
              <a:t>	if</a:t>
            </a:r>
            <a:r>
              <a:rPr lang="en-US" sz="2800" dirty="0">
                <a:solidFill>
                  <a:srgbClr val="000000"/>
                </a:solidFill>
                <a:highlight>
                  <a:srgbClr val="FFFFFF"/>
                </a:highlight>
                <a:latin typeface="Consolas"/>
              </a:rPr>
              <a:t> (location &lt; 0 || location &gt;= length)</a:t>
            </a:r>
          </a:p>
          <a:p>
            <a:pPr marL="0" indent="0">
              <a:buNone/>
            </a:pPr>
            <a:r>
              <a:rPr lang="en-US" sz="2800" dirty="0">
                <a:solidFill>
                  <a:srgbClr val="000000"/>
                </a:solidFill>
                <a:highlight>
                  <a:srgbClr val="FFFFFF"/>
                </a:highlight>
                <a:latin typeface="Consolas"/>
              </a:rPr>
              <a:t>		</a:t>
            </a:r>
            <a:r>
              <a:rPr lang="en-US" sz="2800" dirty="0" err="1">
                <a:solidFill>
                  <a:srgbClr val="000000"/>
                </a:solidFill>
                <a:highlight>
                  <a:srgbClr val="FFFFFF"/>
                </a:highlight>
                <a:latin typeface="Consolas"/>
              </a:rPr>
              <a:t>cerr</a:t>
            </a:r>
            <a:r>
              <a:rPr lang="en-US" sz="2800" dirty="0">
                <a:solidFill>
                  <a:srgbClr val="000000"/>
                </a:solidFill>
                <a:highlight>
                  <a:srgbClr val="FFFFFF"/>
                </a:highlight>
                <a:latin typeface="Consolas"/>
              </a:rPr>
              <a:t> &lt;&lt; </a:t>
            </a:r>
            <a:r>
              <a:rPr lang="en-US" sz="2800" dirty="0">
                <a:solidFill>
                  <a:srgbClr val="A31515"/>
                </a:solidFill>
                <a:highlight>
                  <a:srgbClr val="FFFFFF"/>
                </a:highlight>
                <a:latin typeface="Consolas"/>
              </a:rPr>
              <a:t>"The location of the item to be replaced is "</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&lt;&lt; </a:t>
            </a:r>
            <a:r>
              <a:rPr lang="en-US" sz="2800" dirty="0">
                <a:solidFill>
                  <a:srgbClr val="A31515"/>
                </a:solidFill>
                <a:highlight>
                  <a:srgbClr val="FFFFFF"/>
                </a:highlight>
                <a:latin typeface="Consolas"/>
              </a:rPr>
              <a:t>"out of range."</a:t>
            </a:r>
            <a:r>
              <a:rPr lang="en-US" sz="2800" dirty="0">
                <a:solidFill>
                  <a:srgbClr val="000000"/>
                </a:solidFill>
                <a:highlight>
                  <a:srgbClr val="FFFFFF"/>
                </a:highlight>
                <a:latin typeface="Consolas"/>
              </a:rPr>
              <a:t> &lt;&lt; </a:t>
            </a:r>
            <a:r>
              <a:rPr lang="en-US" sz="2800" dirty="0" err="1">
                <a:solidFill>
                  <a:srgbClr val="000000"/>
                </a:solidFill>
                <a:highlight>
                  <a:srgbClr val="FFFFFF"/>
                </a:highlight>
                <a:latin typeface="Consolas"/>
              </a:rPr>
              <a:t>endl</a:t>
            </a:r>
            <a:r>
              <a:rPr lang="en-US" sz="2800" dirty="0">
                <a:solidFill>
                  <a:srgbClr val="000000"/>
                </a:solidFill>
                <a:highlight>
                  <a:srgbClr val="FFFFFF"/>
                </a:highlight>
                <a:latin typeface="Consolas"/>
              </a:rPr>
              <a:t>;</a:t>
            </a:r>
          </a:p>
          <a:p>
            <a:pPr marL="0" indent="0">
              <a:buNone/>
            </a:pPr>
            <a:r>
              <a:rPr lang="en-US" sz="2800" dirty="0">
                <a:solidFill>
                  <a:srgbClr val="0000FF"/>
                </a:solidFill>
                <a:highlight>
                  <a:srgbClr val="FFFFFF"/>
                </a:highlight>
                <a:latin typeface="Consolas"/>
              </a:rPr>
              <a:t>	else</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list[location] = </a:t>
            </a:r>
            <a:r>
              <a:rPr lang="en-US" sz="2800" dirty="0" err="1">
                <a:solidFill>
                  <a:srgbClr val="000000"/>
                </a:solidFill>
                <a:highlight>
                  <a:srgbClr val="FFFFFF"/>
                </a:highlight>
                <a:latin typeface="Consolas"/>
              </a:rPr>
              <a:t>repItem</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dirty="0">
                <a:solidFill>
                  <a:srgbClr val="008000"/>
                </a:solidFill>
                <a:highlight>
                  <a:srgbClr val="FFFFFF"/>
                </a:highlight>
                <a:latin typeface="Consolas"/>
              </a:rPr>
              <a:t>//end </a:t>
            </a:r>
            <a:r>
              <a:rPr lang="en-US" sz="2800" dirty="0" err="1">
                <a:solidFill>
                  <a:srgbClr val="008000"/>
                </a:solidFill>
                <a:highlight>
                  <a:srgbClr val="FFFFFF"/>
                </a:highlight>
                <a:latin typeface="Consolas"/>
              </a:rPr>
              <a:t>replaceAt</a:t>
            </a:r>
            <a:endParaRPr lang="en-US" sz="2800" dirty="0">
              <a:solidFill>
                <a:srgbClr val="FF0000"/>
              </a:solidFill>
            </a:endParaRPr>
          </a:p>
        </p:txBody>
      </p:sp>
      <p:sp>
        <p:nvSpPr>
          <p:cNvPr id="4" name="Slide Number Placeholder 3"/>
          <p:cNvSpPr>
            <a:spLocks noGrp="1"/>
          </p:cNvSpPr>
          <p:nvPr>
            <p:ph type="sldNum" sz="quarter" idx="12"/>
          </p:nvPr>
        </p:nvSpPr>
        <p:spPr/>
        <p:txBody>
          <a:bodyPr/>
          <a:lstStyle/>
          <a:p>
            <a:fld id="{F5DC2105-FB7B-4317-BBB0-FAC370B57197}" type="slidenum">
              <a:rPr lang="en-US" smtClean="0"/>
              <a:t>27</a:t>
            </a:fld>
            <a:endParaRPr lang="en-US" dirty="0"/>
          </a:p>
        </p:txBody>
      </p:sp>
    </p:spTree>
    <p:extLst>
      <p:ext uri="{BB962C8B-B14F-4D97-AF65-F5344CB8AC3E}">
        <p14:creationId xmlns:p14="http://schemas.microsoft.com/office/powerpoint/2010/main" val="3051205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Function Definitions</a:t>
            </a:r>
          </a:p>
        </p:txBody>
      </p:sp>
      <p:sp>
        <p:nvSpPr>
          <p:cNvPr id="3" name="Content Placeholder 2"/>
          <p:cNvSpPr>
            <a:spLocks noGrp="1"/>
          </p:cNvSpPr>
          <p:nvPr>
            <p:ph idx="1"/>
          </p:nvPr>
        </p:nvSpPr>
        <p:spPr>
          <a:xfrm>
            <a:off x="228600" y="762000"/>
            <a:ext cx="8763000" cy="5638800"/>
          </a:xfrm>
        </p:spPr>
        <p:txBody>
          <a:bodyPr>
            <a:normAutofit/>
          </a:bodyPr>
          <a:lstStyle/>
          <a:p>
            <a:pPr marL="0" indent="0">
              <a:buNone/>
            </a:pPr>
            <a:r>
              <a:rPr lang="en-US" sz="2800" dirty="0">
                <a:solidFill>
                  <a:srgbClr val="0000FF"/>
                </a:solidFill>
                <a:highlight>
                  <a:srgbClr val="FFFFFF"/>
                </a:highlight>
                <a:latin typeface="Consolas"/>
              </a:rPr>
              <a:t>template</a:t>
            </a:r>
            <a:r>
              <a:rPr lang="en-US" sz="2800" dirty="0">
                <a:solidFill>
                  <a:srgbClr val="000000"/>
                </a:solidFill>
                <a:highlight>
                  <a:srgbClr val="FFFFFF"/>
                </a:highlight>
                <a:latin typeface="Consolas"/>
              </a:rPr>
              <a:t> &lt;</a:t>
            </a:r>
            <a:r>
              <a:rPr lang="en-US" sz="2800" dirty="0">
                <a:solidFill>
                  <a:srgbClr val="0000FF"/>
                </a:solidFill>
                <a:highlight>
                  <a:srgbClr val="FFFFFF"/>
                </a:highlight>
                <a:latin typeface="Consolas"/>
              </a:rPr>
              <a:t>class</a:t>
            </a:r>
            <a:r>
              <a:rPr lang="en-US" sz="2800" dirty="0">
                <a:solidFill>
                  <a:srgbClr val="000000"/>
                </a:solidFill>
                <a:highlight>
                  <a:srgbClr val="FFFFFF"/>
                </a:highlight>
                <a:latin typeface="Consolas"/>
              </a:rPr>
              <a:t> </a:t>
            </a:r>
            <a:r>
              <a:rPr lang="en-US" sz="2800" dirty="0" err="1">
                <a:solidFill>
                  <a:srgbClr val="2B91AF"/>
                </a:solidFill>
                <a:highlight>
                  <a:srgbClr val="FFFFFF"/>
                </a:highlight>
                <a:latin typeface="Consolas"/>
              </a:rPr>
              <a:t>elemType</a:t>
            </a:r>
            <a:r>
              <a:rPr lang="en-US" sz="2800" dirty="0">
                <a:solidFill>
                  <a:srgbClr val="000000"/>
                </a:solidFill>
                <a:highlight>
                  <a:srgbClr val="FFFFFF"/>
                </a:highlight>
                <a:latin typeface="Consolas"/>
              </a:rPr>
              <a:t>&gt;</a:t>
            </a:r>
          </a:p>
          <a:p>
            <a:pPr marL="0" indent="0">
              <a:buNone/>
            </a:pPr>
            <a:r>
              <a:rPr lang="en-US" sz="2800" dirty="0">
                <a:solidFill>
                  <a:srgbClr val="0000FF"/>
                </a:solidFill>
                <a:highlight>
                  <a:srgbClr val="FFFFFF"/>
                </a:highlight>
                <a:latin typeface="Consolas"/>
              </a:rPr>
              <a:t>void</a:t>
            </a:r>
            <a:r>
              <a:rPr lang="en-US" sz="2800" dirty="0">
                <a:solidFill>
                  <a:srgbClr val="000000"/>
                </a:solidFill>
                <a:highlight>
                  <a:srgbClr val="FFFFFF"/>
                </a:highlight>
                <a:latin typeface="Consolas"/>
              </a:rPr>
              <a:t> </a:t>
            </a:r>
            <a:r>
              <a:rPr lang="en-US" sz="2800" dirty="0" err="1">
                <a:solidFill>
                  <a:srgbClr val="000000"/>
                </a:solidFill>
                <a:highlight>
                  <a:srgbClr val="FFFFFF"/>
                </a:highlight>
                <a:latin typeface="Consolas"/>
              </a:rPr>
              <a:t>arrayListType</a:t>
            </a:r>
            <a:r>
              <a:rPr lang="en-US" sz="2800" dirty="0">
                <a:solidFill>
                  <a:srgbClr val="000000"/>
                </a:solidFill>
                <a:highlight>
                  <a:srgbClr val="FFFFFF"/>
                </a:highlight>
                <a:latin typeface="Consolas"/>
              </a:rPr>
              <a:t>&lt;</a:t>
            </a:r>
            <a:r>
              <a:rPr lang="en-US" sz="2800" dirty="0" err="1">
                <a:solidFill>
                  <a:srgbClr val="2B91AF"/>
                </a:solidFill>
                <a:highlight>
                  <a:srgbClr val="FFFFFF"/>
                </a:highlight>
                <a:latin typeface="Consolas"/>
              </a:rPr>
              <a:t>elemType</a:t>
            </a:r>
            <a:r>
              <a:rPr lang="en-US" sz="2800" dirty="0">
                <a:solidFill>
                  <a:srgbClr val="000000"/>
                </a:solidFill>
                <a:highlight>
                  <a:srgbClr val="FFFFFF"/>
                </a:highlight>
                <a:latin typeface="Consolas"/>
              </a:rPr>
              <a:t>&gt;::</a:t>
            </a:r>
            <a:r>
              <a:rPr lang="en-US" sz="2800" dirty="0" err="1">
                <a:solidFill>
                  <a:srgbClr val="000000"/>
                </a:solidFill>
                <a:highlight>
                  <a:srgbClr val="FFFFFF"/>
                </a:highlight>
                <a:latin typeface="Consolas"/>
              </a:rPr>
              <a:t>clearList</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length = 0;</a:t>
            </a:r>
          </a:p>
          <a:p>
            <a:pPr marL="0" indent="0">
              <a:buNone/>
            </a:pPr>
            <a:r>
              <a:rPr lang="en-US" sz="2800" dirty="0">
                <a:solidFill>
                  <a:srgbClr val="000000"/>
                </a:solidFill>
                <a:highlight>
                  <a:srgbClr val="FFFFFF"/>
                </a:highlight>
                <a:latin typeface="Consolas"/>
              </a:rPr>
              <a:t>} </a:t>
            </a:r>
            <a:r>
              <a:rPr lang="en-US" sz="2800" dirty="0">
                <a:solidFill>
                  <a:srgbClr val="008000"/>
                </a:solidFill>
                <a:highlight>
                  <a:srgbClr val="FFFFFF"/>
                </a:highlight>
                <a:latin typeface="Consolas"/>
              </a:rPr>
              <a:t>//end </a:t>
            </a:r>
            <a:r>
              <a:rPr lang="en-US" sz="2800" dirty="0" err="1">
                <a:solidFill>
                  <a:srgbClr val="008000"/>
                </a:solidFill>
                <a:highlight>
                  <a:srgbClr val="FFFFFF"/>
                </a:highlight>
                <a:latin typeface="Consolas"/>
              </a:rPr>
              <a:t>clearList</a:t>
            </a:r>
            <a:endParaRPr lang="en-US" sz="2800" dirty="0">
              <a:solidFill>
                <a:srgbClr val="FF0000"/>
              </a:solidFill>
            </a:endParaRPr>
          </a:p>
        </p:txBody>
      </p:sp>
      <p:sp>
        <p:nvSpPr>
          <p:cNvPr id="4" name="Slide Number Placeholder 3"/>
          <p:cNvSpPr>
            <a:spLocks noGrp="1"/>
          </p:cNvSpPr>
          <p:nvPr>
            <p:ph type="sldNum" sz="quarter" idx="12"/>
          </p:nvPr>
        </p:nvSpPr>
        <p:spPr/>
        <p:txBody>
          <a:bodyPr/>
          <a:lstStyle/>
          <a:p>
            <a:fld id="{F5DC2105-FB7B-4317-BBB0-FAC370B57197}" type="slidenum">
              <a:rPr lang="en-US" smtClean="0"/>
              <a:t>28</a:t>
            </a:fld>
            <a:endParaRPr lang="en-US" dirty="0"/>
          </a:p>
        </p:txBody>
      </p:sp>
    </p:spTree>
    <p:extLst>
      <p:ext uri="{BB962C8B-B14F-4D97-AF65-F5344CB8AC3E}">
        <p14:creationId xmlns:p14="http://schemas.microsoft.com/office/powerpoint/2010/main" val="787899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Constructor &amp; Destructor</a:t>
            </a:r>
          </a:p>
        </p:txBody>
      </p:sp>
      <p:sp>
        <p:nvSpPr>
          <p:cNvPr id="3" name="Content Placeholder 2"/>
          <p:cNvSpPr>
            <a:spLocks noGrp="1"/>
          </p:cNvSpPr>
          <p:nvPr>
            <p:ph idx="1"/>
          </p:nvPr>
        </p:nvSpPr>
        <p:spPr>
          <a:xfrm>
            <a:off x="228600" y="762000"/>
            <a:ext cx="8763000" cy="5638800"/>
          </a:xfrm>
        </p:spPr>
        <p:txBody>
          <a:bodyPr>
            <a:noAutofit/>
          </a:bodyPr>
          <a:lstStyle/>
          <a:p>
            <a:pPr marL="0" indent="0">
              <a:buNone/>
            </a:pPr>
            <a:r>
              <a:rPr lang="en-US" sz="1600" dirty="0">
                <a:solidFill>
                  <a:srgbClr val="0000FF"/>
                </a:solidFill>
                <a:highlight>
                  <a:srgbClr val="FFFFFF"/>
                </a:highlight>
                <a:latin typeface="Consolas"/>
              </a:rPr>
              <a:t>template</a:t>
            </a:r>
            <a:r>
              <a:rPr lang="en-US" sz="1600" dirty="0">
                <a:solidFill>
                  <a:srgbClr val="000000"/>
                </a:solidFill>
                <a:highlight>
                  <a:srgbClr val="FFFFFF"/>
                </a:highlight>
                <a:latin typeface="Consolas"/>
              </a:rPr>
              <a:t> &lt;</a:t>
            </a:r>
            <a:r>
              <a:rPr lang="en-US" sz="1600" dirty="0">
                <a:solidFill>
                  <a:srgbClr val="0000FF"/>
                </a:solidFill>
                <a:highlight>
                  <a:srgbClr val="FFFFFF"/>
                </a:highlight>
                <a:latin typeface="Consolas"/>
              </a:rPr>
              <a:t>class</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elemType</a:t>
            </a:r>
            <a:r>
              <a:rPr lang="en-US" sz="1600" dirty="0">
                <a:solidFill>
                  <a:srgbClr val="000000"/>
                </a:solidFill>
                <a:highlight>
                  <a:srgbClr val="FFFFFF"/>
                </a:highlight>
                <a:latin typeface="Consolas"/>
              </a:rPr>
              <a:t>&gt;</a:t>
            </a:r>
          </a:p>
          <a:p>
            <a:pPr marL="0" indent="0">
              <a:buNone/>
            </a:pPr>
            <a:r>
              <a:rPr lang="en-US" sz="1600" dirty="0" err="1">
                <a:solidFill>
                  <a:srgbClr val="000000"/>
                </a:solidFill>
                <a:highlight>
                  <a:srgbClr val="FFFFFF"/>
                </a:highlight>
                <a:latin typeface="Consolas"/>
              </a:rPr>
              <a:t>arrayListType</a:t>
            </a:r>
            <a:r>
              <a:rPr lang="en-US" sz="1600" dirty="0">
                <a:solidFill>
                  <a:srgbClr val="000000"/>
                </a:solidFill>
                <a:highlight>
                  <a:srgbClr val="FFFFFF"/>
                </a:highlight>
                <a:latin typeface="Consolas"/>
              </a:rPr>
              <a:t>&lt;</a:t>
            </a:r>
            <a:r>
              <a:rPr lang="en-US" sz="1600" dirty="0" err="1">
                <a:solidFill>
                  <a:srgbClr val="000000"/>
                </a:solidFill>
                <a:highlight>
                  <a:srgbClr val="FFFFFF"/>
                </a:highlight>
                <a:latin typeface="Consolas"/>
              </a:rPr>
              <a:t>elemType</a:t>
            </a:r>
            <a:r>
              <a:rPr lang="en-US" sz="1600" dirty="0">
                <a:solidFill>
                  <a:srgbClr val="000000"/>
                </a:solidFill>
                <a:highlight>
                  <a:srgbClr val="FFFFFF"/>
                </a:highlight>
                <a:latin typeface="Consolas"/>
              </a:rPr>
              <a:t>&gt;::</a:t>
            </a:r>
            <a:r>
              <a:rPr lang="en-US" sz="1600" dirty="0" err="1">
                <a:solidFill>
                  <a:srgbClr val="000000"/>
                </a:solidFill>
                <a:highlight>
                  <a:srgbClr val="FFFFFF"/>
                </a:highlight>
                <a:latin typeface="Consolas"/>
              </a:rPr>
              <a:t>arrayListType</a:t>
            </a:r>
            <a:r>
              <a:rPr lang="en-US" sz="1600" dirty="0">
                <a:solidFill>
                  <a:srgbClr val="000000"/>
                </a:solidFill>
                <a:highlight>
                  <a:srgbClr val="FFFFFF"/>
                </a:highlight>
                <a:latin typeface="Consolas"/>
              </a:rPr>
              <a:t>(</a:t>
            </a:r>
            <a:r>
              <a:rPr lang="en-US" sz="1600" dirty="0" err="1">
                <a:solidFill>
                  <a:srgbClr val="0000FF"/>
                </a:solidFill>
                <a:highlight>
                  <a:srgbClr val="FFFFFF"/>
                </a:highlight>
                <a:latin typeface="Consolas"/>
              </a:rPr>
              <a:t>int</a:t>
            </a:r>
            <a:r>
              <a:rPr lang="en-US" sz="1600" dirty="0">
                <a:solidFill>
                  <a:srgbClr val="000000"/>
                </a:solidFill>
                <a:highlight>
                  <a:srgbClr val="FFFFFF"/>
                </a:highlight>
                <a:latin typeface="Consolas"/>
              </a:rPr>
              <a:t> size)</a:t>
            </a:r>
          </a:p>
          <a:p>
            <a:pPr marL="0" indent="0">
              <a:buNone/>
            </a:pPr>
            <a:r>
              <a:rPr lang="en-US" sz="1600" dirty="0">
                <a:solidFill>
                  <a:srgbClr val="000000"/>
                </a:solidFill>
                <a:highlight>
                  <a:srgbClr val="FFFFFF"/>
                </a:highlight>
                <a:latin typeface="Consolas"/>
              </a:rPr>
              <a:t>{</a:t>
            </a:r>
          </a:p>
          <a:p>
            <a:pPr marL="0" indent="0">
              <a:buNone/>
            </a:pPr>
            <a:r>
              <a:rPr lang="en-US" sz="1600" dirty="0">
                <a:solidFill>
                  <a:srgbClr val="0000FF"/>
                </a:solidFill>
                <a:highlight>
                  <a:srgbClr val="FFFFFF"/>
                </a:highlight>
                <a:latin typeface="Consolas"/>
              </a:rPr>
              <a:t>	if</a:t>
            </a:r>
            <a:r>
              <a:rPr lang="en-US" sz="1600" dirty="0">
                <a:solidFill>
                  <a:srgbClr val="000000"/>
                </a:solidFill>
                <a:highlight>
                  <a:srgbClr val="FFFFFF"/>
                </a:highlight>
                <a:latin typeface="Consolas"/>
              </a:rPr>
              <a:t> (size &lt; 0)</a:t>
            </a:r>
          </a:p>
          <a:p>
            <a:pPr marL="0" indent="0">
              <a:buNone/>
            </a:pPr>
            <a:r>
              <a:rPr lang="en-US" sz="1600" dirty="0">
                <a:solidFill>
                  <a:srgbClr val="000000"/>
                </a:solidFill>
                <a:highlight>
                  <a:srgbClr val="FFFFFF"/>
                </a:highlight>
                <a:latin typeface="Consolas"/>
              </a:rPr>
              <a:t>	{</a:t>
            </a:r>
          </a:p>
          <a:p>
            <a:pPr marL="0" indent="0">
              <a:buNone/>
            </a:pP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cerr</a:t>
            </a:r>
            <a:r>
              <a:rPr lang="en-US" sz="1600" dirty="0">
                <a:solidFill>
                  <a:srgbClr val="000000"/>
                </a:solidFill>
                <a:highlight>
                  <a:srgbClr val="FFFFFF"/>
                </a:highlight>
                <a:latin typeface="Consolas"/>
              </a:rPr>
              <a:t> &lt;&lt; </a:t>
            </a:r>
            <a:r>
              <a:rPr lang="en-US" sz="1600" dirty="0">
                <a:solidFill>
                  <a:srgbClr val="A31515"/>
                </a:solidFill>
                <a:highlight>
                  <a:srgbClr val="FFFFFF"/>
                </a:highlight>
                <a:latin typeface="Consolas"/>
              </a:rPr>
              <a:t>"The array size must be positive. Creating "</a:t>
            </a:r>
            <a:endParaRPr lang="en-US" sz="1600" dirty="0">
              <a:solidFill>
                <a:srgbClr val="000000"/>
              </a:solidFill>
              <a:highlight>
                <a:srgbClr val="FFFFFF"/>
              </a:highlight>
              <a:latin typeface="Consolas"/>
            </a:endParaRPr>
          </a:p>
          <a:p>
            <a:pPr marL="0" indent="0">
              <a:buNone/>
            </a:pPr>
            <a:r>
              <a:rPr lang="en-US" sz="1600" dirty="0">
                <a:solidFill>
                  <a:srgbClr val="000000"/>
                </a:solidFill>
                <a:highlight>
                  <a:srgbClr val="FFFFFF"/>
                </a:highlight>
                <a:latin typeface="Consolas"/>
              </a:rPr>
              <a:t>		&lt;&lt; </a:t>
            </a:r>
            <a:r>
              <a:rPr lang="en-US" sz="1600" dirty="0">
                <a:solidFill>
                  <a:srgbClr val="A31515"/>
                </a:solidFill>
                <a:highlight>
                  <a:srgbClr val="FFFFFF"/>
                </a:highlight>
                <a:latin typeface="Consolas"/>
              </a:rPr>
              <a:t>"an array of size 100. "</a:t>
            </a:r>
            <a:r>
              <a:rPr lang="en-US" sz="1600" dirty="0">
                <a:solidFill>
                  <a:srgbClr val="000000"/>
                </a:solidFill>
                <a:highlight>
                  <a:srgbClr val="FFFFFF"/>
                </a:highlight>
                <a:latin typeface="Consolas"/>
              </a:rPr>
              <a:t> &lt;&lt; </a:t>
            </a:r>
            <a:r>
              <a:rPr lang="en-US" sz="1600" dirty="0" err="1">
                <a:solidFill>
                  <a:srgbClr val="000000"/>
                </a:solidFill>
                <a:highlight>
                  <a:srgbClr val="FFFFFF"/>
                </a:highlight>
                <a:latin typeface="Consolas"/>
              </a:rPr>
              <a:t>endl</a:t>
            </a:r>
            <a:r>
              <a:rPr lang="en-US" sz="1600" dirty="0">
                <a:solidFill>
                  <a:srgbClr val="000000"/>
                </a:solidFill>
                <a:highlight>
                  <a:srgbClr val="FFFFFF"/>
                </a:highlight>
                <a:latin typeface="Consolas"/>
              </a:rPr>
              <a:t>;</a:t>
            </a:r>
          </a:p>
          <a:p>
            <a:pPr marL="0" indent="0">
              <a:buNone/>
            </a:pP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maxSize</a:t>
            </a:r>
            <a:r>
              <a:rPr lang="en-US" sz="1600" dirty="0">
                <a:solidFill>
                  <a:srgbClr val="000000"/>
                </a:solidFill>
                <a:highlight>
                  <a:srgbClr val="FFFFFF"/>
                </a:highlight>
                <a:latin typeface="Consolas"/>
              </a:rPr>
              <a:t> = 100;</a:t>
            </a:r>
          </a:p>
          <a:p>
            <a:pPr marL="0" indent="0">
              <a:buNone/>
            </a:pPr>
            <a:r>
              <a:rPr lang="en-US" sz="1600" dirty="0">
                <a:solidFill>
                  <a:srgbClr val="000000"/>
                </a:solidFill>
                <a:highlight>
                  <a:srgbClr val="FFFFFF"/>
                </a:highlight>
                <a:latin typeface="Consolas"/>
              </a:rPr>
              <a:t>	}</a:t>
            </a:r>
          </a:p>
          <a:p>
            <a:pPr marL="0" indent="0">
              <a:buNone/>
            </a:pPr>
            <a:r>
              <a:rPr lang="en-US" sz="1600" dirty="0">
                <a:solidFill>
                  <a:srgbClr val="0000FF"/>
                </a:solidFill>
                <a:highlight>
                  <a:srgbClr val="FFFFFF"/>
                </a:highlight>
                <a:latin typeface="Consolas"/>
              </a:rPr>
              <a:t>	else</a:t>
            </a:r>
            <a:endParaRPr lang="en-US" sz="1600" dirty="0">
              <a:solidFill>
                <a:srgbClr val="000000"/>
              </a:solidFill>
              <a:highlight>
                <a:srgbClr val="FFFFFF"/>
              </a:highlight>
              <a:latin typeface="Consolas"/>
            </a:endParaRPr>
          </a:p>
          <a:p>
            <a:pPr marL="0" indent="0">
              <a:buNone/>
            </a:pP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maxSize</a:t>
            </a:r>
            <a:r>
              <a:rPr lang="en-US" sz="1600" dirty="0">
                <a:solidFill>
                  <a:srgbClr val="000000"/>
                </a:solidFill>
                <a:highlight>
                  <a:srgbClr val="FFFFFF"/>
                </a:highlight>
                <a:latin typeface="Consolas"/>
              </a:rPr>
              <a:t> = size;</a:t>
            </a:r>
          </a:p>
          <a:p>
            <a:pPr marL="0" indent="0">
              <a:buNone/>
            </a:pPr>
            <a:r>
              <a:rPr lang="en-US" sz="1600" dirty="0">
                <a:solidFill>
                  <a:srgbClr val="000000"/>
                </a:solidFill>
                <a:highlight>
                  <a:srgbClr val="FFFFFF"/>
                </a:highlight>
                <a:latin typeface="Consolas"/>
              </a:rPr>
              <a:t>	length = 0; list = </a:t>
            </a:r>
            <a:r>
              <a:rPr lang="en-US" sz="1600" dirty="0">
                <a:solidFill>
                  <a:srgbClr val="0000FF"/>
                </a:solidFill>
                <a:highlight>
                  <a:srgbClr val="FFFFFF"/>
                </a:highlight>
                <a:latin typeface="Consolas"/>
              </a:rPr>
              <a:t>new</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elemType</a:t>
            </a:r>
            <a:r>
              <a:rPr lang="en-US" sz="1600" dirty="0">
                <a:solidFill>
                  <a:srgbClr val="000000"/>
                </a:solidFill>
                <a:highlight>
                  <a:srgbClr val="FFFFFF"/>
                </a:highlight>
                <a:latin typeface="Consolas"/>
              </a:rPr>
              <a:t>[</a:t>
            </a:r>
            <a:r>
              <a:rPr lang="en-US" sz="1600" dirty="0" err="1">
                <a:solidFill>
                  <a:srgbClr val="000000"/>
                </a:solidFill>
                <a:highlight>
                  <a:srgbClr val="FFFFFF"/>
                </a:highlight>
                <a:latin typeface="Consolas"/>
              </a:rPr>
              <a:t>maxSize</a:t>
            </a:r>
            <a:r>
              <a:rPr lang="en-US" sz="1600" dirty="0">
                <a:solidFill>
                  <a:srgbClr val="000000"/>
                </a:solidFill>
                <a:highlight>
                  <a:srgbClr val="FFFFFF"/>
                </a:highlight>
                <a:latin typeface="Consolas"/>
              </a:rPr>
              <a:t>];</a:t>
            </a:r>
          </a:p>
          <a:p>
            <a:pPr marL="0" indent="0">
              <a:buNone/>
            </a:pPr>
            <a:r>
              <a:rPr lang="en-US" sz="1600" dirty="0">
                <a:solidFill>
                  <a:srgbClr val="000000"/>
                </a:solidFill>
                <a:highlight>
                  <a:srgbClr val="FFFFFF"/>
                </a:highlight>
                <a:latin typeface="Consolas"/>
              </a:rPr>
              <a:t>	assert(list != NULL);</a:t>
            </a:r>
          </a:p>
          <a:p>
            <a:pPr marL="0" indent="0">
              <a:buNone/>
            </a:pPr>
            <a:r>
              <a:rPr lang="en-US" sz="1600" dirty="0">
                <a:solidFill>
                  <a:srgbClr val="000000"/>
                </a:solidFill>
                <a:highlight>
                  <a:srgbClr val="FFFFFF"/>
                </a:highlight>
                <a:latin typeface="Consolas"/>
              </a:rPr>
              <a:t>}</a:t>
            </a:r>
          </a:p>
          <a:p>
            <a:pPr marL="0" indent="0">
              <a:buNone/>
            </a:pPr>
            <a:r>
              <a:rPr lang="en-US" sz="1600" dirty="0">
                <a:solidFill>
                  <a:srgbClr val="0000FF"/>
                </a:solidFill>
                <a:highlight>
                  <a:srgbClr val="FFFFFF"/>
                </a:highlight>
                <a:latin typeface="Consolas"/>
              </a:rPr>
              <a:t>template</a:t>
            </a:r>
            <a:r>
              <a:rPr lang="en-US" sz="1600" dirty="0">
                <a:solidFill>
                  <a:srgbClr val="000000"/>
                </a:solidFill>
                <a:highlight>
                  <a:srgbClr val="FFFFFF"/>
                </a:highlight>
                <a:latin typeface="Consolas"/>
              </a:rPr>
              <a:t> &lt;</a:t>
            </a:r>
            <a:r>
              <a:rPr lang="en-US" sz="1600" dirty="0">
                <a:solidFill>
                  <a:srgbClr val="0000FF"/>
                </a:solidFill>
                <a:highlight>
                  <a:srgbClr val="FFFFFF"/>
                </a:highlight>
                <a:latin typeface="Consolas"/>
              </a:rPr>
              <a:t>class</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elemType</a:t>
            </a:r>
            <a:r>
              <a:rPr lang="en-US" sz="1600" dirty="0">
                <a:solidFill>
                  <a:srgbClr val="000000"/>
                </a:solidFill>
                <a:highlight>
                  <a:srgbClr val="FFFFFF"/>
                </a:highlight>
                <a:latin typeface="Consolas"/>
              </a:rPr>
              <a:t>&gt;</a:t>
            </a:r>
          </a:p>
          <a:p>
            <a:pPr marL="0" indent="0">
              <a:buNone/>
            </a:pPr>
            <a:r>
              <a:rPr lang="en-US" sz="1600" dirty="0" err="1">
                <a:solidFill>
                  <a:srgbClr val="000000"/>
                </a:solidFill>
                <a:highlight>
                  <a:srgbClr val="FFFFFF"/>
                </a:highlight>
                <a:latin typeface="Consolas"/>
              </a:rPr>
              <a:t>arrayListType</a:t>
            </a:r>
            <a:r>
              <a:rPr lang="en-US" sz="1600" dirty="0">
                <a:solidFill>
                  <a:srgbClr val="000000"/>
                </a:solidFill>
                <a:highlight>
                  <a:srgbClr val="FFFFFF"/>
                </a:highlight>
                <a:latin typeface="Consolas"/>
              </a:rPr>
              <a:t>&lt;</a:t>
            </a:r>
            <a:r>
              <a:rPr lang="en-US" sz="1600" dirty="0" err="1">
                <a:solidFill>
                  <a:srgbClr val="000000"/>
                </a:solidFill>
                <a:highlight>
                  <a:srgbClr val="FFFFFF"/>
                </a:highlight>
                <a:latin typeface="Consolas"/>
              </a:rPr>
              <a:t>elemType</a:t>
            </a:r>
            <a:r>
              <a:rPr lang="en-US" sz="1600" dirty="0">
                <a:solidFill>
                  <a:srgbClr val="000000"/>
                </a:solidFill>
                <a:highlight>
                  <a:srgbClr val="FFFFFF"/>
                </a:highlight>
                <a:latin typeface="Consolas"/>
              </a:rPr>
              <a:t>&gt;::~</a:t>
            </a:r>
            <a:r>
              <a:rPr lang="en-US" sz="1600" dirty="0" err="1">
                <a:solidFill>
                  <a:srgbClr val="000000"/>
                </a:solidFill>
                <a:highlight>
                  <a:srgbClr val="FFFFFF"/>
                </a:highlight>
                <a:latin typeface="Consolas"/>
              </a:rPr>
              <a:t>arrayListType</a:t>
            </a:r>
            <a:r>
              <a:rPr lang="en-US" sz="1600" dirty="0">
                <a:solidFill>
                  <a:srgbClr val="000000"/>
                </a:solidFill>
                <a:highlight>
                  <a:srgbClr val="FFFFFF"/>
                </a:highlight>
                <a:latin typeface="Consolas"/>
              </a:rPr>
              <a:t>()</a:t>
            </a:r>
          </a:p>
          <a:p>
            <a:pPr marL="0" indent="0">
              <a:buNone/>
            </a:pPr>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delete</a:t>
            </a:r>
            <a:r>
              <a:rPr lang="en-US" sz="1600" dirty="0">
                <a:solidFill>
                  <a:srgbClr val="000000"/>
                </a:solidFill>
                <a:highlight>
                  <a:srgbClr val="FFFFFF"/>
                </a:highlight>
                <a:latin typeface="Consolas"/>
              </a:rPr>
              <a:t>[] list; }</a:t>
            </a:r>
          </a:p>
          <a:p>
            <a:r>
              <a:rPr lang="en-US" sz="1600" dirty="0">
                <a:solidFill>
                  <a:srgbClr val="FF0000"/>
                </a:solidFill>
              </a:rPr>
              <a:t>As before, it is easy to see that each of the functions </a:t>
            </a:r>
            <a:r>
              <a:rPr lang="en-US" sz="1600" dirty="0" err="1">
                <a:solidFill>
                  <a:srgbClr val="FF0000"/>
                </a:solidFill>
              </a:rPr>
              <a:t>retrieveAt</a:t>
            </a:r>
            <a:r>
              <a:rPr lang="en-US" sz="1600" dirty="0">
                <a:solidFill>
                  <a:srgbClr val="FF0000"/>
                </a:solidFill>
              </a:rPr>
              <a:t>, </a:t>
            </a:r>
            <a:r>
              <a:rPr lang="en-US" sz="1600" dirty="0" err="1">
                <a:solidFill>
                  <a:srgbClr val="FF0000"/>
                </a:solidFill>
              </a:rPr>
              <a:t>replaceAt</a:t>
            </a:r>
            <a:r>
              <a:rPr lang="en-US" sz="1600" dirty="0">
                <a:solidFill>
                  <a:srgbClr val="FF0000"/>
                </a:solidFill>
              </a:rPr>
              <a:t>, </a:t>
            </a:r>
            <a:r>
              <a:rPr lang="en-US" sz="1600" dirty="0" err="1">
                <a:solidFill>
                  <a:srgbClr val="FF0000"/>
                </a:solidFill>
              </a:rPr>
              <a:t>clearList</a:t>
            </a:r>
            <a:r>
              <a:rPr lang="en-US" sz="1600" dirty="0">
                <a:solidFill>
                  <a:srgbClr val="FF0000"/>
                </a:solidFill>
              </a:rPr>
              <a:t>, as well as the constructor and destructor is of O(1).</a:t>
            </a:r>
          </a:p>
        </p:txBody>
      </p:sp>
      <p:sp>
        <p:nvSpPr>
          <p:cNvPr id="4" name="Slide Number Placeholder 3"/>
          <p:cNvSpPr>
            <a:spLocks noGrp="1"/>
          </p:cNvSpPr>
          <p:nvPr>
            <p:ph type="sldNum" sz="quarter" idx="12"/>
          </p:nvPr>
        </p:nvSpPr>
        <p:spPr/>
        <p:txBody>
          <a:bodyPr/>
          <a:lstStyle/>
          <a:p>
            <a:fld id="{F5DC2105-FB7B-4317-BBB0-FAC370B57197}" type="slidenum">
              <a:rPr lang="en-US" smtClean="0"/>
              <a:t>29</a:t>
            </a:fld>
            <a:endParaRPr lang="en-US" dirty="0"/>
          </a:p>
        </p:txBody>
      </p:sp>
    </p:spTree>
    <p:extLst>
      <p:ext uri="{BB962C8B-B14F-4D97-AF65-F5344CB8AC3E}">
        <p14:creationId xmlns:p14="http://schemas.microsoft.com/office/powerpoint/2010/main" val="131731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of Operator (&amp;)</a:t>
            </a:r>
          </a:p>
        </p:txBody>
      </p:sp>
      <p:sp>
        <p:nvSpPr>
          <p:cNvPr id="3" name="Content Placeholder 2"/>
          <p:cNvSpPr>
            <a:spLocks noGrp="1"/>
          </p:cNvSpPr>
          <p:nvPr>
            <p:ph idx="1"/>
          </p:nvPr>
        </p:nvSpPr>
        <p:spPr/>
        <p:txBody>
          <a:bodyPr/>
          <a:lstStyle/>
          <a:p>
            <a:r>
              <a:rPr lang="en-US" dirty="0"/>
              <a:t>&amp;: called the “address of operator”</a:t>
            </a:r>
          </a:p>
          <a:p>
            <a:r>
              <a:rPr lang="en-US" dirty="0"/>
              <a:t>Example </a:t>
            </a:r>
          </a:p>
          <a:p>
            <a:pPr lvl="1"/>
            <a:r>
              <a:rPr lang="en-US" dirty="0" err="1"/>
              <a:t>int</a:t>
            </a:r>
            <a:r>
              <a:rPr lang="en-US" dirty="0"/>
              <a:t> x;</a:t>
            </a:r>
          </a:p>
          <a:p>
            <a:pPr lvl="1"/>
            <a:r>
              <a:rPr lang="en-US" dirty="0" err="1"/>
              <a:t>int</a:t>
            </a:r>
            <a:r>
              <a:rPr lang="en-US" dirty="0"/>
              <a:t> *p;</a:t>
            </a:r>
          </a:p>
          <a:p>
            <a:pPr lvl="1"/>
            <a:r>
              <a:rPr lang="en-US" dirty="0"/>
              <a:t>p = &amp;x;</a:t>
            </a:r>
          </a:p>
        </p:txBody>
      </p:sp>
      <p:sp>
        <p:nvSpPr>
          <p:cNvPr id="4" name="Slide Number Placeholder 3"/>
          <p:cNvSpPr>
            <a:spLocks noGrp="1"/>
          </p:cNvSpPr>
          <p:nvPr>
            <p:ph type="sldNum" sz="quarter" idx="12"/>
          </p:nvPr>
        </p:nvSpPr>
        <p:spPr/>
        <p:txBody>
          <a:bodyPr/>
          <a:lstStyle/>
          <a:p>
            <a:fld id="{F5DC2105-FB7B-4317-BBB0-FAC370B57197}" type="slidenum">
              <a:rPr lang="en-US" smtClean="0"/>
              <a:t>3</a:t>
            </a:fld>
            <a:endParaRPr lang="en-US" dirty="0"/>
          </a:p>
        </p:txBody>
      </p:sp>
    </p:spTree>
    <p:extLst>
      <p:ext uri="{BB962C8B-B14F-4D97-AF65-F5344CB8AC3E}">
        <p14:creationId xmlns:p14="http://schemas.microsoft.com/office/powerpoint/2010/main" val="3460620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Copy Constructor</a:t>
            </a:r>
          </a:p>
        </p:txBody>
      </p:sp>
      <p:sp>
        <p:nvSpPr>
          <p:cNvPr id="3" name="Content Placeholder 2"/>
          <p:cNvSpPr>
            <a:spLocks noGrp="1"/>
          </p:cNvSpPr>
          <p:nvPr>
            <p:ph idx="1"/>
          </p:nvPr>
        </p:nvSpPr>
        <p:spPr>
          <a:xfrm>
            <a:off x="228600" y="762000"/>
            <a:ext cx="8763000" cy="5638800"/>
          </a:xfrm>
        </p:spPr>
        <p:txBody>
          <a:bodyPr>
            <a:noAutofit/>
          </a:bodyPr>
          <a:lstStyle/>
          <a:p>
            <a:pPr marL="0" indent="0">
              <a:buNone/>
            </a:pPr>
            <a:r>
              <a:rPr lang="en-US" sz="2400" dirty="0">
                <a:solidFill>
                  <a:srgbClr val="0000FF"/>
                </a:solidFill>
                <a:highlight>
                  <a:srgbClr val="FFFFFF"/>
                </a:highlight>
                <a:latin typeface="Consolas"/>
              </a:rPr>
              <a:t>template</a:t>
            </a:r>
            <a:r>
              <a:rPr lang="en-US" sz="2400" dirty="0">
                <a:solidFill>
                  <a:srgbClr val="000000"/>
                </a:solidFill>
                <a:highlight>
                  <a:srgbClr val="FFFFFF"/>
                </a:highlight>
                <a:latin typeface="Consolas"/>
              </a:rPr>
              <a:t> &lt;</a:t>
            </a:r>
            <a:r>
              <a:rPr lang="en-US" sz="2400" dirty="0">
                <a:solidFill>
                  <a:srgbClr val="0000FF"/>
                </a:solidFill>
                <a:highlight>
                  <a:srgbClr val="FFFFFF"/>
                </a:highlight>
                <a:latin typeface="Consolas"/>
              </a:rPr>
              <a:t>class</a:t>
            </a:r>
            <a:r>
              <a:rPr lang="en-US" sz="2400" dirty="0">
                <a:solidFill>
                  <a:srgbClr val="000000"/>
                </a:solidFill>
                <a:highlight>
                  <a:srgbClr val="FFFFFF"/>
                </a:highlight>
                <a:latin typeface="Consolas"/>
              </a:rPr>
              <a:t> </a:t>
            </a:r>
            <a:r>
              <a:rPr lang="en-US" sz="2400" dirty="0" err="1">
                <a:solidFill>
                  <a:srgbClr val="2B91AF"/>
                </a:solidFill>
                <a:highlight>
                  <a:srgbClr val="FFFFFF"/>
                </a:highlight>
                <a:latin typeface="Consolas"/>
              </a:rPr>
              <a:t>elemType</a:t>
            </a:r>
            <a:r>
              <a:rPr lang="en-US" sz="2400" dirty="0">
                <a:solidFill>
                  <a:srgbClr val="000000"/>
                </a:solidFill>
                <a:highlight>
                  <a:srgbClr val="FFFFFF"/>
                </a:highlight>
                <a:latin typeface="Consolas"/>
              </a:rPr>
              <a:t>&gt;</a:t>
            </a:r>
          </a:p>
          <a:p>
            <a:pPr marL="0" indent="0">
              <a:buNone/>
            </a:pPr>
            <a:r>
              <a:rPr lang="en-US" sz="2400" dirty="0" err="1">
                <a:solidFill>
                  <a:srgbClr val="000000"/>
                </a:solidFill>
                <a:highlight>
                  <a:srgbClr val="FFFFFF"/>
                </a:highlight>
                <a:latin typeface="Consolas"/>
              </a:rPr>
              <a:t>arrayListType</a:t>
            </a:r>
            <a:r>
              <a:rPr lang="en-US" sz="2400" dirty="0">
                <a:solidFill>
                  <a:srgbClr val="000000"/>
                </a:solidFill>
                <a:highlight>
                  <a:srgbClr val="FFFFFF"/>
                </a:highlight>
                <a:latin typeface="Consolas"/>
              </a:rPr>
              <a:t>&lt;</a:t>
            </a:r>
            <a:r>
              <a:rPr lang="en-US" sz="2400" dirty="0" err="1">
                <a:solidFill>
                  <a:srgbClr val="2B91AF"/>
                </a:solidFill>
                <a:highlight>
                  <a:srgbClr val="FFFFFF"/>
                </a:highlight>
                <a:latin typeface="Consolas"/>
              </a:rPr>
              <a:t>elemType</a:t>
            </a:r>
            <a:r>
              <a:rPr lang="en-US" sz="2400" dirty="0">
                <a:solidFill>
                  <a:srgbClr val="000000"/>
                </a:solidFill>
                <a:highlight>
                  <a:srgbClr val="FFFFFF"/>
                </a:highlight>
                <a:latin typeface="Consolas"/>
              </a:rPr>
              <a:t>&gt;::</a:t>
            </a:r>
            <a:r>
              <a:rPr lang="en-US" sz="2400" dirty="0" err="1">
                <a:solidFill>
                  <a:srgbClr val="000000"/>
                </a:solidFill>
                <a:highlight>
                  <a:srgbClr val="FFFFFF"/>
                </a:highlight>
                <a:latin typeface="Consolas"/>
              </a:rPr>
              <a:t>arrayListType</a:t>
            </a:r>
            <a:endParaRPr lang="en-US" sz="2400" dirty="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	(</a:t>
            </a:r>
            <a:r>
              <a:rPr lang="en-US" sz="2400" dirty="0" err="1">
                <a:solidFill>
                  <a:srgbClr val="0000FF"/>
                </a:solidFill>
                <a:highlight>
                  <a:srgbClr val="FFFFFF"/>
                </a:highlight>
                <a:latin typeface="Consolas"/>
              </a:rPr>
              <a:t>const</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arrayListType</a:t>
            </a:r>
            <a:r>
              <a:rPr lang="en-US" sz="2400" dirty="0">
                <a:solidFill>
                  <a:srgbClr val="000000"/>
                </a:solidFill>
                <a:highlight>
                  <a:srgbClr val="FFFFFF"/>
                </a:highlight>
                <a:latin typeface="Consolas"/>
              </a:rPr>
              <a:t>&lt;</a:t>
            </a:r>
            <a:r>
              <a:rPr lang="en-US" sz="2400" dirty="0" err="1">
                <a:solidFill>
                  <a:srgbClr val="2B91AF"/>
                </a:solidFill>
                <a:highlight>
                  <a:srgbClr val="FFFFFF"/>
                </a:highlight>
                <a:latin typeface="Consolas"/>
              </a:rPr>
              <a:t>elemType</a:t>
            </a:r>
            <a:r>
              <a:rPr lang="en-US" sz="2400" dirty="0">
                <a:solidFill>
                  <a:srgbClr val="000000"/>
                </a:solidFill>
                <a:highlight>
                  <a:srgbClr val="FFFFFF"/>
                </a:highlight>
                <a:latin typeface="Consolas"/>
              </a:rPr>
              <a:t>&gt;&amp; </a:t>
            </a:r>
            <a:r>
              <a:rPr lang="en-US" sz="2400" dirty="0" err="1">
                <a:solidFill>
                  <a:srgbClr val="000000"/>
                </a:solidFill>
                <a:highlight>
                  <a:srgbClr val="FFFFFF"/>
                </a:highlight>
                <a:latin typeface="Consolas"/>
              </a:rPr>
              <a:t>otherList</a:t>
            </a:r>
            <a:r>
              <a:rPr lang="en-US" sz="2400" dirty="0">
                <a:solidFill>
                  <a:srgbClr val="000000"/>
                </a:solidFill>
                <a:highlight>
                  <a:srgbClr val="FFFFFF"/>
                </a:highlight>
                <a:latin typeface="Consolas"/>
              </a:rPr>
              <a:t>)</a:t>
            </a:r>
          </a:p>
          <a:p>
            <a:pPr marL="0" indent="0">
              <a:buNone/>
            </a:pPr>
            <a:r>
              <a:rPr lang="en-US" sz="2400" dirty="0">
                <a:solidFill>
                  <a:srgbClr val="000000"/>
                </a:solidFill>
                <a:highlight>
                  <a:srgbClr val="FFFFFF"/>
                </a:highlight>
                <a:latin typeface="Consolas"/>
              </a:rPr>
              <a:t>{</a:t>
            </a:r>
          </a:p>
          <a:p>
            <a:pPr marL="0" indent="0">
              <a:buNone/>
            </a:pP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maxSize</a:t>
            </a:r>
            <a:r>
              <a:rPr lang="en-US" sz="2400" dirty="0">
                <a:solidFill>
                  <a:srgbClr val="000000"/>
                </a:solidFill>
                <a:highlight>
                  <a:srgbClr val="FFFFFF"/>
                </a:highlight>
                <a:latin typeface="Consolas"/>
              </a:rPr>
              <a:t> = </a:t>
            </a:r>
            <a:r>
              <a:rPr lang="en-US" sz="2400" dirty="0" err="1">
                <a:solidFill>
                  <a:srgbClr val="000000"/>
                </a:solidFill>
                <a:highlight>
                  <a:srgbClr val="FFFFFF"/>
                </a:highlight>
                <a:latin typeface="Consolas"/>
              </a:rPr>
              <a:t>otherList.maxSize</a:t>
            </a:r>
            <a:r>
              <a:rPr lang="en-US" sz="2400" dirty="0">
                <a:solidFill>
                  <a:srgbClr val="000000"/>
                </a:solidFill>
                <a:highlight>
                  <a:srgbClr val="FFFFFF"/>
                </a:highlight>
                <a:latin typeface="Consolas"/>
              </a:rPr>
              <a:t>;</a:t>
            </a:r>
          </a:p>
          <a:p>
            <a:pPr marL="0" indent="0">
              <a:buNone/>
            </a:pPr>
            <a:r>
              <a:rPr lang="en-US" sz="2400" dirty="0">
                <a:solidFill>
                  <a:srgbClr val="000000"/>
                </a:solidFill>
                <a:highlight>
                  <a:srgbClr val="FFFFFF"/>
                </a:highlight>
                <a:latin typeface="Consolas"/>
              </a:rPr>
              <a:t>	length = </a:t>
            </a:r>
            <a:r>
              <a:rPr lang="en-US" sz="2400" dirty="0" err="1">
                <a:solidFill>
                  <a:srgbClr val="000000"/>
                </a:solidFill>
                <a:highlight>
                  <a:srgbClr val="FFFFFF"/>
                </a:highlight>
                <a:latin typeface="Consolas"/>
              </a:rPr>
              <a:t>otherList.length</a:t>
            </a:r>
            <a:r>
              <a:rPr lang="en-US" sz="2400" dirty="0">
                <a:solidFill>
                  <a:srgbClr val="000000"/>
                </a:solidFill>
                <a:highlight>
                  <a:srgbClr val="FFFFFF"/>
                </a:highlight>
                <a:latin typeface="Consolas"/>
              </a:rPr>
              <a:t>;</a:t>
            </a:r>
          </a:p>
          <a:p>
            <a:pPr marL="0" indent="0">
              <a:buNone/>
            </a:pPr>
            <a:r>
              <a:rPr lang="en-US" sz="2400" dirty="0">
                <a:solidFill>
                  <a:srgbClr val="000000"/>
                </a:solidFill>
                <a:highlight>
                  <a:srgbClr val="FFFFFF"/>
                </a:highlight>
                <a:latin typeface="Consolas"/>
              </a:rPr>
              <a:t>	list = </a:t>
            </a:r>
            <a:r>
              <a:rPr lang="en-US" sz="2400" dirty="0">
                <a:solidFill>
                  <a:srgbClr val="0000FF"/>
                </a:solidFill>
                <a:highlight>
                  <a:srgbClr val="FFFFFF"/>
                </a:highlight>
                <a:latin typeface="Consolas"/>
              </a:rPr>
              <a:t>new</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elemType</a:t>
            </a:r>
            <a:r>
              <a:rPr lang="en-US" sz="2400" dirty="0">
                <a:solidFill>
                  <a:srgbClr val="000000"/>
                </a:solidFill>
                <a:highlight>
                  <a:srgbClr val="FFFFFF"/>
                </a:highlight>
                <a:latin typeface="Consolas"/>
              </a:rPr>
              <a:t>[</a:t>
            </a:r>
            <a:r>
              <a:rPr lang="en-US" sz="2400" dirty="0" err="1">
                <a:solidFill>
                  <a:srgbClr val="000000"/>
                </a:solidFill>
                <a:highlight>
                  <a:srgbClr val="FFFFFF"/>
                </a:highlight>
                <a:latin typeface="Consolas"/>
              </a:rPr>
              <a:t>maxSize</a:t>
            </a:r>
            <a:r>
              <a:rPr lang="en-US" sz="2400" dirty="0">
                <a:solidFill>
                  <a:srgbClr val="000000"/>
                </a:solidFill>
                <a:highlight>
                  <a:srgbClr val="FFFFFF"/>
                </a:highlight>
                <a:latin typeface="Consolas"/>
              </a:rPr>
              <a:t>]; </a:t>
            </a:r>
            <a:r>
              <a:rPr lang="en-US" sz="2400" dirty="0">
                <a:solidFill>
                  <a:srgbClr val="008000"/>
                </a:solidFill>
                <a:highlight>
                  <a:srgbClr val="FFFFFF"/>
                </a:highlight>
                <a:latin typeface="Consolas"/>
              </a:rPr>
              <a:t>//create the array</a:t>
            </a:r>
            <a:endParaRPr lang="en-US" sz="2400" dirty="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	assert(list != NULL);</a:t>
            </a:r>
          </a:p>
          <a:p>
            <a:pPr marL="0" indent="0">
              <a:buNone/>
            </a:pPr>
            <a:r>
              <a:rPr lang="en-US" sz="2400" dirty="0">
                <a:solidFill>
                  <a:srgbClr val="008000"/>
                </a:solidFill>
                <a:highlight>
                  <a:srgbClr val="FFFFFF"/>
                </a:highlight>
                <a:latin typeface="Consolas"/>
              </a:rPr>
              <a:t>//terminate if unable to allocate memory space</a:t>
            </a:r>
            <a:endParaRPr lang="en-US" sz="2400" dirty="0">
              <a:solidFill>
                <a:srgbClr val="000000"/>
              </a:solidFill>
              <a:highlight>
                <a:srgbClr val="FFFFFF"/>
              </a:highlight>
              <a:latin typeface="Consolas"/>
            </a:endParaRPr>
          </a:p>
          <a:p>
            <a:pPr marL="0" indent="0">
              <a:buNone/>
            </a:pPr>
            <a:r>
              <a:rPr lang="en-US" sz="2400" dirty="0">
                <a:solidFill>
                  <a:srgbClr val="0000FF"/>
                </a:solidFill>
                <a:highlight>
                  <a:srgbClr val="FFFFFF"/>
                </a:highlight>
                <a:latin typeface="Consolas"/>
              </a:rPr>
              <a:t>	for</a:t>
            </a:r>
            <a:r>
              <a:rPr lang="en-US" sz="2400" dirty="0">
                <a:solidFill>
                  <a:srgbClr val="000000"/>
                </a:solidFill>
                <a:highlight>
                  <a:srgbClr val="FFFFFF"/>
                </a:highlight>
                <a:latin typeface="Consolas"/>
              </a:rPr>
              <a:t> (</a:t>
            </a:r>
            <a:r>
              <a:rPr lang="en-US" sz="2400" dirty="0" err="1">
                <a:solidFill>
                  <a:srgbClr val="0000FF"/>
                </a:solidFill>
                <a:highlight>
                  <a:srgbClr val="FFFFFF"/>
                </a:highlight>
                <a:latin typeface="Consolas"/>
              </a:rPr>
              <a:t>int</a:t>
            </a:r>
            <a:r>
              <a:rPr lang="en-US" sz="2400" dirty="0">
                <a:solidFill>
                  <a:srgbClr val="000000"/>
                </a:solidFill>
                <a:highlight>
                  <a:srgbClr val="FFFFFF"/>
                </a:highlight>
                <a:latin typeface="Consolas"/>
              </a:rPr>
              <a:t> j = 0; j &lt; length; j++) </a:t>
            </a:r>
            <a:r>
              <a:rPr lang="en-US" sz="2400" dirty="0">
                <a:solidFill>
                  <a:srgbClr val="008000"/>
                </a:solidFill>
                <a:highlight>
                  <a:srgbClr val="FFFFFF"/>
                </a:highlight>
                <a:latin typeface="Consolas"/>
              </a:rPr>
              <a:t>//copy </a:t>
            </a:r>
            <a:r>
              <a:rPr lang="en-US" sz="2400" dirty="0" err="1">
                <a:solidFill>
                  <a:srgbClr val="008000"/>
                </a:solidFill>
                <a:highlight>
                  <a:srgbClr val="FFFFFF"/>
                </a:highlight>
                <a:latin typeface="Consolas"/>
              </a:rPr>
              <a:t>otherList</a:t>
            </a:r>
            <a:endParaRPr lang="en-US" sz="2400" dirty="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	list[j] = </a:t>
            </a:r>
            <a:r>
              <a:rPr lang="en-US" sz="2400" dirty="0" err="1">
                <a:solidFill>
                  <a:srgbClr val="000000"/>
                </a:solidFill>
                <a:highlight>
                  <a:srgbClr val="FFFFFF"/>
                </a:highlight>
                <a:latin typeface="Consolas"/>
              </a:rPr>
              <a:t>otherList.list</a:t>
            </a:r>
            <a:r>
              <a:rPr lang="en-US" sz="2400" dirty="0">
                <a:solidFill>
                  <a:srgbClr val="000000"/>
                </a:solidFill>
                <a:highlight>
                  <a:srgbClr val="FFFFFF"/>
                </a:highlight>
                <a:latin typeface="Consolas"/>
              </a:rPr>
              <a:t>[j];</a:t>
            </a:r>
          </a:p>
          <a:p>
            <a:pPr marL="0" indent="0">
              <a:buNone/>
            </a:pPr>
            <a:r>
              <a:rPr lang="en-US" sz="2400" dirty="0">
                <a:solidFill>
                  <a:srgbClr val="000000"/>
                </a:solidFill>
                <a:highlight>
                  <a:srgbClr val="FFFFFF"/>
                </a:highlight>
                <a:latin typeface="Consolas"/>
              </a:rPr>
              <a:t>} </a:t>
            </a:r>
            <a:r>
              <a:rPr lang="en-US" sz="2400" dirty="0">
                <a:solidFill>
                  <a:srgbClr val="008000"/>
                </a:solidFill>
                <a:highlight>
                  <a:srgbClr val="FFFFFF"/>
                </a:highlight>
                <a:latin typeface="Consolas"/>
              </a:rPr>
              <a:t>//end copy constructor</a:t>
            </a:r>
          </a:p>
        </p:txBody>
      </p:sp>
      <p:sp>
        <p:nvSpPr>
          <p:cNvPr id="4" name="Slide Number Placeholder 3"/>
          <p:cNvSpPr>
            <a:spLocks noGrp="1"/>
          </p:cNvSpPr>
          <p:nvPr>
            <p:ph type="sldNum" sz="quarter" idx="12"/>
          </p:nvPr>
        </p:nvSpPr>
        <p:spPr/>
        <p:txBody>
          <a:bodyPr/>
          <a:lstStyle/>
          <a:p>
            <a:fld id="{F5DC2105-FB7B-4317-BBB0-FAC370B57197}" type="slidenum">
              <a:rPr lang="en-US" smtClean="0"/>
              <a:t>30</a:t>
            </a:fld>
            <a:endParaRPr lang="en-US" dirty="0"/>
          </a:p>
        </p:txBody>
      </p:sp>
    </p:spTree>
    <p:extLst>
      <p:ext uri="{BB962C8B-B14F-4D97-AF65-F5344CB8AC3E}">
        <p14:creationId xmlns:p14="http://schemas.microsoft.com/office/powerpoint/2010/main" val="3024603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Overloading Assignment Operator</a:t>
            </a:r>
          </a:p>
        </p:txBody>
      </p:sp>
      <p:sp>
        <p:nvSpPr>
          <p:cNvPr id="3" name="Content Placeholder 2"/>
          <p:cNvSpPr>
            <a:spLocks noGrp="1"/>
          </p:cNvSpPr>
          <p:nvPr>
            <p:ph idx="1"/>
          </p:nvPr>
        </p:nvSpPr>
        <p:spPr>
          <a:xfrm>
            <a:off x="228600" y="762000"/>
            <a:ext cx="8763000" cy="5638800"/>
          </a:xfrm>
        </p:spPr>
        <p:txBody>
          <a:bodyPr>
            <a:noAutofit/>
          </a:bodyPr>
          <a:lstStyle/>
          <a:p>
            <a:pPr marL="0" indent="0">
              <a:buNone/>
            </a:pPr>
            <a:r>
              <a:rPr lang="en-US" sz="1600" dirty="0">
                <a:solidFill>
                  <a:srgbClr val="0000FF"/>
                </a:solidFill>
                <a:highlight>
                  <a:srgbClr val="FFFFFF"/>
                </a:highlight>
                <a:latin typeface="Consolas"/>
              </a:rPr>
              <a:t>template</a:t>
            </a:r>
            <a:r>
              <a:rPr lang="en-US" sz="1600" dirty="0">
                <a:solidFill>
                  <a:srgbClr val="000000"/>
                </a:solidFill>
                <a:highlight>
                  <a:srgbClr val="FFFFFF"/>
                </a:highlight>
                <a:latin typeface="Consolas"/>
              </a:rPr>
              <a:t> &lt;</a:t>
            </a:r>
            <a:r>
              <a:rPr lang="en-US" sz="1600" dirty="0">
                <a:solidFill>
                  <a:srgbClr val="0000FF"/>
                </a:solidFill>
                <a:highlight>
                  <a:srgbClr val="FFFFFF"/>
                </a:highlight>
                <a:latin typeface="Consolas"/>
              </a:rPr>
              <a:t>class</a:t>
            </a:r>
            <a:r>
              <a:rPr lang="en-US" sz="1600" dirty="0">
                <a:solidFill>
                  <a:srgbClr val="000000"/>
                </a:solidFill>
                <a:highlight>
                  <a:srgbClr val="FFFFFF"/>
                </a:highlight>
                <a:latin typeface="Consolas"/>
              </a:rPr>
              <a:t> </a:t>
            </a:r>
            <a:r>
              <a:rPr lang="en-US" sz="1600" dirty="0" err="1">
                <a:solidFill>
                  <a:srgbClr val="2B91AF"/>
                </a:solidFill>
                <a:highlight>
                  <a:srgbClr val="FFFFFF"/>
                </a:highlight>
                <a:latin typeface="Consolas"/>
              </a:rPr>
              <a:t>elemType</a:t>
            </a:r>
            <a:r>
              <a:rPr lang="en-US" sz="1600" dirty="0">
                <a:solidFill>
                  <a:srgbClr val="000000"/>
                </a:solidFill>
                <a:highlight>
                  <a:srgbClr val="FFFFFF"/>
                </a:highlight>
                <a:latin typeface="Consolas"/>
              </a:rPr>
              <a:t>&gt;</a:t>
            </a:r>
          </a:p>
          <a:p>
            <a:pPr marL="0" indent="0">
              <a:buNone/>
            </a:pPr>
            <a:r>
              <a:rPr lang="en-US" sz="1600" dirty="0" err="1">
                <a:solidFill>
                  <a:srgbClr val="0000FF"/>
                </a:solidFill>
                <a:highlight>
                  <a:srgbClr val="FFFFFF"/>
                </a:highlight>
                <a:latin typeface="Consolas"/>
              </a:rPr>
              <a:t>const</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arrayListType</a:t>
            </a:r>
            <a:r>
              <a:rPr lang="en-US" sz="1600" dirty="0">
                <a:solidFill>
                  <a:srgbClr val="000000"/>
                </a:solidFill>
                <a:highlight>
                  <a:srgbClr val="FFFFFF"/>
                </a:highlight>
                <a:latin typeface="Consolas"/>
              </a:rPr>
              <a:t>&lt;</a:t>
            </a:r>
            <a:r>
              <a:rPr lang="en-US" sz="1600" dirty="0" err="1">
                <a:solidFill>
                  <a:srgbClr val="2B91AF"/>
                </a:solidFill>
                <a:highlight>
                  <a:srgbClr val="FFFFFF"/>
                </a:highlight>
                <a:latin typeface="Consolas"/>
              </a:rPr>
              <a:t>elemType</a:t>
            </a:r>
            <a:r>
              <a:rPr lang="en-US" sz="1600" dirty="0">
                <a:solidFill>
                  <a:srgbClr val="000000"/>
                </a:solidFill>
                <a:highlight>
                  <a:srgbClr val="FFFFFF"/>
                </a:highlight>
                <a:latin typeface="Consolas"/>
              </a:rPr>
              <a:t>&gt;&amp; </a:t>
            </a:r>
            <a:r>
              <a:rPr lang="en-US" sz="1600" dirty="0" err="1">
                <a:solidFill>
                  <a:srgbClr val="000000"/>
                </a:solidFill>
                <a:highlight>
                  <a:srgbClr val="FFFFFF"/>
                </a:highlight>
                <a:latin typeface="Consolas"/>
              </a:rPr>
              <a:t>arrayListType</a:t>
            </a:r>
            <a:r>
              <a:rPr lang="en-US" sz="1600" dirty="0">
                <a:solidFill>
                  <a:srgbClr val="000000"/>
                </a:solidFill>
                <a:highlight>
                  <a:srgbClr val="FFFFFF"/>
                </a:highlight>
                <a:latin typeface="Consolas"/>
              </a:rPr>
              <a:t>&lt;</a:t>
            </a:r>
            <a:r>
              <a:rPr lang="en-US" sz="1600" dirty="0" err="1">
                <a:solidFill>
                  <a:srgbClr val="2B91AF"/>
                </a:solidFill>
                <a:highlight>
                  <a:srgbClr val="FFFFFF"/>
                </a:highlight>
                <a:latin typeface="Consolas"/>
              </a:rPr>
              <a:t>elemType</a:t>
            </a:r>
            <a:r>
              <a:rPr lang="en-US" sz="1600" dirty="0">
                <a:solidFill>
                  <a:srgbClr val="000000"/>
                </a:solidFill>
                <a:highlight>
                  <a:srgbClr val="FFFFFF"/>
                </a:highlight>
                <a:latin typeface="Consolas"/>
              </a:rPr>
              <a:t>&gt;::</a:t>
            </a:r>
            <a:r>
              <a:rPr lang="en-US" sz="1600" dirty="0">
                <a:solidFill>
                  <a:srgbClr val="0000FF"/>
                </a:solidFill>
                <a:highlight>
                  <a:srgbClr val="FFFFFF"/>
                </a:highlight>
                <a:latin typeface="Consolas"/>
              </a:rPr>
              <a:t>operator</a:t>
            </a:r>
            <a:r>
              <a:rPr lang="en-US" sz="1600" dirty="0">
                <a:solidFill>
                  <a:srgbClr val="000000"/>
                </a:solidFill>
                <a:highlight>
                  <a:srgbClr val="FFFFFF"/>
                </a:highlight>
                <a:latin typeface="Consolas"/>
              </a:rPr>
              <a:t>=</a:t>
            </a:r>
          </a:p>
          <a:p>
            <a:pPr marL="0" indent="0">
              <a:buNone/>
            </a:pPr>
            <a:r>
              <a:rPr lang="en-US" sz="1600" dirty="0">
                <a:solidFill>
                  <a:srgbClr val="000000"/>
                </a:solidFill>
                <a:highlight>
                  <a:srgbClr val="FFFFFF"/>
                </a:highlight>
                <a:latin typeface="Consolas"/>
              </a:rPr>
              <a:t>(</a:t>
            </a:r>
            <a:r>
              <a:rPr lang="en-US" sz="1600" dirty="0" err="1">
                <a:solidFill>
                  <a:srgbClr val="0000FF"/>
                </a:solidFill>
                <a:highlight>
                  <a:srgbClr val="FFFFFF"/>
                </a:highlight>
                <a:latin typeface="Consolas"/>
              </a:rPr>
              <a:t>const</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arrayListType</a:t>
            </a:r>
            <a:r>
              <a:rPr lang="en-US" sz="1600" dirty="0">
                <a:solidFill>
                  <a:srgbClr val="000000"/>
                </a:solidFill>
                <a:highlight>
                  <a:srgbClr val="FFFFFF"/>
                </a:highlight>
                <a:latin typeface="Consolas"/>
              </a:rPr>
              <a:t>&lt;</a:t>
            </a:r>
            <a:r>
              <a:rPr lang="en-US" sz="1600" dirty="0" err="1">
                <a:solidFill>
                  <a:srgbClr val="2B91AF"/>
                </a:solidFill>
                <a:highlight>
                  <a:srgbClr val="FFFFFF"/>
                </a:highlight>
                <a:latin typeface="Consolas"/>
              </a:rPr>
              <a:t>elemType</a:t>
            </a:r>
            <a:r>
              <a:rPr lang="en-US" sz="1600" dirty="0">
                <a:solidFill>
                  <a:srgbClr val="000000"/>
                </a:solidFill>
                <a:highlight>
                  <a:srgbClr val="FFFFFF"/>
                </a:highlight>
                <a:latin typeface="Consolas"/>
              </a:rPr>
              <a:t>&gt;&amp; </a:t>
            </a:r>
            <a:r>
              <a:rPr lang="en-US" sz="1600" dirty="0" err="1">
                <a:solidFill>
                  <a:srgbClr val="000000"/>
                </a:solidFill>
                <a:highlight>
                  <a:srgbClr val="FFFFFF"/>
                </a:highlight>
                <a:latin typeface="Consolas"/>
              </a:rPr>
              <a:t>otherList</a:t>
            </a:r>
            <a:r>
              <a:rPr lang="en-US" sz="1600" dirty="0">
                <a:solidFill>
                  <a:srgbClr val="000000"/>
                </a:solidFill>
                <a:highlight>
                  <a:srgbClr val="FFFFFF"/>
                </a:highlight>
                <a:latin typeface="Consolas"/>
              </a:rPr>
              <a:t>)</a:t>
            </a:r>
          </a:p>
          <a:p>
            <a:pPr marL="0" indent="0">
              <a:buNone/>
            </a:pPr>
            <a:r>
              <a:rPr lang="en-US" sz="1600" dirty="0">
                <a:solidFill>
                  <a:srgbClr val="000000"/>
                </a:solidFill>
                <a:highlight>
                  <a:srgbClr val="FFFFFF"/>
                </a:highlight>
                <a:latin typeface="Consolas"/>
              </a:rPr>
              <a:t>{</a:t>
            </a:r>
          </a:p>
          <a:p>
            <a:pPr marL="0" indent="0">
              <a:buNone/>
            </a:pPr>
            <a:r>
              <a:rPr lang="en-US" sz="1600" dirty="0">
                <a:solidFill>
                  <a:srgbClr val="0000FF"/>
                </a:solidFill>
                <a:highlight>
                  <a:srgbClr val="FFFFFF"/>
                </a:highlight>
                <a:latin typeface="Consolas"/>
              </a:rPr>
              <a:t>	if</a:t>
            </a:r>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this</a:t>
            </a:r>
            <a:r>
              <a:rPr lang="en-US" sz="1600" dirty="0">
                <a:solidFill>
                  <a:srgbClr val="000000"/>
                </a:solidFill>
                <a:highlight>
                  <a:srgbClr val="FFFFFF"/>
                </a:highlight>
                <a:latin typeface="Consolas"/>
              </a:rPr>
              <a:t> != &amp;</a:t>
            </a:r>
            <a:r>
              <a:rPr lang="en-US" sz="1600" dirty="0" err="1">
                <a:solidFill>
                  <a:srgbClr val="000000"/>
                </a:solidFill>
                <a:highlight>
                  <a:srgbClr val="FFFFFF"/>
                </a:highlight>
                <a:latin typeface="Consolas"/>
              </a:rPr>
              <a:t>otherList</a:t>
            </a:r>
            <a:r>
              <a:rPr lang="en-US" sz="1600" dirty="0">
                <a:solidFill>
                  <a:srgbClr val="000000"/>
                </a:solidFill>
                <a:highlight>
                  <a:srgbClr val="FFFFFF"/>
                </a:highlight>
                <a:latin typeface="Consolas"/>
              </a:rPr>
              <a:t>) </a:t>
            </a:r>
            <a:r>
              <a:rPr lang="en-US" sz="1600" dirty="0">
                <a:solidFill>
                  <a:srgbClr val="008000"/>
                </a:solidFill>
                <a:highlight>
                  <a:srgbClr val="FFFFFF"/>
                </a:highlight>
                <a:latin typeface="Consolas"/>
              </a:rPr>
              <a:t>//avoid self-assignment</a:t>
            </a:r>
            <a:endParaRPr lang="en-US" sz="1600" dirty="0">
              <a:solidFill>
                <a:srgbClr val="000000"/>
              </a:solidFill>
              <a:highlight>
                <a:srgbClr val="FFFFFF"/>
              </a:highlight>
              <a:latin typeface="Consolas"/>
            </a:endParaRPr>
          </a:p>
          <a:p>
            <a:pPr marL="0" indent="0">
              <a:buNone/>
            </a:pPr>
            <a:r>
              <a:rPr lang="en-US" sz="1600" dirty="0">
                <a:solidFill>
                  <a:srgbClr val="000000"/>
                </a:solidFill>
                <a:highlight>
                  <a:srgbClr val="FFFFFF"/>
                </a:highlight>
                <a:latin typeface="Consolas"/>
              </a:rPr>
              <a:t>	{</a:t>
            </a:r>
          </a:p>
          <a:p>
            <a:pPr marL="0" indent="0">
              <a:buNone/>
            </a:pPr>
            <a:r>
              <a:rPr lang="en-US" sz="1600" dirty="0">
                <a:solidFill>
                  <a:srgbClr val="0000FF"/>
                </a:solidFill>
                <a:highlight>
                  <a:srgbClr val="FFFFFF"/>
                </a:highlight>
                <a:latin typeface="Consolas"/>
              </a:rPr>
              <a:t>		delete</a:t>
            </a:r>
            <a:r>
              <a:rPr lang="en-US" sz="1600" dirty="0">
                <a:solidFill>
                  <a:srgbClr val="000000"/>
                </a:solidFill>
                <a:highlight>
                  <a:srgbClr val="FFFFFF"/>
                </a:highlight>
                <a:latin typeface="Consolas"/>
              </a:rPr>
              <a:t>[] list;</a:t>
            </a:r>
          </a:p>
          <a:p>
            <a:pPr marL="0" indent="0">
              <a:buNone/>
            </a:pP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maxSize</a:t>
            </a:r>
            <a:r>
              <a:rPr lang="en-US" sz="1600" dirty="0">
                <a:solidFill>
                  <a:srgbClr val="000000"/>
                </a:solidFill>
                <a:highlight>
                  <a:srgbClr val="FFFFFF"/>
                </a:highlight>
                <a:latin typeface="Consolas"/>
              </a:rPr>
              <a:t> = </a:t>
            </a:r>
            <a:r>
              <a:rPr lang="en-US" sz="1600" dirty="0" err="1">
                <a:solidFill>
                  <a:srgbClr val="000000"/>
                </a:solidFill>
                <a:highlight>
                  <a:srgbClr val="FFFFFF"/>
                </a:highlight>
                <a:latin typeface="Consolas"/>
              </a:rPr>
              <a:t>otherList.maxSize</a:t>
            </a:r>
            <a:r>
              <a:rPr lang="en-US" sz="1600" dirty="0">
                <a:solidFill>
                  <a:srgbClr val="000000"/>
                </a:solidFill>
                <a:highlight>
                  <a:srgbClr val="FFFFFF"/>
                </a:highlight>
                <a:latin typeface="Consolas"/>
              </a:rPr>
              <a:t>;</a:t>
            </a:r>
          </a:p>
          <a:p>
            <a:pPr marL="0" indent="0">
              <a:buNone/>
            </a:pPr>
            <a:r>
              <a:rPr lang="en-US" sz="1600" dirty="0">
                <a:solidFill>
                  <a:srgbClr val="000000"/>
                </a:solidFill>
                <a:highlight>
                  <a:srgbClr val="FFFFFF"/>
                </a:highlight>
                <a:latin typeface="Consolas"/>
              </a:rPr>
              <a:t>		length = </a:t>
            </a:r>
            <a:r>
              <a:rPr lang="en-US" sz="1600" dirty="0" err="1">
                <a:solidFill>
                  <a:srgbClr val="000000"/>
                </a:solidFill>
                <a:highlight>
                  <a:srgbClr val="FFFFFF"/>
                </a:highlight>
                <a:latin typeface="Consolas"/>
              </a:rPr>
              <a:t>otherList.length</a:t>
            </a:r>
            <a:r>
              <a:rPr lang="en-US" sz="1600" dirty="0">
                <a:solidFill>
                  <a:srgbClr val="000000"/>
                </a:solidFill>
                <a:highlight>
                  <a:srgbClr val="FFFFFF"/>
                </a:highlight>
                <a:latin typeface="Consolas"/>
              </a:rPr>
              <a:t>;</a:t>
            </a:r>
          </a:p>
          <a:p>
            <a:pPr marL="0" indent="0">
              <a:buNone/>
            </a:pPr>
            <a:r>
              <a:rPr lang="en-US" sz="1600" dirty="0">
                <a:solidFill>
                  <a:srgbClr val="000000"/>
                </a:solidFill>
                <a:highlight>
                  <a:srgbClr val="FFFFFF"/>
                </a:highlight>
                <a:latin typeface="Consolas"/>
              </a:rPr>
              <a:t>		list = </a:t>
            </a:r>
            <a:r>
              <a:rPr lang="en-US" sz="1600" dirty="0">
                <a:solidFill>
                  <a:srgbClr val="0000FF"/>
                </a:solidFill>
                <a:highlight>
                  <a:srgbClr val="FFFFFF"/>
                </a:highlight>
                <a:latin typeface="Consolas"/>
              </a:rPr>
              <a:t>new</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elemType</a:t>
            </a:r>
            <a:r>
              <a:rPr lang="en-US" sz="1600" dirty="0">
                <a:solidFill>
                  <a:srgbClr val="000000"/>
                </a:solidFill>
                <a:highlight>
                  <a:srgbClr val="FFFFFF"/>
                </a:highlight>
                <a:latin typeface="Consolas"/>
              </a:rPr>
              <a:t>[</a:t>
            </a:r>
            <a:r>
              <a:rPr lang="en-US" sz="1600" dirty="0" err="1">
                <a:solidFill>
                  <a:srgbClr val="000000"/>
                </a:solidFill>
                <a:highlight>
                  <a:srgbClr val="FFFFFF"/>
                </a:highlight>
                <a:latin typeface="Consolas"/>
              </a:rPr>
              <a:t>maxSize</a:t>
            </a:r>
            <a:r>
              <a:rPr lang="en-US" sz="1600" dirty="0">
                <a:solidFill>
                  <a:srgbClr val="000000"/>
                </a:solidFill>
                <a:highlight>
                  <a:srgbClr val="FFFFFF"/>
                </a:highlight>
                <a:latin typeface="Consolas"/>
              </a:rPr>
              <a:t>]; </a:t>
            </a:r>
            <a:r>
              <a:rPr lang="en-US" sz="1600" dirty="0">
                <a:solidFill>
                  <a:srgbClr val="008000"/>
                </a:solidFill>
                <a:highlight>
                  <a:srgbClr val="FFFFFF"/>
                </a:highlight>
                <a:latin typeface="Consolas"/>
              </a:rPr>
              <a:t>//create the array</a:t>
            </a:r>
            <a:endParaRPr lang="en-US" sz="1600" dirty="0">
              <a:solidFill>
                <a:srgbClr val="000000"/>
              </a:solidFill>
              <a:highlight>
                <a:srgbClr val="FFFFFF"/>
              </a:highlight>
              <a:latin typeface="Consolas"/>
            </a:endParaRPr>
          </a:p>
          <a:p>
            <a:pPr marL="0" indent="0">
              <a:buNone/>
            </a:pPr>
            <a:r>
              <a:rPr lang="en-US" sz="1600" dirty="0">
                <a:solidFill>
                  <a:srgbClr val="000000"/>
                </a:solidFill>
                <a:highlight>
                  <a:srgbClr val="FFFFFF"/>
                </a:highlight>
                <a:latin typeface="Consolas"/>
              </a:rPr>
              <a:t>		assert(list != NULL); </a:t>
            </a:r>
            <a:r>
              <a:rPr lang="en-US" sz="1600" dirty="0">
                <a:solidFill>
                  <a:srgbClr val="008000"/>
                </a:solidFill>
                <a:highlight>
                  <a:srgbClr val="FFFFFF"/>
                </a:highlight>
                <a:latin typeface="Consolas"/>
              </a:rPr>
              <a:t>//if unable to allocate memory</a:t>
            </a:r>
            <a:endParaRPr lang="en-US" sz="1600" dirty="0">
              <a:solidFill>
                <a:srgbClr val="000000"/>
              </a:solidFill>
              <a:highlight>
                <a:srgbClr val="FFFFFF"/>
              </a:highlight>
              <a:latin typeface="Consolas"/>
            </a:endParaRPr>
          </a:p>
          <a:p>
            <a:pPr marL="0" indent="0">
              <a:buNone/>
            </a:pPr>
            <a:r>
              <a:rPr lang="en-US" sz="1600" dirty="0">
                <a:solidFill>
                  <a:srgbClr val="008000"/>
                </a:solidFill>
                <a:highlight>
                  <a:srgbClr val="FFFFFF"/>
                </a:highlight>
                <a:latin typeface="Consolas"/>
              </a:rPr>
              <a:t>		//space, terminate the program</a:t>
            </a:r>
            <a:endParaRPr lang="en-US" sz="1600" dirty="0">
              <a:solidFill>
                <a:srgbClr val="000000"/>
              </a:solidFill>
              <a:highlight>
                <a:srgbClr val="FFFFFF"/>
              </a:highlight>
              <a:latin typeface="Consolas"/>
            </a:endParaRPr>
          </a:p>
          <a:p>
            <a:pPr marL="0" indent="0">
              <a:buNone/>
            </a:pPr>
            <a:r>
              <a:rPr lang="en-US" sz="1600" dirty="0">
                <a:solidFill>
                  <a:srgbClr val="0000FF"/>
                </a:solidFill>
                <a:highlight>
                  <a:srgbClr val="FFFFFF"/>
                </a:highlight>
                <a:latin typeface="Consolas"/>
              </a:rPr>
              <a:t>		for</a:t>
            </a:r>
            <a:r>
              <a:rPr lang="en-US" sz="1600" dirty="0">
                <a:solidFill>
                  <a:srgbClr val="000000"/>
                </a:solidFill>
                <a:highlight>
                  <a:srgbClr val="FFFFFF"/>
                </a:highlight>
                <a:latin typeface="Consolas"/>
              </a:rPr>
              <a:t> (</a:t>
            </a:r>
            <a:r>
              <a:rPr lang="en-US" sz="1600" dirty="0" err="1">
                <a:solidFill>
                  <a:srgbClr val="0000FF"/>
                </a:solidFill>
                <a:highlight>
                  <a:srgbClr val="FFFFFF"/>
                </a:highlight>
                <a:latin typeface="Consolas"/>
              </a:rPr>
              <a:t>int</a:t>
            </a:r>
            <a:r>
              <a:rPr lang="en-US" sz="1600" dirty="0">
                <a:solidFill>
                  <a:srgbClr val="000000"/>
                </a:solidFill>
                <a:highlight>
                  <a:srgbClr val="FFFFFF"/>
                </a:highlight>
                <a:latin typeface="Consolas"/>
              </a:rPr>
              <a:t> i = 0; i &lt; length; i++)</a:t>
            </a:r>
          </a:p>
          <a:p>
            <a:pPr marL="0" indent="0">
              <a:buNone/>
            </a:pPr>
            <a:r>
              <a:rPr lang="en-US" sz="1600" dirty="0">
                <a:solidFill>
                  <a:srgbClr val="000000"/>
                </a:solidFill>
                <a:highlight>
                  <a:srgbClr val="FFFFFF"/>
                </a:highlight>
                <a:latin typeface="Consolas"/>
              </a:rPr>
              <a:t>		list[i] = </a:t>
            </a:r>
            <a:r>
              <a:rPr lang="en-US" sz="1600" dirty="0" err="1">
                <a:solidFill>
                  <a:srgbClr val="000000"/>
                </a:solidFill>
                <a:highlight>
                  <a:srgbClr val="FFFFFF"/>
                </a:highlight>
                <a:latin typeface="Consolas"/>
              </a:rPr>
              <a:t>otherList.list</a:t>
            </a:r>
            <a:r>
              <a:rPr lang="en-US" sz="1600" dirty="0">
                <a:solidFill>
                  <a:srgbClr val="000000"/>
                </a:solidFill>
                <a:highlight>
                  <a:srgbClr val="FFFFFF"/>
                </a:highlight>
                <a:latin typeface="Consolas"/>
              </a:rPr>
              <a:t>[i];</a:t>
            </a:r>
          </a:p>
          <a:p>
            <a:pPr marL="0" indent="0">
              <a:buNone/>
            </a:pPr>
            <a:r>
              <a:rPr lang="en-US" sz="1600" dirty="0">
                <a:solidFill>
                  <a:srgbClr val="000000"/>
                </a:solidFill>
                <a:highlight>
                  <a:srgbClr val="FFFFFF"/>
                </a:highlight>
                <a:latin typeface="Consolas"/>
              </a:rPr>
              <a:t>	}</a:t>
            </a:r>
          </a:p>
          <a:p>
            <a:pPr marL="0" indent="0">
              <a:buNone/>
            </a:pPr>
            <a:r>
              <a:rPr lang="en-US" sz="1600" dirty="0">
                <a:solidFill>
                  <a:srgbClr val="0000FF"/>
                </a:solidFill>
                <a:highlight>
                  <a:srgbClr val="FFFFFF"/>
                </a:highlight>
                <a:latin typeface="Consolas"/>
              </a:rPr>
              <a:t>return</a:t>
            </a:r>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this</a:t>
            </a:r>
            <a:r>
              <a:rPr lang="en-US" sz="1600" dirty="0">
                <a:solidFill>
                  <a:srgbClr val="000000"/>
                </a:solidFill>
                <a:highlight>
                  <a:srgbClr val="FFFFFF"/>
                </a:highlight>
                <a:latin typeface="Consolas"/>
              </a:rPr>
              <a:t>;</a:t>
            </a:r>
          </a:p>
          <a:p>
            <a:pPr marL="0" indent="0">
              <a:buNone/>
            </a:pPr>
            <a:r>
              <a:rPr lang="en-US" sz="1600" dirty="0">
                <a:solidFill>
                  <a:srgbClr val="000000"/>
                </a:solidFill>
                <a:highlight>
                  <a:srgbClr val="FFFFFF"/>
                </a:highlight>
                <a:latin typeface="Consolas"/>
              </a:rPr>
              <a:t>}</a:t>
            </a:r>
            <a:r>
              <a:rPr lang="en-US" sz="1600" dirty="0">
                <a:solidFill>
                  <a:srgbClr val="008000"/>
                </a:solidFill>
                <a:highlight>
                  <a:srgbClr val="FFFFFF"/>
                </a:highlight>
                <a:latin typeface="Consolas"/>
              </a:rPr>
              <a:t> </a:t>
            </a:r>
          </a:p>
          <a:p>
            <a:pPr marL="0" indent="0">
              <a:buNone/>
            </a:pPr>
            <a:r>
              <a:rPr lang="en-US" sz="1600" dirty="0">
                <a:solidFill>
                  <a:srgbClr val="008000"/>
                </a:solidFill>
                <a:highlight>
                  <a:srgbClr val="FFFFFF"/>
                </a:highlight>
                <a:latin typeface="Consolas"/>
              </a:rPr>
              <a:t>//Similar to the function print, it is easy to see that both the copy constructor and the//function to overload the assignment operator are of O(n).</a:t>
            </a:r>
          </a:p>
        </p:txBody>
      </p:sp>
      <p:sp>
        <p:nvSpPr>
          <p:cNvPr id="4" name="Slide Number Placeholder 3"/>
          <p:cNvSpPr>
            <a:spLocks noGrp="1"/>
          </p:cNvSpPr>
          <p:nvPr>
            <p:ph type="sldNum" sz="quarter" idx="12"/>
          </p:nvPr>
        </p:nvSpPr>
        <p:spPr/>
        <p:txBody>
          <a:bodyPr/>
          <a:lstStyle/>
          <a:p>
            <a:fld id="{F5DC2105-FB7B-4317-BBB0-FAC370B57197}" type="slidenum">
              <a:rPr lang="en-US" smtClean="0"/>
              <a:t>31</a:t>
            </a:fld>
            <a:endParaRPr lang="en-US" dirty="0"/>
          </a:p>
        </p:txBody>
      </p:sp>
    </p:spTree>
    <p:extLst>
      <p:ext uri="{BB962C8B-B14F-4D97-AF65-F5344CB8AC3E}">
        <p14:creationId xmlns:p14="http://schemas.microsoft.com/office/powerpoint/2010/main" val="3580027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a:t>
            </a:r>
          </a:p>
        </p:txBody>
      </p:sp>
      <p:sp>
        <p:nvSpPr>
          <p:cNvPr id="3" name="Content Placeholder 2"/>
          <p:cNvSpPr>
            <a:spLocks noGrp="1"/>
          </p:cNvSpPr>
          <p:nvPr>
            <p:ph idx="1"/>
          </p:nvPr>
        </p:nvSpPr>
        <p:spPr>
          <a:xfrm>
            <a:off x="457200" y="1143000"/>
            <a:ext cx="8229600" cy="4983163"/>
          </a:xfrm>
        </p:spPr>
        <p:txBody>
          <a:bodyPr/>
          <a:lstStyle/>
          <a:p>
            <a:r>
              <a:rPr lang="en-US" b="1" dirty="0"/>
              <a:t>Sequential</a:t>
            </a:r>
            <a:r>
              <a:rPr lang="en-US" dirty="0"/>
              <a:t> or </a:t>
            </a:r>
            <a:r>
              <a:rPr lang="en-US" b="1" dirty="0"/>
              <a:t>linear </a:t>
            </a:r>
            <a:r>
              <a:rPr lang="en-US" dirty="0"/>
              <a:t>search</a:t>
            </a:r>
          </a:p>
          <a:p>
            <a:endParaRPr lang="en-US" dirty="0"/>
          </a:p>
          <a:p>
            <a:endParaRPr lang="en-US" dirty="0"/>
          </a:p>
          <a:p>
            <a:endParaRPr lang="en-US" dirty="0"/>
          </a:p>
          <a:p>
            <a:r>
              <a:rPr lang="en-US" dirty="0"/>
              <a:t>Search 27: Compare with list[0]</a:t>
            </a:r>
            <a:r>
              <a:rPr lang="en-US" dirty="0">
                <a:sym typeface="Wingdings" pitchFamily="2" charset="2"/>
              </a:rPr>
              <a:t>False list[1]</a:t>
            </a:r>
            <a:r>
              <a:rPr lang="en-US" dirty="0" err="1">
                <a:sym typeface="Wingdings" pitchFamily="2" charset="2"/>
              </a:rPr>
              <a:t>Falselist</a:t>
            </a:r>
            <a:r>
              <a:rPr lang="en-US" dirty="0">
                <a:sym typeface="Wingdings" pitchFamily="2" charset="2"/>
              </a:rPr>
              <a:t>[2]</a:t>
            </a:r>
            <a:r>
              <a:rPr lang="en-US" dirty="0" err="1">
                <a:sym typeface="Wingdings" pitchFamily="2" charset="2"/>
              </a:rPr>
              <a:t>TrueReturn</a:t>
            </a:r>
            <a:r>
              <a:rPr lang="en-US" dirty="0">
                <a:sym typeface="Wingdings" pitchFamily="2" charset="2"/>
              </a:rPr>
              <a:t> index</a:t>
            </a:r>
          </a:p>
          <a:p>
            <a:r>
              <a:rPr lang="en-US" dirty="0">
                <a:sym typeface="Wingdings" pitchFamily="2" charset="2"/>
              </a:rPr>
              <a:t>Search 10: </a:t>
            </a:r>
            <a:r>
              <a:rPr lang="en-US" dirty="0"/>
              <a:t>Compare with list[0]</a:t>
            </a:r>
            <a:r>
              <a:rPr lang="en-US" dirty="0">
                <a:sym typeface="Wingdings" pitchFamily="2" charset="2"/>
              </a:rPr>
              <a:t>False list[1]False…list[6]Return Item no found</a:t>
            </a:r>
            <a:endParaRPr lang="en-US" dirty="0"/>
          </a:p>
        </p:txBody>
      </p:sp>
      <p:sp>
        <p:nvSpPr>
          <p:cNvPr id="4" name="Slide Number Placeholder 3"/>
          <p:cNvSpPr>
            <a:spLocks noGrp="1"/>
          </p:cNvSpPr>
          <p:nvPr>
            <p:ph type="sldNum" sz="quarter" idx="12"/>
          </p:nvPr>
        </p:nvSpPr>
        <p:spPr/>
        <p:txBody>
          <a:bodyPr/>
          <a:lstStyle/>
          <a:p>
            <a:fld id="{F5DC2105-FB7B-4317-BBB0-FAC370B57197}" type="slidenum">
              <a:rPr lang="en-US" smtClean="0"/>
              <a:t>32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1647825"/>
            <a:ext cx="724852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661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Function</a:t>
            </a:r>
          </a:p>
        </p:txBody>
      </p:sp>
      <p:sp>
        <p:nvSpPr>
          <p:cNvPr id="3" name="Content Placeholder 2"/>
          <p:cNvSpPr>
            <a:spLocks noGrp="1"/>
          </p:cNvSpPr>
          <p:nvPr>
            <p:ph idx="1"/>
          </p:nvPr>
        </p:nvSpPr>
        <p:spPr>
          <a:xfrm>
            <a:off x="457200" y="1143000"/>
            <a:ext cx="8229600" cy="5257800"/>
          </a:xfrm>
        </p:spPr>
        <p:txBody>
          <a:bodyPr>
            <a:normAutofit fontScale="55000" lnSpcReduction="20000"/>
          </a:bodyPr>
          <a:lstStyle/>
          <a:p>
            <a:pPr marL="0" indent="0">
              <a:buNone/>
            </a:pPr>
            <a:r>
              <a:rPr lang="en-US" dirty="0">
                <a:solidFill>
                  <a:srgbClr val="0000FF"/>
                </a:solidFill>
                <a:highlight>
                  <a:srgbClr val="FFFFFF"/>
                </a:highlight>
                <a:latin typeface="Consolas"/>
              </a:rPr>
              <a:t>template</a:t>
            </a:r>
            <a:r>
              <a:rPr lang="en-US" dirty="0">
                <a:solidFill>
                  <a:srgbClr val="000000"/>
                </a:solidFill>
                <a:highlight>
                  <a:srgbClr val="FFFFFF"/>
                </a:highlight>
                <a:latin typeface="Consolas"/>
              </a:rPr>
              <a:t> &lt;</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a:t>
            </a:r>
          </a:p>
          <a:p>
            <a:pPr marL="0" indent="0">
              <a:buNone/>
            </a:pP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arrayListType</a:t>
            </a:r>
            <a:r>
              <a:rPr lang="en-US" dirty="0">
                <a:solidFill>
                  <a:srgbClr val="000000"/>
                </a:solidFill>
                <a:highlight>
                  <a:srgbClr val="FFFFFF"/>
                </a:highlight>
                <a:latin typeface="Consolas"/>
              </a:rPr>
              <a:t>&lt;</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a:t>
            </a:r>
            <a:r>
              <a:rPr lang="en-US" dirty="0" err="1">
                <a:solidFill>
                  <a:srgbClr val="000000"/>
                </a:solidFill>
                <a:highlight>
                  <a:srgbClr val="FFFFFF"/>
                </a:highlight>
                <a:latin typeface="Consolas"/>
              </a:rPr>
              <a:t>seqSearch</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&amp; item) </a:t>
            </a:r>
            <a:r>
              <a:rPr lang="en-US" dirty="0" err="1">
                <a:solidFill>
                  <a:srgbClr val="0000FF"/>
                </a:solidFill>
                <a:highlight>
                  <a:srgbClr val="FFFFFF"/>
                </a:highlight>
                <a:latin typeface="Consolas"/>
              </a:rPr>
              <a:t>const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a:t>
            </a:r>
            <a:r>
              <a:rPr lang="en-US" dirty="0" err="1">
                <a:solidFill>
                  <a:srgbClr val="0000FF"/>
                </a:solidFill>
                <a:highlight>
                  <a:srgbClr val="FFFFFF"/>
                </a:highlight>
                <a:latin typeface="Consolas"/>
              </a:rPr>
              <a:t>bool</a:t>
            </a:r>
            <a:r>
              <a:rPr lang="en-US" dirty="0">
                <a:solidFill>
                  <a:srgbClr val="000000"/>
                </a:solidFill>
                <a:highlight>
                  <a:srgbClr val="FFFFFF"/>
                </a:highlight>
                <a:latin typeface="Consolas"/>
              </a:rPr>
              <a:t> found = </a:t>
            </a:r>
            <a:r>
              <a:rPr lang="en-US" dirty="0">
                <a:solidFill>
                  <a:srgbClr val="0000FF"/>
                </a:solidFill>
                <a:highlight>
                  <a:srgbClr val="FFFFFF"/>
                </a:highlight>
                <a:latin typeface="Consolas"/>
              </a:rPr>
              <a:t>false</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for</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 = 0; </a:t>
            </a: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 &lt; length; </a:t>
            </a: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if</a:t>
            </a:r>
            <a:r>
              <a:rPr lang="en-US" dirty="0">
                <a:solidFill>
                  <a:srgbClr val="000000"/>
                </a:solidFill>
                <a:highlight>
                  <a:srgbClr val="FFFFFF"/>
                </a:highlight>
                <a:latin typeface="Consolas"/>
              </a:rPr>
              <a:t> (list[</a:t>
            </a: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 == item)</a:t>
            </a:r>
          </a:p>
          <a:p>
            <a:pPr marL="0" indent="0">
              <a:buNone/>
            </a:pPr>
            <a:r>
              <a:rPr lang="en-US" dirty="0">
                <a:solidFill>
                  <a:srgbClr val="000000"/>
                </a:solidFill>
                <a:highlight>
                  <a:srgbClr val="FFFFFF"/>
                </a:highlight>
                <a:latin typeface="Consolas"/>
              </a:rPr>
              <a:t>		{</a:t>
            </a:r>
          </a:p>
          <a:p>
            <a:pPr marL="0" indent="0">
              <a:buNone/>
            </a:pPr>
            <a:r>
              <a:rPr lang="en-US" dirty="0">
                <a:solidFill>
                  <a:srgbClr val="000000"/>
                </a:solidFill>
                <a:highlight>
                  <a:srgbClr val="FFFFFF"/>
                </a:highlight>
                <a:latin typeface="Consolas"/>
              </a:rPr>
              <a:t>			found = </a:t>
            </a:r>
            <a:r>
              <a:rPr lang="en-US" dirty="0">
                <a:solidFill>
                  <a:srgbClr val="0000FF"/>
                </a:solidFill>
                <a:highlight>
                  <a:srgbClr val="FFFFFF"/>
                </a:highlight>
                <a:latin typeface="Consolas"/>
              </a:rPr>
              <a:t>true</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break</a:t>
            </a:r>
            <a:r>
              <a:rPr lang="en-US" dirty="0">
                <a:solidFill>
                  <a:srgbClr val="000000"/>
                </a:solidFill>
                <a:highlight>
                  <a:srgbClr val="FFFFFF"/>
                </a:highlight>
                <a:latin typeface="Consolas"/>
              </a:rPr>
              <a:t>;</a:t>
            </a:r>
          </a:p>
          <a:p>
            <a:pPr marL="0" indent="0">
              <a:buNone/>
            </a:pPr>
            <a:r>
              <a:rPr lang="en-US" dirty="0">
                <a:solidFill>
                  <a:srgbClr val="000000"/>
                </a:solidFill>
                <a:highlight>
                  <a:srgbClr val="FFFFFF"/>
                </a:highlight>
                <a:latin typeface="Consolas"/>
              </a:rPr>
              <a:t>		}</a:t>
            </a:r>
          </a:p>
          <a:p>
            <a:pPr marL="0" indent="0">
              <a:buNone/>
            </a:pPr>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(found)</a:t>
            </a:r>
          </a:p>
          <a:p>
            <a:pPr marL="0" indent="0">
              <a:buNone/>
            </a:pPr>
            <a:r>
              <a:rPr lang="en-US" dirty="0">
                <a:solidFill>
                  <a:srgbClr val="0000FF"/>
                </a:solidFill>
                <a:highlight>
                  <a:srgbClr val="FFFFFF"/>
                </a:highlight>
                <a:latin typeface="Consolas"/>
              </a:rPr>
              <a:t>	return</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else</a:t>
            </a:r>
            <a:endParaRPr lang="en-US" dirty="0">
              <a:solidFill>
                <a:srgbClr val="000000"/>
              </a:solidFill>
              <a:highlight>
                <a:srgbClr val="FFFFFF"/>
              </a:highlight>
              <a:latin typeface="Consolas"/>
            </a:endParaRPr>
          </a:p>
          <a:p>
            <a:pPr marL="0" indent="0">
              <a:buNone/>
            </a:pPr>
            <a:r>
              <a:rPr lang="en-US" dirty="0">
                <a:solidFill>
                  <a:srgbClr val="0000FF"/>
                </a:solidFill>
                <a:highlight>
                  <a:srgbClr val="FFFFFF"/>
                </a:highlight>
                <a:latin typeface="Consolas"/>
              </a:rPr>
              <a:t>	return</a:t>
            </a:r>
            <a:r>
              <a:rPr lang="en-US" dirty="0">
                <a:solidFill>
                  <a:srgbClr val="000000"/>
                </a:solidFill>
                <a:highlight>
                  <a:srgbClr val="FFFFFF"/>
                </a:highlight>
                <a:latin typeface="Consolas"/>
              </a:rPr>
              <a:t> -1;</a:t>
            </a:r>
          </a:p>
          <a:p>
            <a:pPr marL="0" indent="0">
              <a:buNone/>
            </a:pP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//end </a:t>
            </a:r>
            <a:r>
              <a:rPr lang="en-US" dirty="0" err="1">
                <a:solidFill>
                  <a:srgbClr val="008000"/>
                </a:solidFill>
                <a:highlight>
                  <a:srgbClr val="FFFFFF"/>
                </a:highlight>
                <a:latin typeface="Consolas"/>
              </a:rPr>
              <a:t>seqSearch</a:t>
            </a:r>
            <a:endParaRPr lang="en-US" dirty="0">
              <a:solidFill>
                <a:srgbClr val="008000"/>
              </a:solidFill>
              <a:highlight>
                <a:srgbClr val="FFFFFF"/>
              </a:highlight>
              <a:latin typeface="Consolas"/>
            </a:endParaRPr>
          </a:p>
          <a:p>
            <a:r>
              <a:rPr lang="en-US" dirty="0">
                <a:solidFill>
                  <a:srgbClr val="FF0000"/>
                </a:solidFill>
              </a:rPr>
              <a:t>Chapter 9 explicitly shows that the function </a:t>
            </a:r>
            <a:r>
              <a:rPr lang="en-US" dirty="0" err="1">
                <a:solidFill>
                  <a:srgbClr val="FF0000"/>
                </a:solidFill>
              </a:rPr>
              <a:t>seqSearch</a:t>
            </a:r>
            <a:r>
              <a:rPr lang="en-US" dirty="0">
                <a:solidFill>
                  <a:srgbClr val="FF0000"/>
                </a:solidFill>
              </a:rPr>
              <a:t> is of O(n).</a:t>
            </a:r>
          </a:p>
        </p:txBody>
      </p:sp>
      <p:sp>
        <p:nvSpPr>
          <p:cNvPr id="4" name="Slide Number Placeholder 3"/>
          <p:cNvSpPr>
            <a:spLocks noGrp="1"/>
          </p:cNvSpPr>
          <p:nvPr>
            <p:ph type="sldNum" sz="quarter" idx="12"/>
          </p:nvPr>
        </p:nvSpPr>
        <p:spPr/>
        <p:txBody>
          <a:bodyPr/>
          <a:lstStyle/>
          <a:p>
            <a:fld id="{F5DC2105-FB7B-4317-BBB0-FAC370B57197}" type="slidenum">
              <a:rPr lang="en-US" smtClean="0"/>
              <a:t>33</a:t>
            </a:fld>
            <a:endParaRPr lang="en-US" dirty="0"/>
          </a:p>
        </p:txBody>
      </p:sp>
    </p:spTree>
    <p:extLst>
      <p:ext uri="{BB962C8B-B14F-4D97-AF65-F5344CB8AC3E}">
        <p14:creationId xmlns:p14="http://schemas.microsoft.com/office/powerpoint/2010/main" val="396831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731838"/>
          </a:xfrm>
        </p:spPr>
        <p:txBody>
          <a:bodyPr>
            <a:normAutofit fontScale="90000"/>
          </a:bodyPr>
          <a:lstStyle/>
          <a:p>
            <a:r>
              <a:rPr lang="en-US" dirty="0"/>
              <a:t>Insert Function</a:t>
            </a:r>
          </a:p>
        </p:txBody>
      </p:sp>
      <p:sp>
        <p:nvSpPr>
          <p:cNvPr id="3" name="Content Placeholder 2"/>
          <p:cNvSpPr>
            <a:spLocks noGrp="1"/>
          </p:cNvSpPr>
          <p:nvPr>
            <p:ph idx="1"/>
          </p:nvPr>
        </p:nvSpPr>
        <p:spPr>
          <a:xfrm>
            <a:off x="457200" y="685800"/>
            <a:ext cx="8229600" cy="5715000"/>
          </a:xfrm>
        </p:spPr>
        <p:txBody>
          <a:bodyPr>
            <a:normAutofit fontScale="55000" lnSpcReduction="20000"/>
          </a:bodyPr>
          <a:lstStyle/>
          <a:p>
            <a:pPr marL="0" indent="0">
              <a:buNone/>
            </a:pPr>
            <a:r>
              <a:rPr lang="en-US" dirty="0">
                <a:solidFill>
                  <a:srgbClr val="0000FF"/>
                </a:solidFill>
                <a:highlight>
                  <a:srgbClr val="FFFFFF"/>
                </a:highlight>
                <a:latin typeface="Consolas"/>
              </a:rPr>
              <a:t>template</a:t>
            </a:r>
            <a:r>
              <a:rPr lang="en-US" dirty="0">
                <a:solidFill>
                  <a:srgbClr val="000000"/>
                </a:solidFill>
                <a:highlight>
                  <a:srgbClr val="FFFFFF"/>
                </a:highlight>
                <a:latin typeface="Consolas"/>
              </a:rPr>
              <a:t> &lt;</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a:t>
            </a:r>
          </a:p>
          <a:p>
            <a:pPr marL="0" indent="0">
              <a:buNone/>
            </a:pP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arrayListType</a:t>
            </a:r>
            <a:r>
              <a:rPr lang="en-US" dirty="0">
                <a:solidFill>
                  <a:srgbClr val="000000"/>
                </a:solidFill>
                <a:highlight>
                  <a:srgbClr val="FFFFFF"/>
                </a:highlight>
                <a:latin typeface="Consolas"/>
              </a:rPr>
              <a:t>&lt;</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&gt;::insert(</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&amp; </a:t>
            </a:r>
            <a:r>
              <a:rPr lang="en-US" dirty="0" err="1">
                <a:solidFill>
                  <a:srgbClr val="000000"/>
                </a:solidFill>
                <a:highlight>
                  <a:srgbClr val="FFFFFF"/>
                </a:highlight>
                <a:latin typeface="Consolas"/>
              </a:rPr>
              <a:t>insertItem</a:t>
            </a:r>
            <a:r>
              <a:rPr lang="en-US" dirty="0">
                <a:solidFill>
                  <a:srgbClr val="000000"/>
                </a:solidFill>
                <a:highlight>
                  <a:srgbClr val="FFFFFF"/>
                </a:highlight>
                <a:latin typeface="Consolas"/>
              </a:rPr>
              <a:t>)</a:t>
            </a:r>
          </a:p>
          <a:p>
            <a:pPr marL="0" indent="0">
              <a:buNone/>
            </a:pP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if</a:t>
            </a:r>
            <a:r>
              <a:rPr lang="en-US" dirty="0">
                <a:solidFill>
                  <a:srgbClr val="000000"/>
                </a:solidFill>
                <a:highlight>
                  <a:srgbClr val="FFFFFF"/>
                </a:highlight>
                <a:latin typeface="Consolas"/>
              </a:rPr>
              <a:t> (length == 0) </a:t>
            </a:r>
            <a:r>
              <a:rPr lang="en-US" dirty="0">
                <a:solidFill>
                  <a:srgbClr val="008000"/>
                </a:solidFill>
                <a:highlight>
                  <a:srgbClr val="FFFFFF"/>
                </a:highlight>
                <a:latin typeface="Consolas"/>
              </a:rPr>
              <a:t>//list is empty</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list[length++] = </a:t>
            </a:r>
            <a:r>
              <a:rPr lang="en-US" dirty="0" err="1">
                <a:solidFill>
                  <a:srgbClr val="000000"/>
                </a:solidFill>
                <a:highlight>
                  <a:srgbClr val="FFFFFF"/>
                </a:highlight>
                <a:latin typeface="Consolas"/>
              </a:rPr>
              <a:t>insertItem</a:t>
            </a:r>
            <a:r>
              <a:rPr lang="en-US" dirty="0">
                <a:solidFill>
                  <a:srgbClr val="000000"/>
                </a:solidFill>
                <a:highlight>
                  <a:srgbClr val="FFFFFF"/>
                </a:highlight>
                <a:latin typeface="Consolas"/>
              </a:rPr>
              <a:t>; </a:t>
            </a:r>
          </a:p>
          <a:p>
            <a:pPr marL="0" indent="0">
              <a:buNone/>
            </a:pP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//insert the item and increment the length</a:t>
            </a:r>
            <a:endParaRPr lang="en-US" dirty="0">
              <a:solidFill>
                <a:srgbClr val="000000"/>
              </a:solidFill>
              <a:highlight>
                <a:srgbClr val="FFFFFF"/>
              </a:highlight>
              <a:latin typeface="Consolas"/>
            </a:endParaRPr>
          </a:p>
          <a:p>
            <a:pPr marL="0" indent="0">
              <a:buNone/>
            </a:pPr>
            <a:r>
              <a:rPr lang="en-US" dirty="0">
                <a:solidFill>
                  <a:srgbClr val="0000FF"/>
                </a:solidFill>
                <a:highlight>
                  <a:srgbClr val="FFFFFF"/>
                </a:highlight>
                <a:latin typeface="Consolas"/>
              </a:rPr>
              <a:t>	else</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(length == </a:t>
            </a:r>
            <a:r>
              <a:rPr lang="en-US" dirty="0" err="1">
                <a:solidFill>
                  <a:srgbClr val="000000"/>
                </a:solidFill>
                <a:highlight>
                  <a:srgbClr val="FFFFFF"/>
                </a:highlight>
                <a:latin typeface="Consolas"/>
              </a:rPr>
              <a:t>maxSize</a:t>
            </a:r>
            <a:r>
              <a:rPr lang="en-US" dirty="0">
                <a:solidFill>
                  <a:srgbClr val="000000"/>
                </a:solidFill>
                <a:highlight>
                  <a:srgbClr val="FFFFFF"/>
                </a:highlight>
                <a:latin typeface="Consolas"/>
              </a:rPr>
              <a:t>)</a:t>
            </a:r>
          </a:p>
          <a:p>
            <a:pPr marL="0" indent="0">
              <a:buNone/>
            </a:pP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cerr</a:t>
            </a:r>
            <a:r>
              <a:rPr lang="en-US" dirty="0">
                <a:solidFill>
                  <a:srgbClr val="000000"/>
                </a:solidFill>
                <a:highlight>
                  <a:srgbClr val="FFFFFF"/>
                </a:highlight>
                <a:latin typeface="Consolas"/>
              </a:rPr>
              <a:t> &lt;&lt; </a:t>
            </a:r>
            <a:r>
              <a:rPr lang="en-US" dirty="0">
                <a:solidFill>
                  <a:srgbClr val="A31515"/>
                </a:solidFill>
                <a:highlight>
                  <a:srgbClr val="FFFFFF"/>
                </a:highlight>
                <a:latin typeface="Consolas"/>
              </a:rPr>
              <a:t>"Cannot insert in a full list."</a:t>
            </a:r>
            <a:r>
              <a:rPr lang="en-US" dirty="0">
                <a:solidFill>
                  <a:srgbClr val="000000"/>
                </a:solidFill>
                <a:highlight>
                  <a:srgbClr val="FFFFFF"/>
                </a:highlight>
                <a:latin typeface="Consolas"/>
              </a:rPr>
              <a:t> &lt;&lt; </a:t>
            </a:r>
            <a:r>
              <a:rPr lang="en-US" dirty="0" err="1">
                <a:solidFill>
                  <a:srgbClr val="000000"/>
                </a:solidFill>
                <a:highlight>
                  <a:srgbClr val="FFFFFF"/>
                </a:highlight>
                <a:latin typeface="Consolas"/>
              </a:rPr>
              <a:t>endl</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else</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a:t>
            </a:r>
          </a:p>
          <a:p>
            <a:pPr marL="0" indent="0">
              <a:buNone/>
            </a:pP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 = </a:t>
            </a:r>
            <a:r>
              <a:rPr lang="en-US" dirty="0" err="1">
                <a:solidFill>
                  <a:srgbClr val="000000"/>
                </a:solidFill>
                <a:highlight>
                  <a:srgbClr val="FFFFFF"/>
                </a:highlight>
                <a:latin typeface="Consolas"/>
              </a:rPr>
              <a:t>seqSearch</a:t>
            </a:r>
            <a:r>
              <a:rPr lang="en-US" dirty="0">
                <a:solidFill>
                  <a:srgbClr val="000000"/>
                </a:solidFill>
                <a:highlight>
                  <a:srgbClr val="FFFFFF"/>
                </a:highlight>
                <a:latin typeface="Consolas"/>
              </a:rPr>
              <a:t>(</a:t>
            </a:r>
            <a:r>
              <a:rPr lang="en-US" dirty="0" err="1">
                <a:solidFill>
                  <a:srgbClr val="000000"/>
                </a:solidFill>
                <a:highlight>
                  <a:srgbClr val="FFFFFF"/>
                </a:highlight>
                <a:latin typeface="Consolas"/>
              </a:rPr>
              <a:t>insertItem</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 == -1) </a:t>
            </a:r>
            <a:r>
              <a:rPr lang="en-US" dirty="0">
                <a:solidFill>
                  <a:srgbClr val="008000"/>
                </a:solidFill>
                <a:highlight>
                  <a:srgbClr val="FFFFFF"/>
                </a:highlight>
                <a:latin typeface="Consolas"/>
              </a:rPr>
              <a:t>//the item to be inserted</a:t>
            </a:r>
            <a:endParaRPr lang="en-US" dirty="0">
              <a:solidFill>
                <a:srgbClr val="000000"/>
              </a:solidFill>
              <a:highlight>
                <a:srgbClr val="FFFFFF"/>
              </a:highlight>
              <a:latin typeface="Consolas"/>
            </a:endParaRPr>
          </a:p>
          <a:p>
            <a:pPr marL="0" indent="0">
              <a:buNone/>
            </a:pPr>
            <a:r>
              <a:rPr lang="en-US" dirty="0">
                <a:solidFill>
                  <a:srgbClr val="008000"/>
                </a:solidFill>
                <a:highlight>
                  <a:srgbClr val="FFFFFF"/>
                </a:highlight>
                <a:latin typeface="Consolas"/>
              </a:rPr>
              <a:t>//does not exist in the list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list[length++] = </a:t>
            </a:r>
            <a:r>
              <a:rPr lang="en-US" dirty="0" err="1">
                <a:solidFill>
                  <a:srgbClr val="000000"/>
                </a:solidFill>
                <a:highlight>
                  <a:srgbClr val="FFFFFF"/>
                </a:highlight>
                <a:latin typeface="Consolas"/>
              </a:rPr>
              <a:t>insertItem</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else</a:t>
            </a:r>
            <a:endParaRPr lang="en-US" dirty="0">
              <a:solidFill>
                <a:srgbClr val="000000"/>
              </a:solidFill>
              <a:highlight>
                <a:srgbClr val="FFFFFF"/>
              </a:highlight>
              <a:latin typeface="Consolas"/>
            </a:endParaRPr>
          </a:p>
          <a:p>
            <a:pPr marL="0" indent="0">
              <a:buNone/>
            </a:pPr>
            <a:r>
              <a:rPr lang="en-US" dirty="0" err="1">
                <a:solidFill>
                  <a:srgbClr val="000000"/>
                </a:solidFill>
                <a:highlight>
                  <a:srgbClr val="FFFFFF"/>
                </a:highlight>
                <a:latin typeface="Consolas"/>
              </a:rPr>
              <a:t>cerr</a:t>
            </a:r>
            <a:r>
              <a:rPr lang="en-US" dirty="0">
                <a:solidFill>
                  <a:srgbClr val="000000"/>
                </a:solidFill>
                <a:highlight>
                  <a:srgbClr val="FFFFFF"/>
                </a:highlight>
                <a:latin typeface="Consolas"/>
              </a:rPr>
              <a:t> &lt;&lt; </a:t>
            </a:r>
            <a:r>
              <a:rPr lang="en-US" dirty="0">
                <a:solidFill>
                  <a:srgbClr val="A31515"/>
                </a:solidFill>
                <a:highlight>
                  <a:srgbClr val="FFFFFF"/>
                </a:highlight>
                <a:latin typeface="Consolas"/>
              </a:rPr>
              <a:t>"the item to be inserted is already in "</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&lt;&lt; </a:t>
            </a:r>
            <a:r>
              <a:rPr lang="en-US" dirty="0">
                <a:solidFill>
                  <a:srgbClr val="A31515"/>
                </a:solidFill>
                <a:highlight>
                  <a:srgbClr val="FFFFFF"/>
                </a:highlight>
                <a:latin typeface="Consolas"/>
              </a:rPr>
              <a:t>"the list. No duplicates are allowed."</a:t>
            </a:r>
            <a:r>
              <a:rPr lang="en-US" dirty="0">
                <a:solidFill>
                  <a:srgbClr val="000000"/>
                </a:solidFill>
                <a:highlight>
                  <a:srgbClr val="FFFFFF"/>
                </a:highlight>
                <a:latin typeface="Consolas"/>
              </a:rPr>
              <a:t> &lt;&lt; </a:t>
            </a:r>
            <a:r>
              <a:rPr lang="en-US" dirty="0" err="1">
                <a:solidFill>
                  <a:srgbClr val="000000"/>
                </a:solidFill>
                <a:highlight>
                  <a:srgbClr val="FFFFFF"/>
                </a:highlight>
                <a:latin typeface="Consolas"/>
              </a:rPr>
              <a:t>endl</a:t>
            </a:r>
            <a:r>
              <a:rPr lang="en-US" dirty="0">
                <a:solidFill>
                  <a:srgbClr val="000000"/>
                </a:solidFill>
                <a:highlight>
                  <a:srgbClr val="FFFFFF"/>
                </a:highlight>
                <a:latin typeface="Consolas"/>
              </a:rPr>
              <a:t>;</a:t>
            </a:r>
          </a:p>
          <a:p>
            <a:pPr marL="0" indent="0">
              <a:buNone/>
            </a:pPr>
            <a:r>
              <a:rPr lang="en-US" dirty="0">
                <a:solidFill>
                  <a:srgbClr val="000000"/>
                </a:solidFill>
                <a:highlight>
                  <a:srgbClr val="FFFFFF"/>
                </a:highlight>
                <a:latin typeface="Consolas"/>
              </a:rPr>
              <a:t>}</a:t>
            </a:r>
          </a:p>
          <a:p>
            <a:pPr marL="0" indent="0">
              <a:buNone/>
            </a:pP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//end insert // Due to </a:t>
            </a:r>
            <a:r>
              <a:rPr lang="en-US" dirty="0" err="1">
                <a:solidFill>
                  <a:srgbClr val="008000"/>
                </a:solidFill>
                <a:highlight>
                  <a:srgbClr val="FFFFFF"/>
                </a:highlight>
                <a:latin typeface="Consolas"/>
              </a:rPr>
              <a:t>seqSearch</a:t>
            </a:r>
            <a:r>
              <a:rPr lang="en-US" dirty="0">
                <a:solidFill>
                  <a:srgbClr val="008000"/>
                </a:solidFill>
                <a:highlight>
                  <a:srgbClr val="FFFFFF"/>
                </a:highlight>
                <a:latin typeface="Consolas"/>
              </a:rPr>
              <a:t> </a:t>
            </a:r>
            <a:r>
              <a:rPr lang="en-US" i="1" dirty="0">
                <a:solidFill>
                  <a:srgbClr val="008000"/>
                </a:solidFill>
                <a:highlight>
                  <a:srgbClr val="FFFFFF"/>
                </a:highlight>
                <a:latin typeface="Consolas"/>
              </a:rPr>
              <a:t>O</a:t>
            </a:r>
            <a:r>
              <a:rPr lang="en-US" dirty="0">
                <a:solidFill>
                  <a:srgbClr val="008000"/>
                </a:solidFill>
                <a:highlight>
                  <a:srgbClr val="FFFFFF"/>
                </a:highlight>
                <a:latin typeface="Consolas"/>
              </a:rPr>
              <a:t>(</a:t>
            </a:r>
            <a:r>
              <a:rPr lang="en-US" i="1" dirty="0">
                <a:solidFill>
                  <a:srgbClr val="008000"/>
                </a:solidFill>
                <a:highlight>
                  <a:srgbClr val="FFFFFF"/>
                </a:highlight>
                <a:latin typeface="Consolas"/>
              </a:rPr>
              <a:t>n</a:t>
            </a:r>
            <a:r>
              <a:rPr lang="en-US" dirty="0">
                <a:solidFill>
                  <a:srgbClr val="008000"/>
                </a:solidFill>
                <a:highlight>
                  <a:srgbClr val="FFFFFF"/>
                </a:highlight>
                <a:latin typeface="Consolas"/>
              </a:rPr>
              <a:t>)</a:t>
            </a:r>
            <a:endParaRPr lang="en-US" dirty="0"/>
          </a:p>
        </p:txBody>
      </p:sp>
      <p:sp>
        <p:nvSpPr>
          <p:cNvPr id="4" name="Slide Number Placeholder 3"/>
          <p:cNvSpPr>
            <a:spLocks noGrp="1"/>
          </p:cNvSpPr>
          <p:nvPr>
            <p:ph type="sldNum" sz="quarter" idx="12"/>
          </p:nvPr>
        </p:nvSpPr>
        <p:spPr/>
        <p:txBody>
          <a:bodyPr/>
          <a:lstStyle/>
          <a:p>
            <a:fld id="{F5DC2105-FB7B-4317-BBB0-FAC370B57197}" type="slidenum">
              <a:rPr lang="en-US" smtClean="0"/>
              <a:t>34</a:t>
            </a:fld>
            <a:endParaRPr lang="en-US" dirty="0"/>
          </a:p>
        </p:txBody>
      </p:sp>
    </p:spTree>
    <p:extLst>
      <p:ext uri="{BB962C8B-B14F-4D97-AF65-F5344CB8AC3E}">
        <p14:creationId xmlns:p14="http://schemas.microsoft.com/office/powerpoint/2010/main" val="3869952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Remove Function</a:t>
            </a:r>
          </a:p>
        </p:txBody>
      </p:sp>
      <p:sp>
        <p:nvSpPr>
          <p:cNvPr id="3" name="Content Placeholder 2"/>
          <p:cNvSpPr>
            <a:spLocks noGrp="1"/>
          </p:cNvSpPr>
          <p:nvPr>
            <p:ph idx="1"/>
          </p:nvPr>
        </p:nvSpPr>
        <p:spPr>
          <a:xfrm>
            <a:off x="457200" y="609600"/>
            <a:ext cx="8229600" cy="5791200"/>
          </a:xfrm>
        </p:spPr>
        <p:txBody>
          <a:bodyPr>
            <a:normAutofit fontScale="62500" lnSpcReduction="20000"/>
          </a:bodyPr>
          <a:lstStyle/>
          <a:p>
            <a:pPr marL="0" indent="0">
              <a:buNone/>
            </a:pPr>
            <a:r>
              <a:rPr lang="en-US" dirty="0">
                <a:solidFill>
                  <a:srgbClr val="0000FF"/>
                </a:solidFill>
                <a:highlight>
                  <a:srgbClr val="FFFFFF"/>
                </a:highlight>
                <a:latin typeface="Consolas"/>
              </a:rPr>
              <a:t>template</a:t>
            </a:r>
            <a:r>
              <a:rPr lang="en-US" dirty="0">
                <a:solidFill>
                  <a:srgbClr val="000000"/>
                </a:solidFill>
                <a:highlight>
                  <a:srgbClr val="FFFFFF"/>
                </a:highlight>
                <a:latin typeface="Consolas"/>
              </a:rPr>
              <a:t>&lt;</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a:t>
            </a:r>
          </a:p>
          <a:p>
            <a:pPr marL="0" indent="0">
              <a:buNone/>
            </a:pP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arrayListType</a:t>
            </a:r>
            <a:r>
              <a:rPr lang="en-US" dirty="0">
                <a:solidFill>
                  <a:srgbClr val="000000"/>
                </a:solidFill>
                <a:highlight>
                  <a:srgbClr val="FFFFFF"/>
                </a:highlight>
                <a:latin typeface="Consolas"/>
              </a:rPr>
              <a:t>&lt;</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&gt;::remove(</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elemType</a:t>
            </a:r>
            <a:r>
              <a:rPr lang="en-US" dirty="0">
                <a:solidFill>
                  <a:srgbClr val="000000"/>
                </a:solidFill>
                <a:highlight>
                  <a:srgbClr val="FFFFFF"/>
                </a:highlight>
                <a:latin typeface="Consolas"/>
              </a:rPr>
              <a:t>&amp; </a:t>
            </a:r>
            <a:r>
              <a:rPr lang="en-US" dirty="0" err="1">
                <a:solidFill>
                  <a:srgbClr val="000000"/>
                </a:solidFill>
                <a:highlight>
                  <a:srgbClr val="FFFFFF"/>
                </a:highlight>
                <a:latin typeface="Consolas"/>
              </a:rPr>
              <a:t>removeItem</a:t>
            </a:r>
            <a:r>
              <a:rPr lang="en-US" dirty="0">
                <a:solidFill>
                  <a:srgbClr val="000000"/>
                </a:solidFill>
                <a:highlight>
                  <a:srgbClr val="FFFFFF"/>
                </a:highlight>
                <a:latin typeface="Consolas"/>
              </a:rPr>
              <a:t>)</a:t>
            </a:r>
          </a:p>
          <a:p>
            <a:pPr marL="0" indent="0">
              <a:buNone/>
            </a:pP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if</a:t>
            </a:r>
            <a:r>
              <a:rPr lang="en-US" dirty="0">
                <a:solidFill>
                  <a:srgbClr val="000000"/>
                </a:solidFill>
                <a:highlight>
                  <a:srgbClr val="FFFFFF"/>
                </a:highlight>
                <a:latin typeface="Consolas"/>
              </a:rPr>
              <a:t> (length == 0)</a:t>
            </a:r>
          </a:p>
          <a:p>
            <a:pPr marL="0" indent="0">
              <a:buNone/>
            </a:pP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cerr</a:t>
            </a:r>
            <a:r>
              <a:rPr lang="en-US" dirty="0">
                <a:solidFill>
                  <a:srgbClr val="000000"/>
                </a:solidFill>
                <a:highlight>
                  <a:srgbClr val="FFFFFF"/>
                </a:highlight>
                <a:latin typeface="Consolas"/>
              </a:rPr>
              <a:t> &lt;&lt; </a:t>
            </a:r>
            <a:r>
              <a:rPr lang="en-US" dirty="0">
                <a:solidFill>
                  <a:srgbClr val="A31515"/>
                </a:solidFill>
                <a:highlight>
                  <a:srgbClr val="FFFFFF"/>
                </a:highlight>
                <a:latin typeface="Consolas"/>
              </a:rPr>
              <a:t>"Cannot delete from an empty list."</a:t>
            </a:r>
          </a:p>
          <a:p>
            <a:pPr marL="0" indent="0">
              <a:buNone/>
            </a:pPr>
            <a:r>
              <a:rPr lang="en-US" dirty="0">
                <a:solidFill>
                  <a:srgbClr val="A31515"/>
                </a:solidFill>
                <a:highlight>
                  <a:srgbClr val="FFFFFF"/>
                </a:highlight>
                <a:latin typeface="Consolas"/>
              </a:rPr>
              <a:t>	    </a:t>
            </a:r>
            <a:r>
              <a:rPr lang="en-US" dirty="0">
                <a:solidFill>
                  <a:srgbClr val="000000"/>
                </a:solidFill>
                <a:highlight>
                  <a:srgbClr val="FFFFFF"/>
                </a:highlight>
                <a:latin typeface="Consolas"/>
              </a:rPr>
              <a:t> &lt;&lt; </a:t>
            </a:r>
            <a:r>
              <a:rPr lang="en-US" dirty="0" err="1">
                <a:solidFill>
                  <a:srgbClr val="000000"/>
                </a:solidFill>
                <a:highlight>
                  <a:srgbClr val="FFFFFF"/>
                </a:highlight>
                <a:latin typeface="Consolas"/>
              </a:rPr>
              <a:t>endl</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else</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p>
          <a:p>
            <a:pPr marL="0" indent="0">
              <a:buNone/>
            </a:pP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 = </a:t>
            </a:r>
            <a:r>
              <a:rPr lang="en-US" dirty="0" err="1">
                <a:solidFill>
                  <a:srgbClr val="000000"/>
                </a:solidFill>
                <a:highlight>
                  <a:srgbClr val="FFFFFF"/>
                </a:highlight>
                <a:latin typeface="Consolas"/>
              </a:rPr>
              <a:t>seqSearch</a:t>
            </a:r>
            <a:r>
              <a:rPr lang="en-US" dirty="0">
                <a:solidFill>
                  <a:srgbClr val="000000"/>
                </a:solidFill>
                <a:highlight>
                  <a:srgbClr val="FFFFFF"/>
                </a:highlight>
                <a:latin typeface="Consolas"/>
              </a:rPr>
              <a:t>(</a:t>
            </a:r>
            <a:r>
              <a:rPr lang="en-US" dirty="0" err="1">
                <a:solidFill>
                  <a:srgbClr val="000000"/>
                </a:solidFill>
                <a:highlight>
                  <a:srgbClr val="FFFFFF"/>
                </a:highlight>
                <a:latin typeface="Consolas"/>
              </a:rPr>
              <a:t>removeItem</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if</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 != -1)</a:t>
            </a:r>
          </a:p>
          <a:p>
            <a:pPr marL="0" indent="0">
              <a:buNone/>
            </a:pP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removeAt</a:t>
            </a:r>
            <a:r>
              <a:rPr lang="en-US" dirty="0">
                <a:solidFill>
                  <a:srgbClr val="000000"/>
                </a:solidFill>
                <a:highlight>
                  <a:srgbClr val="FFFFFF"/>
                </a:highlight>
                <a:latin typeface="Consolas"/>
              </a:rPr>
              <a:t>(</a:t>
            </a:r>
            <a:r>
              <a:rPr lang="en-US" dirty="0" err="1">
                <a:solidFill>
                  <a:srgbClr val="000000"/>
                </a:solidFill>
                <a:highlight>
                  <a:srgbClr val="FFFFFF"/>
                </a:highlight>
                <a:latin typeface="Consolas"/>
              </a:rPr>
              <a:t>loc</a:t>
            </a:r>
            <a:r>
              <a:rPr lang="en-US" dirty="0">
                <a:solidFill>
                  <a:srgbClr val="000000"/>
                </a:solidFill>
                <a:highlight>
                  <a:srgbClr val="FFFFFF"/>
                </a:highlight>
                <a:latin typeface="Consolas"/>
              </a:rPr>
              <a:t>);</a:t>
            </a:r>
          </a:p>
          <a:p>
            <a:pPr marL="0" indent="0">
              <a:buNone/>
            </a:pPr>
            <a:r>
              <a:rPr lang="en-US" dirty="0">
                <a:solidFill>
                  <a:srgbClr val="0000FF"/>
                </a:solidFill>
                <a:highlight>
                  <a:srgbClr val="FFFFFF"/>
                </a:highlight>
                <a:latin typeface="Consolas"/>
              </a:rPr>
              <a:t>		else</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cout</a:t>
            </a:r>
            <a:r>
              <a:rPr lang="en-US" dirty="0">
                <a:solidFill>
                  <a:srgbClr val="000000"/>
                </a:solidFill>
                <a:highlight>
                  <a:srgbClr val="FFFFFF"/>
                </a:highlight>
                <a:latin typeface="Consolas"/>
              </a:rPr>
              <a:t> &lt;&lt; </a:t>
            </a:r>
            <a:r>
              <a:rPr lang="en-US" dirty="0">
                <a:solidFill>
                  <a:srgbClr val="A31515"/>
                </a:solidFill>
                <a:highlight>
                  <a:srgbClr val="FFFFFF"/>
                </a:highlight>
                <a:latin typeface="Consolas"/>
              </a:rPr>
              <a:t>"The item to be deleted “</a:t>
            </a:r>
          </a:p>
          <a:p>
            <a:pPr marL="0" indent="0">
              <a:buNone/>
            </a:pPr>
            <a:r>
              <a:rPr lang="en-US" dirty="0">
                <a:solidFill>
                  <a:srgbClr val="A31515"/>
                </a:solidFill>
                <a:highlight>
                  <a:srgbClr val="FFFFFF"/>
                </a:highlight>
                <a:latin typeface="Consolas"/>
              </a:rPr>
              <a:t>		     </a:t>
            </a:r>
            <a:r>
              <a:rPr lang="en-US" dirty="0">
                <a:solidFill>
                  <a:srgbClr val="000000"/>
                </a:solidFill>
                <a:highlight>
                  <a:srgbClr val="FFFFFF"/>
                </a:highlight>
                <a:latin typeface="Consolas"/>
              </a:rPr>
              <a:t>&lt;&lt; </a:t>
            </a:r>
            <a:r>
              <a:rPr lang="en-US" dirty="0">
                <a:solidFill>
                  <a:srgbClr val="A31515"/>
                </a:solidFill>
                <a:highlight>
                  <a:srgbClr val="FFFFFF"/>
                </a:highlight>
                <a:latin typeface="Consolas"/>
              </a:rPr>
              <a:t>" is not in the list."</a:t>
            </a:r>
            <a:r>
              <a:rPr lang="en-US" dirty="0">
                <a:solidFill>
                  <a:srgbClr val="000000"/>
                </a:solidFill>
                <a:highlight>
                  <a:srgbClr val="FFFFFF"/>
                </a:highlight>
                <a:latin typeface="Consolas"/>
              </a:rPr>
              <a:t> &lt;&lt; </a:t>
            </a:r>
            <a:r>
              <a:rPr lang="en-US" dirty="0" err="1">
                <a:solidFill>
                  <a:srgbClr val="000000"/>
                </a:solidFill>
                <a:highlight>
                  <a:srgbClr val="FFFFFF"/>
                </a:highlight>
                <a:latin typeface="Consolas"/>
              </a:rPr>
              <a:t>endl</a:t>
            </a:r>
            <a:r>
              <a:rPr lang="en-US" dirty="0">
                <a:solidFill>
                  <a:srgbClr val="000000"/>
                </a:solidFill>
                <a:highlight>
                  <a:srgbClr val="FFFFFF"/>
                </a:highlight>
                <a:latin typeface="Consolas"/>
              </a:rPr>
              <a:t>;</a:t>
            </a:r>
          </a:p>
          <a:p>
            <a:pPr marL="0" indent="0">
              <a:buNone/>
            </a:pPr>
            <a:r>
              <a:rPr lang="en-US" dirty="0">
                <a:solidFill>
                  <a:srgbClr val="000000"/>
                </a:solidFill>
                <a:highlight>
                  <a:srgbClr val="FFFFFF"/>
                </a:highlight>
                <a:latin typeface="Consolas"/>
              </a:rPr>
              <a:t>	}</a:t>
            </a:r>
          </a:p>
          <a:p>
            <a:pPr marL="0" indent="0">
              <a:buNone/>
            </a:pP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//end remove </a:t>
            </a:r>
          </a:p>
          <a:p>
            <a:pPr marL="0" indent="0">
              <a:buNone/>
            </a:pPr>
            <a:r>
              <a:rPr lang="en-US" dirty="0">
                <a:solidFill>
                  <a:srgbClr val="008000"/>
                </a:solidFill>
                <a:highlight>
                  <a:srgbClr val="FFFFFF"/>
                </a:highlight>
                <a:latin typeface="Consolas"/>
              </a:rPr>
              <a:t>//Due to use of </a:t>
            </a:r>
            <a:r>
              <a:rPr lang="en-US" dirty="0" err="1">
                <a:solidFill>
                  <a:srgbClr val="008000"/>
                </a:solidFill>
                <a:highlight>
                  <a:srgbClr val="FFFFFF"/>
                </a:highlight>
                <a:latin typeface="Consolas"/>
              </a:rPr>
              <a:t>seqSearch</a:t>
            </a:r>
            <a:r>
              <a:rPr lang="en-US" dirty="0">
                <a:solidFill>
                  <a:srgbClr val="008000"/>
                </a:solidFill>
                <a:highlight>
                  <a:srgbClr val="FFFFFF"/>
                </a:highlight>
                <a:latin typeface="Consolas"/>
              </a:rPr>
              <a:t> and </a:t>
            </a:r>
            <a:r>
              <a:rPr lang="en-US" dirty="0" err="1">
                <a:solidFill>
                  <a:srgbClr val="008000"/>
                </a:solidFill>
                <a:highlight>
                  <a:srgbClr val="FFFFFF"/>
                </a:highlight>
                <a:latin typeface="Consolas"/>
              </a:rPr>
              <a:t>removeAt</a:t>
            </a:r>
            <a:r>
              <a:rPr lang="en-US" dirty="0">
                <a:solidFill>
                  <a:srgbClr val="008000"/>
                </a:solidFill>
                <a:highlight>
                  <a:srgbClr val="FFFFFF"/>
                </a:highlight>
                <a:latin typeface="Consolas"/>
              </a:rPr>
              <a:t> in sequence </a:t>
            </a:r>
            <a:r>
              <a:rPr lang="en-US" i="1" dirty="0">
                <a:solidFill>
                  <a:srgbClr val="008000"/>
                </a:solidFill>
                <a:highlight>
                  <a:srgbClr val="FFFFFF"/>
                </a:highlight>
                <a:latin typeface="Consolas"/>
              </a:rPr>
              <a:t>O</a:t>
            </a:r>
            <a:r>
              <a:rPr lang="en-US" dirty="0">
                <a:solidFill>
                  <a:srgbClr val="008000"/>
                </a:solidFill>
                <a:highlight>
                  <a:srgbClr val="FFFFFF"/>
                </a:highlight>
                <a:latin typeface="Consolas"/>
              </a:rPr>
              <a:t>(</a:t>
            </a:r>
            <a:r>
              <a:rPr lang="en-US" i="1" dirty="0">
                <a:solidFill>
                  <a:srgbClr val="008000"/>
                </a:solidFill>
                <a:highlight>
                  <a:srgbClr val="FFFFFF"/>
                </a:highlight>
                <a:latin typeface="Consolas"/>
              </a:rPr>
              <a:t>n</a:t>
            </a:r>
            <a:r>
              <a:rPr lang="en-US" dirty="0">
                <a:solidFill>
                  <a:srgbClr val="008000"/>
                </a:solidFill>
                <a:highlight>
                  <a:srgbClr val="FFFFFF"/>
                </a:highlight>
                <a:latin typeface="Consolas"/>
              </a:rPr>
              <a:t>)</a:t>
            </a:r>
            <a:endParaRPr lang="en-US" dirty="0"/>
          </a:p>
        </p:txBody>
      </p:sp>
      <p:sp>
        <p:nvSpPr>
          <p:cNvPr id="4" name="Slide Number Placeholder 3"/>
          <p:cNvSpPr>
            <a:spLocks noGrp="1"/>
          </p:cNvSpPr>
          <p:nvPr>
            <p:ph type="sldNum" sz="quarter" idx="12"/>
          </p:nvPr>
        </p:nvSpPr>
        <p:spPr/>
        <p:txBody>
          <a:bodyPr/>
          <a:lstStyle/>
          <a:p>
            <a:fld id="{F5DC2105-FB7B-4317-BBB0-FAC370B57197}" type="slidenum">
              <a:rPr lang="en-US" smtClean="0"/>
              <a:t>35</a:t>
            </a:fld>
            <a:endParaRPr lang="en-US" dirty="0"/>
          </a:p>
        </p:txBody>
      </p:sp>
    </p:spTree>
    <p:extLst>
      <p:ext uri="{BB962C8B-B14F-4D97-AF65-F5344CB8AC3E}">
        <p14:creationId xmlns:p14="http://schemas.microsoft.com/office/powerpoint/2010/main" val="2700881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Time Complexities of List Operations</a:t>
            </a:r>
          </a:p>
        </p:txBody>
      </p:sp>
      <p:sp>
        <p:nvSpPr>
          <p:cNvPr id="4" name="Slide Number Placeholder 3"/>
          <p:cNvSpPr>
            <a:spLocks noGrp="1"/>
          </p:cNvSpPr>
          <p:nvPr>
            <p:ph type="sldNum" sz="quarter" idx="12"/>
          </p:nvPr>
        </p:nvSpPr>
        <p:spPr/>
        <p:txBody>
          <a:bodyPr/>
          <a:lstStyle/>
          <a:p>
            <a:fld id="{F5DC2105-FB7B-4317-BBB0-FAC370B57197}" type="slidenum">
              <a:rPr lang="en-US" smtClean="0"/>
              <a:t>36</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1447800"/>
            <a:ext cx="72675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032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25500"/>
          </a:xfrm>
        </p:spPr>
        <p:txBody>
          <a:bodyPr>
            <a:normAutofit fontScale="90000"/>
          </a:bodyPr>
          <a:lstStyle/>
          <a:p>
            <a:r>
              <a:rPr lang="en-US" dirty="0"/>
              <a:t>Time Complexities of List Operations</a:t>
            </a:r>
          </a:p>
        </p:txBody>
      </p:sp>
      <p:sp>
        <p:nvSpPr>
          <p:cNvPr id="4" name="Slide Number Placeholder 3"/>
          <p:cNvSpPr>
            <a:spLocks noGrp="1"/>
          </p:cNvSpPr>
          <p:nvPr>
            <p:ph type="sldNum" sz="quarter" idx="12"/>
          </p:nvPr>
        </p:nvSpPr>
        <p:spPr/>
        <p:txBody>
          <a:bodyPr/>
          <a:lstStyle/>
          <a:p>
            <a:fld id="{F5DC2105-FB7B-4317-BBB0-FAC370B57197}" type="slidenum">
              <a:rPr lang="en-US" smtClean="0"/>
              <a:t>37</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01700"/>
            <a:ext cx="5562600" cy="583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90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Dereferencing Operator (*)</a:t>
            </a:r>
          </a:p>
        </p:txBody>
      </p:sp>
      <p:sp>
        <p:nvSpPr>
          <p:cNvPr id="3" name="Content Placeholder 2"/>
          <p:cNvSpPr>
            <a:spLocks noGrp="1"/>
          </p:cNvSpPr>
          <p:nvPr>
            <p:ph idx="1"/>
          </p:nvPr>
        </p:nvSpPr>
        <p:spPr/>
        <p:txBody>
          <a:bodyPr>
            <a:normAutofit/>
          </a:bodyPr>
          <a:lstStyle/>
          <a:p>
            <a:r>
              <a:rPr lang="en-US" dirty="0"/>
              <a:t>* refers to the object to which the operand points</a:t>
            </a:r>
          </a:p>
          <a:p>
            <a:r>
              <a:rPr lang="en-US" dirty="0"/>
              <a:t>Example:</a:t>
            </a:r>
          </a:p>
          <a:p>
            <a:pPr lvl="1"/>
            <a:r>
              <a:rPr lang="en-US" dirty="0" err="1"/>
              <a:t>int</a:t>
            </a:r>
            <a:r>
              <a:rPr lang="en-US" dirty="0"/>
              <a:t> x = 25;</a:t>
            </a:r>
          </a:p>
          <a:p>
            <a:pPr lvl="1"/>
            <a:r>
              <a:rPr lang="en-US" dirty="0" err="1"/>
              <a:t>int</a:t>
            </a:r>
            <a:r>
              <a:rPr lang="en-US" dirty="0"/>
              <a:t> *p;</a:t>
            </a:r>
          </a:p>
          <a:p>
            <a:pPr lvl="1"/>
            <a:r>
              <a:rPr lang="en-US" dirty="0"/>
              <a:t>p = &amp;x;</a:t>
            </a:r>
          </a:p>
          <a:p>
            <a:pPr lvl="1"/>
            <a:r>
              <a:rPr lang="en-US" dirty="0" err="1"/>
              <a:t>cout</a:t>
            </a:r>
            <a:r>
              <a:rPr lang="en-US" dirty="0"/>
              <a:t> &lt;&lt; *p &lt;&lt; </a:t>
            </a:r>
            <a:r>
              <a:rPr lang="en-US" dirty="0" err="1"/>
              <a:t>endl</a:t>
            </a:r>
            <a:r>
              <a:rPr lang="en-US" dirty="0"/>
              <a:t>;</a:t>
            </a:r>
          </a:p>
          <a:p>
            <a:pPr lvl="1"/>
            <a:r>
              <a:rPr lang="en-US" dirty="0"/>
              <a:t>*p = 55;</a:t>
            </a:r>
          </a:p>
        </p:txBody>
      </p:sp>
      <p:sp>
        <p:nvSpPr>
          <p:cNvPr id="4" name="Slide Number Placeholder 3"/>
          <p:cNvSpPr>
            <a:spLocks noGrp="1"/>
          </p:cNvSpPr>
          <p:nvPr>
            <p:ph type="sldNum" sz="quarter" idx="12"/>
          </p:nvPr>
        </p:nvSpPr>
        <p:spPr/>
        <p:txBody>
          <a:bodyPr/>
          <a:lstStyle/>
          <a:p>
            <a:fld id="{F5DC2105-FB7B-4317-BBB0-FAC370B57197}" type="slidenum">
              <a:rPr lang="en-US" smtClean="0"/>
              <a:t>4</a:t>
            </a:fld>
            <a:endParaRPr lang="en-US" dirty="0"/>
          </a:p>
        </p:txBody>
      </p:sp>
    </p:spTree>
    <p:extLst>
      <p:ext uri="{BB962C8B-B14F-4D97-AF65-F5344CB8AC3E}">
        <p14:creationId xmlns:p14="http://schemas.microsoft.com/office/powerpoint/2010/main" val="294790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3-1</a:t>
            </a:r>
          </a:p>
        </p:txBody>
      </p:sp>
      <p:sp>
        <p:nvSpPr>
          <p:cNvPr id="3" name="Content Placeholder 2"/>
          <p:cNvSpPr>
            <a:spLocks noGrp="1"/>
          </p:cNvSpPr>
          <p:nvPr>
            <p:ph idx="1"/>
          </p:nvPr>
        </p:nvSpPr>
        <p:spPr/>
        <p:txBody>
          <a:bodyPr/>
          <a:lstStyle/>
          <a:p>
            <a:r>
              <a:rPr lang="en-US" dirty="0" err="1"/>
              <a:t>int</a:t>
            </a:r>
            <a:r>
              <a:rPr lang="en-US" dirty="0"/>
              <a:t> *p;</a:t>
            </a:r>
          </a:p>
          <a:p>
            <a:r>
              <a:rPr lang="en-US" dirty="0" err="1"/>
              <a:t>int</a:t>
            </a:r>
            <a:r>
              <a:rPr lang="en-US" dirty="0"/>
              <a:t> </a:t>
            </a:r>
            <a:r>
              <a:rPr lang="en-US" dirty="0" err="1"/>
              <a:t>num</a:t>
            </a:r>
            <a:r>
              <a:rPr lang="en-US" dirty="0"/>
              <a:t>;</a:t>
            </a:r>
          </a:p>
          <a:p>
            <a:endParaRPr lang="en-US" dirty="0"/>
          </a:p>
          <a:p>
            <a:endParaRPr lang="en-US" dirty="0"/>
          </a:p>
          <a:p>
            <a:r>
              <a:rPr lang="en-US" dirty="0" err="1"/>
              <a:t>num</a:t>
            </a:r>
            <a:r>
              <a:rPr lang="en-US" dirty="0"/>
              <a:t> = 78;</a:t>
            </a:r>
          </a:p>
          <a:p>
            <a:r>
              <a:rPr lang="en-US" dirty="0"/>
              <a:t>p = &amp;</a:t>
            </a:r>
            <a:r>
              <a:rPr lang="en-US" dirty="0" err="1"/>
              <a:t>num</a:t>
            </a:r>
            <a:r>
              <a:rPr lang="en-US" dirty="0"/>
              <a:t>;</a:t>
            </a:r>
          </a:p>
          <a:p>
            <a:r>
              <a:rPr lang="en-US" dirty="0"/>
              <a:t>*p = 24;</a:t>
            </a:r>
          </a:p>
          <a:p>
            <a:endParaRPr lang="en-US" dirty="0"/>
          </a:p>
        </p:txBody>
      </p:sp>
      <p:sp>
        <p:nvSpPr>
          <p:cNvPr id="4" name="Slide Number Placeholder 3"/>
          <p:cNvSpPr>
            <a:spLocks noGrp="1"/>
          </p:cNvSpPr>
          <p:nvPr>
            <p:ph type="sldNum" sz="quarter" idx="12"/>
          </p:nvPr>
        </p:nvSpPr>
        <p:spPr/>
        <p:txBody>
          <a:bodyPr/>
          <a:lstStyle/>
          <a:p>
            <a:fld id="{F5DC2105-FB7B-4317-BBB0-FAC370B57197}" type="slidenum">
              <a:rPr lang="en-US" smtClean="0"/>
              <a:t>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5" y="1219200"/>
            <a:ext cx="35909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3057525"/>
            <a:ext cx="35623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53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DC2105-FB7B-4317-BBB0-FAC370B57197}" type="slidenum">
              <a:rPr lang="en-US" smtClean="0"/>
              <a:t>6</a:t>
            </a:fld>
            <a:endParaRPr lang="en-US" dirty="0"/>
          </a:p>
        </p:txBody>
      </p:sp>
      <p:sp>
        <p:nvSpPr>
          <p:cNvPr id="3" name="Rectangle 2"/>
          <p:cNvSpPr/>
          <p:nvPr/>
        </p:nvSpPr>
        <p:spPr>
          <a:xfrm>
            <a:off x="762000" y="751344"/>
            <a:ext cx="7772400" cy="5262979"/>
          </a:xfrm>
          <a:prstGeom prst="rect">
            <a:avLst/>
          </a:prstGeom>
        </p:spPr>
        <p:txBody>
          <a:bodyPr wrap="square">
            <a:spAutoFit/>
          </a:bodyPr>
          <a:lstStyle/>
          <a:p>
            <a:r>
              <a:rPr lang="en-US" sz="2400" dirty="0"/>
              <a:t>Let us summarize the preceding discussion.</a:t>
            </a:r>
          </a:p>
          <a:p>
            <a:r>
              <a:rPr lang="en-US" sz="2400" dirty="0"/>
              <a:t>1. A declaration such as </a:t>
            </a:r>
            <a:r>
              <a:rPr lang="en-US" sz="2400" b="1" dirty="0" err="1"/>
              <a:t>int</a:t>
            </a:r>
            <a:r>
              <a:rPr lang="en-US" sz="2400" b="1" dirty="0"/>
              <a:t> *p</a:t>
            </a:r>
            <a:r>
              <a:rPr lang="en-US" sz="2400" dirty="0"/>
              <a:t>; allocates memory for p only, not for </a:t>
            </a:r>
            <a:r>
              <a:rPr lang="en-US" sz="2400" b="1" dirty="0"/>
              <a:t>*p</a:t>
            </a:r>
            <a:r>
              <a:rPr lang="en-US" sz="2400" dirty="0"/>
              <a:t>. Later, you learn how to allocate memory for *p.</a:t>
            </a:r>
          </a:p>
          <a:p>
            <a:r>
              <a:rPr lang="en-US" sz="2400" dirty="0"/>
              <a:t>2. The content of </a:t>
            </a:r>
            <a:r>
              <a:rPr lang="en-US" sz="2400" b="1" dirty="0"/>
              <a:t>p</a:t>
            </a:r>
            <a:r>
              <a:rPr lang="en-US" sz="2400" dirty="0"/>
              <a:t> points only to a memory location of type int.</a:t>
            </a:r>
          </a:p>
          <a:p>
            <a:r>
              <a:rPr lang="en-US" sz="2400" dirty="0"/>
              <a:t>3. </a:t>
            </a:r>
            <a:r>
              <a:rPr lang="en-US" sz="2400" b="1" dirty="0"/>
              <a:t>&amp;p</a:t>
            </a:r>
            <a:r>
              <a:rPr lang="en-US" sz="2400" dirty="0"/>
              <a:t>, </a:t>
            </a:r>
            <a:r>
              <a:rPr lang="en-US" sz="2400" b="1" dirty="0"/>
              <a:t>p</a:t>
            </a:r>
            <a:r>
              <a:rPr lang="en-US" sz="2400" dirty="0"/>
              <a:t>, and </a:t>
            </a:r>
            <a:r>
              <a:rPr lang="en-US" sz="2400" b="1" dirty="0"/>
              <a:t>*p</a:t>
            </a:r>
            <a:r>
              <a:rPr lang="en-US" sz="2400" dirty="0"/>
              <a:t> all have different meanings.</a:t>
            </a:r>
          </a:p>
          <a:p>
            <a:r>
              <a:rPr lang="en-US" sz="2400" dirty="0"/>
              <a:t>4. </a:t>
            </a:r>
            <a:r>
              <a:rPr lang="en-US" sz="2400" b="1" dirty="0"/>
              <a:t>&amp;p</a:t>
            </a:r>
            <a:r>
              <a:rPr lang="en-US" sz="2400" dirty="0"/>
              <a:t> means the address of p—that is, 1200 (as shown in Figure 3-1).</a:t>
            </a:r>
          </a:p>
          <a:p>
            <a:r>
              <a:rPr lang="en-US" sz="2400" dirty="0"/>
              <a:t>5. </a:t>
            </a:r>
            <a:r>
              <a:rPr lang="en-US" sz="2400" b="1" dirty="0"/>
              <a:t>p</a:t>
            </a:r>
            <a:r>
              <a:rPr lang="en-US" sz="2400" dirty="0"/>
              <a:t> means the content of </a:t>
            </a:r>
            <a:r>
              <a:rPr lang="en-US" sz="2400" b="1" dirty="0"/>
              <a:t>p</a:t>
            </a:r>
            <a:r>
              <a:rPr lang="en-US" sz="2400" dirty="0"/>
              <a:t>, which is 1800, after the statement </a:t>
            </a:r>
            <a:r>
              <a:rPr lang="en-US" sz="2400" b="1" dirty="0"/>
              <a:t>p = &amp;</a:t>
            </a:r>
            <a:r>
              <a:rPr lang="en-US" sz="2400" b="1" dirty="0" err="1"/>
              <a:t>num</a:t>
            </a:r>
            <a:r>
              <a:rPr lang="en-US" sz="2400" dirty="0"/>
              <a:t>; executes.</a:t>
            </a:r>
          </a:p>
          <a:p>
            <a:r>
              <a:rPr lang="en-US" sz="2400" dirty="0"/>
              <a:t>6. </a:t>
            </a:r>
            <a:r>
              <a:rPr lang="en-US" sz="2400" b="1" dirty="0"/>
              <a:t>*p</a:t>
            </a:r>
            <a:r>
              <a:rPr lang="en-US" sz="2400" dirty="0"/>
              <a:t> means the content of the memory location to which </a:t>
            </a:r>
            <a:r>
              <a:rPr lang="en-US" sz="2400" b="1" dirty="0"/>
              <a:t>p</a:t>
            </a:r>
            <a:r>
              <a:rPr lang="en-US" sz="2400" dirty="0"/>
              <a:t> points. Note that the value of </a:t>
            </a:r>
            <a:r>
              <a:rPr lang="en-US" sz="2400" b="1" dirty="0"/>
              <a:t>*p</a:t>
            </a:r>
            <a:r>
              <a:rPr lang="en-US" sz="2400" dirty="0"/>
              <a:t> is</a:t>
            </a:r>
            <a:r>
              <a:rPr lang="en-US" sz="2400" b="1" dirty="0"/>
              <a:t> 78</a:t>
            </a:r>
            <a:r>
              <a:rPr lang="en-US" sz="2400" dirty="0"/>
              <a:t> after the statement </a:t>
            </a:r>
            <a:r>
              <a:rPr lang="en-US" sz="2400" b="1" dirty="0"/>
              <a:t>p = &amp;</a:t>
            </a:r>
            <a:r>
              <a:rPr lang="en-US" sz="2400" b="1" dirty="0" err="1"/>
              <a:t>num</a:t>
            </a:r>
            <a:r>
              <a:rPr lang="en-US" sz="2400" dirty="0"/>
              <a:t>; executes; the value of </a:t>
            </a:r>
            <a:r>
              <a:rPr lang="en-US" sz="2400" b="1" dirty="0"/>
              <a:t>*p</a:t>
            </a:r>
            <a:r>
              <a:rPr lang="en-US" sz="2400" dirty="0"/>
              <a:t> is </a:t>
            </a:r>
            <a:r>
              <a:rPr lang="en-US" sz="2400" b="1" dirty="0"/>
              <a:t>24</a:t>
            </a:r>
            <a:r>
              <a:rPr lang="en-US" sz="2400" dirty="0"/>
              <a:t> after the statement </a:t>
            </a:r>
            <a:r>
              <a:rPr lang="en-US" sz="2400" b="1" dirty="0"/>
              <a:t>*p = 24</a:t>
            </a:r>
            <a:r>
              <a:rPr lang="en-US" sz="2400" dirty="0"/>
              <a:t>; executes.</a:t>
            </a:r>
          </a:p>
        </p:txBody>
      </p:sp>
    </p:spTree>
    <p:extLst>
      <p:ext uri="{BB962C8B-B14F-4D97-AF65-F5344CB8AC3E}">
        <p14:creationId xmlns:p14="http://schemas.microsoft.com/office/powerpoint/2010/main" val="68248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Array-Based Lists</a:t>
            </a:r>
          </a:p>
        </p:txBody>
      </p:sp>
      <p:sp>
        <p:nvSpPr>
          <p:cNvPr id="3" name="Content Placeholder 2"/>
          <p:cNvSpPr>
            <a:spLocks noGrp="1"/>
          </p:cNvSpPr>
          <p:nvPr>
            <p:ph idx="1"/>
          </p:nvPr>
        </p:nvSpPr>
        <p:spPr/>
        <p:txBody>
          <a:bodyPr/>
          <a:lstStyle/>
          <a:p>
            <a:r>
              <a:rPr lang="en-US" dirty="0"/>
              <a:t>List consisting of employee data, student data, sales data, or a list of rental properties.</a:t>
            </a:r>
          </a:p>
          <a:p>
            <a:r>
              <a:rPr lang="en-US" b="1" dirty="0"/>
              <a:t>List</a:t>
            </a:r>
            <a:r>
              <a:rPr lang="en-US" dirty="0"/>
              <a:t>: A collection of elements of the same type.</a:t>
            </a:r>
          </a:p>
          <a:p>
            <a:r>
              <a:rPr lang="en-US" dirty="0"/>
              <a:t>The </a:t>
            </a:r>
            <a:r>
              <a:rPr lang="en-US" b="1" dirty="0"/>
              <a:t>length</a:t>
            </a:r>
            <a:r>
              <a:rPr lang="en-US" dirty="0"/>
              <a:t> of a list is the number of elements in the list.</a:t>
            </a:r>
          </a:p>
          <a:p>
            <a:endParaRPr lang="en-US" dirty="0"/>
          </a:p>
        </p:txBody>
      </p:sp>
      <p:sp>
        <p:nvSpPr>
          <p:cNvPr id="4" name="Slide Number Placeholder 3"/>
          <p:cNvSpPr>
            <a:spLocks noGrp="1"/>
          </p:cNvSpPr>
          <p:nvPr>
            <p:ph type="sldNum" sz="quarter" idx="12"/>
          </p:nvPr>
        </p:nvSpPr>
        <p:spPr/>
        <p:txBody>
          <a:bodyPr/>
          <a:lstStyle/>
          <a:p>
            <a:fld id="{F5DC2105-FB7B-4317-BBB0-FAC370B57197}" type="slidenum">
              <a:rPr lang="en-US" smtClean="0"/>
              <a:t>7</a:t>
            </a:fld>
            <a:endParaRPr lang="en-US" dirty="0"/>
          </a:p>
        </p:txBody>
      </p:sp>
    </p:spTree>
    <p:extLst>
      <p:ext uri="{BB962C8B-B14F-4D97-AF65-F5344CB8AC3E}">
        <p14:creationId xmlns:p14="http://schemas.microsoft.com/office/powerpoint/2010/main" val="20233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performed on a list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1. </a:t>
            </a:r>
            <a:r>
              <a:rPr lang="en-US" b="1" dirty="0"/>
              <a:t>Create the list</a:t>
            </a:r>
            <a:r>
              <a:rPr lang="en-US" dirty="0"/>
              <a:t>. The list is initialized to an empty state.</a:t>
            </a:r>
          </a:p>
          <a:p>
            <a:pPr marL="0" indent="0">
              <a:buNone/>
            </a:pPr>
            <a:r>
              <a:rPr lang="en-US" dirty="0"/>
              <a:t>2. Determine whether the list </a:t>
            </a:r>
            <a:r>
              <a:rPr lang="en-US" b="1" dirty="0"/>
              <a:t>is empty</a:t>
            </a:r>
            <a:r>
              <a:rPr lang="en-US" dirty="0"/>
              <a:t>.</a:t>
            </a:r>
          </a:p>
          <a:p>
            <a:pPr marL="0" indent="0">
              <a:buNone/>
            </a:pPr>
            <a:r>
              <a:rPr lang="en-US" dirty="0"/>
              <a:t>3. Determine whether the list </a:t>
            </a:r>
            <a:r>
              <a:rPr lang="en-US" b="1" dirty="0"/>
              <a:t>is full</a:t>
            </a:r>
            <a:r>
              <a:rPr lang="en-US" dirty="0"/>
              <a:t>.</a:t>
            </a:r>
          </a:p>
          <a:p>
            <a:pPr marL="0" indent="0">
              <a:buNone/>
            </a:pPr>
            <a:r>
              <a:rPr lang="en-US" dirty="0"/>
              <a:t>4. Find the </a:t>
            </a:r>
            <a:r>
              <a:rPr lang="en-US" b="1" dirty="0"/>
              <a:t>size</a:t>
            </a:r>
            <a:r>
              <a:rPr lang="en-US" dirty="0"/>
              <a:t> of the list.</a:t>
            </a:r>
          </a:p>
          <a:p>
            <a:pPr marL="0" indent="0">
              <a:buNone/>
            </a:pPr>
            <a:r>
              <a:rPr lang="en-US" dirty="0"/>
              <a:t>5. </a:t>
            </a:r>
            <a:r>
              <a:rPr lang="en-US" b="1" dirty="0"/>
              <a:t>Destroy</a:t>
            </a:r>
            <a:r>
              <a:rPr lang="en-US" dirty="0"/>
              <a:t>, or clear, the list.</a:t>
            </a:r>
          </a:p>
          <a:p>
            <a:pPr marL="0" indent="0">
              <a:buNone/>
            </a:pPr>
            <a:r>
              <a:rPr lang="en-US" dirty="0"/>
              <a:t>6. Determine whether an item is the </a:t>
            </a:r>
            <a:r>
              <a:rPr lang="en-US" b="1" dirty="0"/>
              <a:t>same </a:t>
            </a:r>
            <a:r>
              <a:rPr lang="en-US" dirty="0"/>
              <a:t>as a given list element.</a:t>
            </a:r>
          </a:p>
          <a:p>
            <a:pPr marL="0" indent="0">
              <a:buNone/>
            </a:pPr>
            <a:r>
              <a:rPr lang="en-US" dirty="0"/>
              <a:t>7. </a:t>
            </a:r>
            <a:r>
              <a:rPr lang="en-US" b="1" dirty="0"/>
              <a:t>Insert </a:t>
            </a:r>
            <a:r>
              <a:rPr lang="en-US" dirty="0"/>
              <a:t>an item in the list at the specified location.</a:t>
            </a:r>
          </a:p>
          <a:p>
            <a:pPr marL="0" indent="0">
              <a:buNone/>
            </a:pPr>
            <a:r>
              <a:rPr lang="en-US" dirty="0"/>
              <a:t>8. </a:t>
            </a:r>
            <a:r>
              <a:rPr lang="en-US" b="1" dirty="0"/>
              <a:t>Remove </a:t>
            </a:r>
            <a:r>
              <a:rPr lang="en-US" dirty="0"/>
              <a:t>an item from the list at the specified location.</a:t>
            </a:r>
          </a:p>
          <a:p>
            <a:pPr marL="0" indent="0">
              <a:buNone/>
            </a:pPr>
            <a:r>
              <a:rPr lang="en-US" dirty="0"/>
              <a:t>9. </a:t>
            </a:r>
            <a:r>
              <a:rPr lang="en-US" b="1" dirty="0"/>
              <a:t>Replace </a:t>
            </a:r>
            <a:r>
              <a:rPr lang="en-US" dirty="0"/>
              <a:t>an item at the specified location with another item.</a:t>
            </a:r>
          </a:p>
          <a:p>
            <a:pPr marL="0" indent="0">
              <a:buNone/>
            </a:pPr>
            <a:r>
              <a:rPr lang="en-US" dirty="0"/>
              <a:t>10. </a:t>
            </a:r>
            <a:r>
              <a:rPr lang="en-US" b="1" dirty="0"/>
              <a:t>Retrieve </a:t>
            </a:r>
            <a:r>
              <a:rPr lang="en-US" dirty="0"/>
              <a:t>an item from the list from the specified location.</a:t>
            </a:r>
          </a:p>
          <a:p>
            <a:pPr marL="0" indent="0">
              <a:buNone/>
            </a:pPr>
            <a:r>
              <a:rPr lang="en-US" dirty="0"/>
              <a:t>11. </a:t>
            </a:r>
            <a:r>
              <a:rPr lang="en-US" b="1" dirty="0"/>
              <a:t>Search </a:t>
            </a:r>
            <a:r>
              <a:rPr lang="en-US" dirty="0"/>
              <a:t>the list for a given item.</a:t>
            </a:r>
          </a:p>
        </p:txBody>
      </p:sp>
      <p:sp>
        <p:nvSpPr>
          <p:cNvPr id="4" name="Slide Number Placeholder 3"/>
          <p:cNvSpPr>
            <a:spLocks noGrp="1"/>
          </p:cNvSpPr>
          <p:nvPr>
            <p:ph type="sldNum" sz="quarter" idx="12"/>
          </p:nvPr>
        </p:nvSpPr>
        <p:spPr/>
        <p:txBody>
          <a:bodyPr/>
          <a:lstStyle/>
          <a:p>
            <a:fld id="{F5DC2105-FB7B-4317-BBB0-FAC370B57197}" type="slidenum">
              <a:rPr lang="en-US" smtClean="0"/>
              <a:t>8</a:t>
            </a:fld>
            <a:endParaRPr lang="en-US" dirty="0"/>
          </a:p>
        </p:txBody>
      </p:sp>
    </p:spTree>
    <p:extLst>
      <p:ext uri="{BB962C8B-B14F-4D97-AF65-F5344CB8AC3E}">
        <p14:creationId xmlns:p14="http://schemas.microsoft.com/office/powerpoint/2010/main" val="373025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a:t>
            </a:r>
          </a:p>
        </p:txBody>
      </p:sp>
      <p:sp>
        <p:nvSpPr>
          <p:cNvPr id="3" name="Content Placeholder 2"/>
          <p:cNvSpPr>
            <a:spLocks noGrp="1"/>
          </p:cNvSpPr>
          <p:nvPr>
            <p:ph idx="1"/>
          </p:nvPr>
        </p:nvSpPr>
        <p:spPr/>
        <p:txBody>
          <a:bodyPr>
            <a:normAutofit fontScale="70000" lnSpcReduction="20000"/>
          </a:bodyPr>
          <a:lstStyle/>
          <a:p>
            <a:r>
              <a:rPr lang="en-US" dirty="0"/>
              <a:t>To maintain and process three variables are required:</a:t>
            </a:r>
          </a:p>
          <a:p>
            <a:pPr marL="971550" lvl="1" indent="-514350">
              <a:buFont typeface="+mj-lt"/>
              <a:buAutoNum type="arabicPeriod"/>
            </a:pPr>
            <a:r>
              <a:rPr lang="en-US" dirty="0"/>
              <a:t>The array holding the list elements</a:t>
            </a:r>
          </a:p>
          <a:p>
            <a:pPr marL="971550" lvl="1" indent="-514350">
              <a:buFont typeface="+mj-lt"/>
              <a:buAutoNum type="arabicPeriod"/>
            </a:pPr>
            <a:r>
              <a:rPr lang="en-US" dirty="0"/>
              <a:t>A variable to store the length of the list</a:t>
            </a:r>
          </a:p>
          <a:p>
            <a:pPr marL="971550" lvl="1" indent="-514350">
              <a:buFont typeface="+mj-lt"/>
              <a:buAutoNum type="arabicPeriod"/>
            </a:pPr>
            <a:r>
              <a:rPr lang="en-US" dirty="0"/>
              <a:t>A variable to store the size of the array</a:t>
            </a:r>
          </a:p>
          <a:p>
            <a:r>
              <a:rPr lang="en-US" dirty="0"/>
              <a:t>If </a:t>
            </a:r>
            <a:r>
              <a:rPr lang="en-US" b="1" dirty="0"/>
              <a:t>length </a:t>
            </a:r>
            <a:r>
              <a:rPr lang="en-US" dirty="0"/>
              <a:t>indicates the number of elements in list and </a:t>
            </a:r>
            <a:r>
              <a:rPr lang="en-US" b="1" dirty="0" err="1"/>
              <a:t>maxSize</a:t>
            </a:r>
            <a:r>
              <a:rPr lang="en-US" dirty="0"/>
              <a:t> indicates maximum number of elements those can be accommodated. </a:t>
            </a:r>
          </a:p>
          <a:p>
            <a:pPr lvl="1"/>
            <a:r>
              <a:rPr lang="en-US" dirty="0"/>
              <a:t>Then both </a:t>
            </a:r>
            <a:r>
              <a:rPr lang="en-US" b="1" dirty="0"/>
              <a:t>length </a:t>
            </a:r>
            <a:r>
              <a:rPr lang="en-US" dirty="0"/>
              <a:t>and </a:t>
            </a:r>
            <a:r>
              <a:rPr lang="en-US" b="1" dirty="0" err="1"/>
              <a:t>maxSize</a:t>
            </a:r>
            <a:r>
              <a:rPr lang="en-US" b="1" dirty="0"/>
              <a:t> </a:t>
            </a:r>
            <a:r>
              <a:rPr lang="en-US" dirty="0"/>
              <a:t>are non-negative integers, therefore type: </a:t>
            </a:r>
            <a:r>
              <a:rPr lang="en-US" dirty="0" err="1"/>
              <a:t>int</a:t>
            </a:r>
            <a:endParaRPr lang="en-US" dirty="0"/>
          </a:p>
          <a:p>
            <a:r>
              <a:rPr lang="en-US" dirty="0"/>
              <a:t>Type of Array: based on data elements to be stored (</a:t>
            </a:r>
            <a:r>
              <a:rPr lang="en-US" dirty="0" err="1"/>
              <a:t>int</a:t>
            </a:r>
            <a:r>
              <a:rPr lang="en-US" dirty="0"/>
              <a:t>, double, string </a:t>
            </a:r>
            <a:r>
              <a:rPr lang="en-US" dirty="0" err="1"/>
              <a:t>etc</a:t>
            </a:r>
            <a:r>
              <a:rPr lang="en-US" dirty="0"/>
              <a:t>)</a:t>
            </a:r>
          </a:p>
          <a:p>
            <a:r>
              <a:rPr lang="en-US" dirty="0"/>
              <a:t>While designing the algorithms, we do not want to be concerned whether we are processing a list of numbers, a list of names, or a list of students’ data.</a:t>
            </a:r>
          </a:p>
        </p:txBody>
      </p:sp>
      <p:sp>
        <p:nvSpPr>
          <p:cNvPr id="4" name="Slide Number Placeholder 3"/>
          <p:cNvSpPr>
            <a:spLocks noGrp="1"/>
          </p:cNvSpPr>
          <p:nvPr>
            <p:ph type="sldNum" sz="quarter" idx="12"/>
          </p:nvPr>
        </p:nvSpPr>
        <p:spPr/>
        <p:txBody>
          <a:bodyPr/>
          <a:lstStyle/>
          <a:p>
            <a:fld id="{F5DC2105-FB7B-4317-BBB0-FAC370B57197}" type="slidenum">
              <a:rPr lang="en-US" smtClean="0"/>
              <a:t>9</a:t>
            </a:fld>
            <a:endParaRPr lang="en-US" dirty="0"/>
          </a:p>
        </p:txBody>
      </p:sp>
    </p:spTree>
    <p:extLst>
      <p:ext uri="{BB962C8B-B14F-4D97-AF65-F5344CB8AC3E}">
        <p14:creationId xmlns:p14="http://schemas.microsoft.com/office/powerpoint/2010/main" val="596701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948</TotalTime>
  <Words>3394</Words>
  <Application>Microsoft Office PowerPoint</Application>
  <PresentationFormat>On-screen Show (4:3)</PresentationFormat>
  <Paragraphs>442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Consolas</vt:lpstr>
      <vt:lpstr>Office Theme</vt:lpstr>
      <vt:lpstr>Data Structures &amp; Algorithms SECP2043 </vt:lpstr>
      <vt:lpstr>Pointer Variables</vt:lpstr>
      <vt:lpstr>Address of Operator (&amp;)</vt:lpstr>
      <vt:lpstr>Dereferencing Operator (*)</vt:lpstr>
      <vt:lpstr>Example 3-1</vt:lpstr>
      <vt:lpstr>PowerPoint Presentation</vt:lpstr>
      <vt:lpstr>Array-Based Lists</vt:lpstr>
      <vt:lpstr>Operations performed on a list</vt:lpstr>
      <vt:lpstr>List Implementation</vt:lpstr>
      <vt:lpstr>Array-based list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 Definitions</vt:lpstr>
      <vt:lpstr>Function Definitions</vt:lpstr>
      <vt:lpstr>Function Definitions</vt:lpstr>
      <vt:lpstr>Function Definitions</vt:lpstr>
      <vt:lpstr>Function Definitions</vt:lpstr>
      <vt:lpstr>Function Definitions</vt:lpstr>
      <vt:lpstr>Function Definitions</vt:lpstr>
      <vt:lpstr>Function Definitions</vt:lpstr>
      <vt:lpstr>Function Definitions</vt:lpstr>
      <vt:lpstr>Constructor &amp; Destructor</vt:lpstr>
      <vt:lpstr>Copy Constructor</vt:lpstr>
      <vt:lpstr>Overloading Assignment Operator</vt:lpstr>
      <vt:lpstr>Search</vt:lpstr>
      <vt:lpstr>Search Function</vt:lpstr>
      <vt:lpstr>Insert Function</vt:lpstr>
      <vt:lpstr>Remove Function</vt:lpstr>
      <vt:lpstr>Time Complexities of List Operations</vt:lpstr>
      <vt:lpstr>Time Complexities of List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Algorithms SECP2043</dc:title>
  <dc:creator>Muhammad Adnan Aziz</dc:creator>
  <cp:lastModifiedBy>Muhammad Adnan Aziz</cp:lastModifiedBy>
  <cp:revision>122</cp:revision>
  <dcterms:created xsi:type="dcterms:W3CDTF">2022-10-25T07:58:31Z</dcterms:created>
  <dcterms:modified xsi:type="dcterms:W3CDTF">2023-03-28T04:45:38Z</dcterms:modified>
</cp:coreProperties>
</file>