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64A2-5CBF-4F40-954B-75C07282BD62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BE9D-28CE-4EA8-804B-E5774920B1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9DA-4777-4EC2-A601-2D8D17EB552C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748-CD94-4BA5-8F52-E40227E9BD00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F88F-345D-45E4-8FDB-36CB5B6AD5C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FE8-11F9-4952-A853-C26E628C231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699B-B727-4227-BE6B-4C27D5CD760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EC9F-9C7A-47C9-BD14-B74B2A77C79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123C-DB0A-4613-ADD1-DBA34762920A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0F1A-4A5C-4124-B333-C90FC2F67E30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9B-D638-433D-9B8B-5CE9B0E2B9F0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A84A-6861-4A4F-B70C-D3AB05B264F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A81C-42AC-4ADA-B74C-BF200E3A6CA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74B-767C-4474-95CA-1E7C9797924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br>
              <a:rPr lang="en-US" dirty="0" smtClean="0"/>
            </a:br>
            <a:r>
              <a:rPr lang="en-US" dirty="0" smtClean="0"/>
              <a:t>SECP2043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P3</a:t>
            </a:r>
          </a:p>
          <a:p>
            <a:r>
              <a:rPr lang="en-US" dirty="0" smtClean="0"/>
              <a:t>Lecture 2</a:t>
            </a:r>
          </a:p>
          <a:p>
            <a:r>
              <a:rPr lang="en-US" dirty="0" smtClean="0"/>
              <a:t>26-10-22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Usually, in an algorithm, certain operations are dominant. In previous example line 6 addition and line 11 division are dominant operations.</a:t>
            </a:r>
          </a:p>
          <a:p>
            <a:r>
              <a:rPr lang="en-US" dirty="0" smtClean="0"/>
              <a:t>Search Algorithm </a:t>
            </a:r>
            <a:r>
              <a:rPr lang="en-US" dirty="0" smtClean="0">
                <a:sym typeface="Wingdings" pitchFamily="2" charset="2"/>
              </a:rPr>
              <a:t> search item compared with items in list  </a:t>
            </a:r>
            <a:r>
              <a:rPr lang="en-US" dirty="0" smtClean="0"/>
              <a:t>the </a:t>
            </a:r>
            <a:r>
              <a:rPr lang="en-US" dirty="0"/>
              <a:t>dominant operations would be comparison, </a:t>
            </a:r>
            <a:r>
              <a:rPr lang="en-US" dirty="0" smtClean="0"/>
              <a:t>therefore, in case of search algorithm we count the number of comparisons.</a:t>
            </a:r>
          </a:p>
          <a:p>
            <a:r>
              <a:rPr lang="en-US" dirty="0" smtClean="0"/>
              <a:t>Multiplication of matrices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multiplication and addition of matrix entries </a:t>
            </a:r>
            <a:r>
              <a:rPr lang="en-US" dirty="0" smtClean="0">
                <a:sym typeface="Wingdings" pitchFamily="2" charset="2"/>
              </a:rPr>
              <a:t> multiplication takes more computer execution time  number of multiplications are counted.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algorithm performs </a:t>
            </a:r>
            <a:r>
              <a:rPr lang="en-US" i="1" dirty="0" smtClean="0"/>
              <a:t>f(n)</a:t>
            </a:r>
            <a:r>
              <a:rPr lang="en-US" dirty="0" smtClean="0"/>
              <a:t> basic functions to accomplish a task. Where </a:t>
            </a:r>
            <a:r>
              <a:rPr lang="en-US" i="1" dirty="0" smtClean="0"/>
              <a:t>n</a:t>
            </a:r>
            <a:r>
              <a:rPr lang="en-US" dirty="0" smtClean="0"/>
              <a:t> is the size of the problem.</a:t>
            </a:r>
          </a:p>
          <a:p>
            <a:r>
              <a:rPr lang="en-US" dirty="0" smtClean="0"/>
              <a:t>Search problem of list size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Various algorithms discussed in chapter 9.</a:t>
            </a:r>
          </a:p>
          <a:p>
            <a:r>
              <a:rPr lang="en-US" dirty="0" smtClean="0"/>
              <a:t>Basic method </a:t>
            </a:r>
            <a:r>
              <a:rPr lang="en-US" dirty="0" smtClean="0">
                <a:sym typeface="Wingdings" pitchFamily="2" charset="2"/>
              </a:rPr>
              <a:t> compare search item with the list elements</a:t>
            </a:r>
          </a:p>
          <a:p>
            <a:r>
              <a:rPr lang="en-US" dirty="0" smtClean="0"/>
              <a:t>Performance of algorithm depends on the number of comparisons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the size of the list and</a:t>
            </a:r>
            <a:r>
              <a:rPr lang="en-US" dirty="0"/>
              <a:t> </a:t>
            </a:r>
            <a:r>
              <a:rPr lang="en-US" i="1" dirty="0"/>
              <a:t>f(n)</a:t>
            </a:r>
            <a:r>
              <a:rPr lang="en-US" dirty="0"/>
              <a:t> </a:t>
            </a:r>
            <a:r>
              <a:rPr lang="en-US" dirty="0" smtClean="0"/>
              <a:t>becomes the count function, that is </a:t>
            </a:r>
            <a:r>
              <a:rPr lang="en-US" dirty="0"/>
              <a:t> </a:t>
            </a:r>
            <a:r>
              <a:rPr lang="en-US" i="1" dirty="0"/>
              <a:t>f(n)</a:t>
            </a:r>
            <a:r>
              <a:rPr lang="en-US" dirty="0"/>
              <a:t> </a:t>
            </a:r>
            <a:r>
              <a:rPr lang="en-US" dirty="0" smtClean="0"/>
              <a:t>gives the number of comparisons performed by the algorithm.</a:t>
            </a:r>
          </a:p>
          <a:p>
            <a:r>
              <a:rPr lang="en-US" dirty="0" smtClean="0"/>
              <a:t>Suppose on a particular computer </a:t>
            </a:r>
            <a:r>
              <a:rPr lang="en-US" i="1" dirty="0" smtClean="0"/>
              <a:t>c</a:t>
            </a:r>
            <a:r>
              <a:rPr lang="en-US" dirty="0" smtClean="0"/>
              <a:t> time  is taken for one operation.</a:t>
            </a:r>
          </a:p>
          <a:p>
            <a:r>
              <a:rPr lang="en-US" dirty="0" smtClean="0"/>
              <a:t>Computer time for search algorithm will take </a:t>
            </a:r>
            <a:r>
              <a:rPr lang="en-US" dirty="0"/>
              <a:t> </a:t>
            </a:r>
            <a:r>
              <a:rPr lang="en-US" i="1" dirty="0" err="1" smtClean="0"/>
              <a:t>cf</a:t>
            </a:r>
            <a:r>
              <a:rPr lang="en-US" i="1" dirty="0" smtClean="0"/>
              <a:t>(n)</a:t>
            </a:r>
            <a:r>
              <a:rPr lang="en-US" dirty="0" smtClean="0"/>
              <a:t>. Constant </a:t>
            </a:r>
            <a:r>
              <a:rPr lang="en-US" i="1" dirty="0" smtClean="0"/>
              <a:t>c</a:t>
            </a:r>
            <a:r>
              <a:rPr lang="en-US" dirty="0" smtClean="0"/>
              <a:t> depends on the speed of the computer that varies from computer to computer.</a:t>
            </a:r>
          </a:p>
          <a:p>
            <a:r>
              <a:rPr lang="en-US" dirty="0" smtClean="0"/>
              <a:t>However, </a:t>
            </a:r>
            <a:r>
              <a:rPr lang="en-US" i="1" dirty="0"/>
              <a:t>f(n</a:t>
            </a:r>
            <a:r>
              <a:rPr lang="en-US" i="1" dirty="0" smtClean="0"/>
              <a:t>)</a:t>
            </a:r>
            <a:r>
              <a:rPr lang="en-US" dirty="0" smtClean="0"/>
              <a:t>, the number of basic operations remains the same.</a:t>
            </a:r>
          </a:p>
          <a:p>
            <a:r>
              <a:rPr lang="en-US" dirty="0" smtClean="0"/>
              <a:t>If we know how </a:t>
            </a:r>
            <a:r>
              <a:rPr lang="en-US" dirty="0"/>
              <a:t> </a:t>
            </a:r>
            <a:r>
              <a:rPr lang="en-US" i="1" dirty="0"/>
              <a:t>f(n)</a:t>
            </a:r>
            <a:r>
              <a:rPr lang="en-US" dirty="0"/>
              <a:t> </a:t>
            </a:r>
            <a:r>
              <a:rPr lang="en-US" dirty="0" smtClean="0"/>
              <a:t>grows as the size of the problem grows, we can determine the efficiency of the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9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33450"/>
            <a:ext cx="67341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286250"/>
            <a:ext cx="6667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12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599"/>
            <a:ext cx="6096000" cy="632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328738"/>
            <a:ext cx="6677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52400"/>
            <a:ext cx="6753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238750"/>
            <a:ext cx="67246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7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5334000" cy="650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49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85775"/>
            <a:ext cx="6696075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7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38313"/>
            <a:ext cx="67056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6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Analysis: </a:t>
            </a:r>
            <a:br>
              <a:rPr lang="en-US" dirty="0" smtClean="0"/>
            </a:br>
            <a:r>
              <a:rPr lang="en-US" dirty="0" smtClean="0"/>
              <a:t>The 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Holiday season </a:t>
            </a:r>
            <a:r>
              <a:rPr lang="en-US" dirty="0" smtClean="0">
                <a:sym typeface="Wingdings" pitchFamily="2" charset="2"/>
              </a:rPr>
              <a:t> Gift shop expecting sales to rise  Hired extra delivery people  Calculate shortest path and hand route to the driver.</a:t>
            </a:r>
          </a:p>
          <a:p>
            <a:r>
              <a:rPr lang="en-US" dirty="0" smtClean="0">
                <a:sym typeface="Wingdings" pitchFamily="2" charset="2"/>
              </a:rPr>
              <a:t>50 packages to be delivered to 50 different houses</a:t>
            </a:r>
          </a:p>
          <a:p>
            <a:r>
              <a:rPr lang="en-US" dirty="0" smtClean="0"/>
              <a:t>50 houses are 1 mile apart in the same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5372100"/>
            <a:ext cx="66960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33400"/>
            <a:ext cx="67246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85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04775"/>
            <a:ext cx="67246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657600"/>
            <a:ext cx="6629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5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22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714500"/>
            <a:ext cx="6686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5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23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8575"/>
            <a:ext cx="67341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419475"/>
            <a:ext cx="66484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79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24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8163"/>
            <a:ext cx="67056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47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25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933575"/>
            <a:ext cx="6076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26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688"/>
            <a:ext cx="670560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23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27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09725"/>
            <a:ext cx="6743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93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28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847725"/>
            <a:ext cx="67151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72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985838"/>
            <a:ext cx="65246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5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1 for package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1 picks 50 packages </a:t>
            </a:r>
            <a:r>
              <a:rPr lang="en-US" dirty="0" smtClean="0">
                <a:sym typeface="Wingdings" pitchFamily="2" charset="2"/>
              </a:rPr>
              <a:t> Drive a mile to deliver first package  </a:t>
            </a:r>
            <a:r>
              <a:rPr lang="en-US" dirty="0" smtClean="0">
                <a:sym typeface="Wingdings" pitchFamily="2" charset="2"/>
              </a:rPr>
              <a:t>drive </a:t>
            </a:r>
            <a:r>
              <a:rPr lang="en-US" dirty="0" smtClean="0">
                <a:sym typeface="Wingdings" pitchFamily="2" charset="2"/>
              </a:rPr>
              <a:t>another mile to deliver second package  …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Using this scheme distance travelled to deliver is 1 + 1 + … + 1 =50</a:t>
            </a:r>
          </a:p>
          <a:p>
            <a:r>
              <a:rPr lang="en-US" dirty="0" smtClean="0">
                <a:sym typeface="Wingdings" pitchFamily="2" charset="2"/>
              </a:rPr>
              <a:t>Total distance travelled = 50 + 50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314700"/>
            <a:ext cx="6667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118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30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57200"/>
            <a:ext cx="6762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4905375"/>
            <a:ext cx="6677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3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31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0649"/>
            <a:ext cx="5457825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0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32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457325"/>
            <a:ext cx="67341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7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90675"/>
            <a:ext cx="67722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34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291"/>
            <a:ext cx="5854811" cy="116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71600"/>
            <a:ext cx="5835761" cy="512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9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</a:t>
            </a:r>
            <a:r>
              <a:rPr lang="en-US" dirty="0" smtClean="0"/>
              <a:t>2 </a:t>
            </a:r>
            <a:r>
              <a:rPr lang="en-US" dirty="0" smtClean="0"/>
              <a:t>for package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Driver </a:t>
            </a:r>
            <a:r>
              <a:rPr lang="en-US" dirty="0" smtClean="0"/>
              <a:t>2 </a:t>
            </a:r>
            <a:r>
              <a:rPr lang="en-US" dirty="0" smtClean="0"/>
              <a:t>picks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package </a:t>
            </a:r>
            <a:r>
              <a:rPr lang="en-US" dirty="0" smtClean="0">
                <a:sym typeface="Wingdings" pitchFamily="2" charset="2"/>
              </a:rPr>
              <a:t> Drive a mile to deliver first package  </a:t>
            </a:r>
            <a:r>
              <a:rPr lang="en-US" dirty="0" smtClean="0">
                <a:sym typeface="Wingdings" pitchFamily="2" charset="2"/>
              </a:rPr>
              <a:t>Comes back to shop  Picks 2</a:t>
            </a:r>
            <a:r>
              <a:rPr lang="en-US" baseline="30000" dirty="0" smtClean="0">
                <a:sym typeface="Wingdings" pitchFamily="2" charset="2"/>
              </a:rPr>
              <a:t>nd</a:t>
            </a:r>
            <a:r>
              <a:rPr lang="en-US" dirty="0" smtClean="0">
                <a:sym typeface="Wingdings" pitchFamily="2" charset="2"/>
              </a:rPr>
              <a:t> package and Drive 2 miles </a:t>
            </a:r>
            <a:r>
              <a:rPr lang="en-US" dirty="0" smtClean="0">
                <a:sym typeface="Wingdings" pitchFamily="2" charset="2"/>
              </a:rPr>
              <a:t>to deliver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Comes back to </a:t>
            </a:r>
            <a:r>
              <a:rPr lang="en-US" dirty="0" smtClean="0">
                <a:sym typeface="Wingdings" pitchFamily="2" charset="2"/>
              </a:rPr>
              <a:t>shop …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Using this scheme </a:t>
            </a:r>
            <a:r>
              <a:rPr lang="en-US" dirty="0" smtClean="0">
                <a:sym typeface="Wingdings" pitchFamily="2" charset="2"/>
              </a:rPr>
              <a:t>total distance </a:t>
            </a:r>
            <a:r>
              <a:rPr lang="en-US" dirty="0" smtClean="0">
                <a:sym typeface="Wingdings" pitchFamily="2" charset="2"/>
              </a:rPr>
              <a:t>travelled to deliver </a:t>
            </a:r>
            <a:r>
              <a:rPr lang="en-US" dirty="0" smtClean="0">
                <a:sym typeface="Wingdings" pitchFamily="2" charset="2"/>
              </a:rPr>
              <a:t>packages and return to shop is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	2 . (1 </a:t>
            </a:r>
            <a:r>
              <a:rPr lang="en-US" dirty="0" smtClean="0">
                <a:sym typeface="Wingdings" pitchFamily="2" charset="2"/>
              </a:rPr>
              <a:t>+ </a:t>
            </a:r>
            <a:r>
              <a:rPr lang="en-US" dirty="0" smtClean="0">
                <a:sym typeface="Wingdings" pitchFamily="2" charset="2"/>
              </a:rPr>
              <a:t>2 </a:t>
            </a:r>
            <a:r>
              <a:rPr lang="en-US" dirty="0" smtClean="0">
                <a:sym typeface="Wingdings" pitchFamily="2" charset="2"/>
              </a:rPr>
              <a:t>+ … + </a:t>
            </a:r>
            <a:r>
              <a:rPr lang="en-US" dirty="0" smtClean="0">
                <a:sym typeface="Wingdings" pitchFamily="2" charset="2"/>
              </a:rPr>
              <a:t>50) = 2550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19400"/>
            <a:ext cx="66675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5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Number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smtClean="0"/>
              <a:t>n</a:t>
            </a:r>
            <a:r>
              <a:rPr lang="en-US" dirty="0" smtClean="0"/>
              <a:t> packages to be delivered to </a:t>
            </a:r>
            <a:r>
              <a:rPr lang="en-US" i="1" dirty="0" smtClean="0"/>
              <a:t>n</a:t>
            </a:r>
            <a:r>
              <a:rPr lang="en-US" dirty="0" smtClean="0"/>
              <a:t> houses and each house is 1 mile apart</a:t>
            </a:r>
          </a:p>
          <a:p>
            <a:r>
              <a:rPr lang="en-US" dirty="0" smtClean="0"/>
              <a:t>First Scheme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+ 1</a:t>
            </a:r>
            <a:r>
              <a:rPr lang="en-US" dirty="0"/>
              <a:t> + </a:t>
            </a:r>
            <a:r>
              <a:rPr lang="en-US" dirty="0" smtClean="0"/>
              <a:t>… + 1 + </a:t>
            </a:r>
            <a:r>
              <a:rPr lang="en-US" i="1" dirty="0" smtClean="0"/>
              <a:t>n</a:t>
            </a:r>
            <a:r>
              <a:rPr lang="en-US" dirty="0" smtClean="0"/>
              <a:t> = 2</a:t>
            </a:r>
            <a:r>
              <a:rPr lang="en-US" i="1" dirty="0" smtClean="0"/>
              <a:t>n</a:t>
            </a:r>
            <a:r>
              <a:rPr lang="en-US" dirty="0" smtClean="0"/>
              <a:t>                         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1-1)</a:t>
            </a:r>
            <a:endParaRPr lang="en-US" dirty="0" smtClean="0"/>
          </a:p>
          <a:p>
            <a:r>
              <a:rPr lang="en-US" dirty="0" smtClean="0"/>
              <a:t>Second Scheme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 . ( 1 + 2 + … + </a:t>
            </a:r>
            <a:r>
              <a:rPr lang="en-US" i="1" dirty="0" smtClean="0"/>
              <a:t>n</a:t>
            </a:r>
            <a:r>
              <a:rPr lang="en-US" dirty="0" smtClean="0"/>
              <a:t>) = 2 . (</a:t>
            </a: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+1)/2) =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/>
              <a:t>    (1-2)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Distance Travelled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Equation (1-1) distance travelled is function of </a:t>
            </a:r>
            <a:r>
              <a:rPr lang="en-US" sz="2800" i="1" dirty="0"/>
              <a:t>n</a:t>
            </a:r>
          </a:p>
          <a:p>
            <a:r>
              <a:rPr lang="en-US" sz="2800" dirty="0"/>
              <a:t>Equation (</a:t>
            </a:r>
            <a:r>
              <a:rPr lang="en-US" sz="2800" dirty="0" smtClean="0"/>
              <a:t>1-2) distance travelled is function of 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only as it is the dominant term </a:t>
            </a:r>
            <a:endParaRPr lang="en-US" sz="2800" i="1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200400"/>
            <a:ext cx="67246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0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of Merit for Algorithm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 on number of operations performed by the algorithm</a:t>
            </a:r>
          </a:p>
          <a:p>
            <a:r>
              <a:rPr lang="en-US" dirty="0" smtClean="0"/>
              <a:t>Not on the actual computer time to execute the program</a:t>
            </a:r>
          </a:p>
          <a:p>
            <a:r>
              <a:rPr lang="en-US" dirty="0" smtClean="0"/>
              <a:t>Same algorithm can be implemented on a variety of computers resulting in different execution times</a:t>
            </a:r>
          </a:p>
          <a:p>
            <a:r>
              <a:rPr lang="en-US" dirty="0" smtClean="0"/>
              <a:t>However, the number of operations preformed by the algorithm remains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3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462088"/>
            <a:ext cx="66770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23963" y="76201"/>
            <a:ext cx="6216860" cy="6502382"/>
            <a:chOff x="1223963" y="76201"/>
            <a:chExt cx="6216860" cy="650238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963" y="76201"/>
              <a:ext cx="6216859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9" y="4648200"/>
              <a:ext cx="6207334" cy="193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944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547</Words>
  <Application>Microsoft Office PowerPoint</Application>
  <PresentationFormat>On-screen Show (4:3)</PresentationFormat>
  <Paragraphs>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Structures &amp; Algorithms SECP2043 </vt:lpstr>
      <vt:lpstr>Algorithm Analysis:  The Big-O Notation</vt:lpstr>
      <vt:lpstr>Scheme 1 for package delivery</vt:lpstr>
      <vt:lpstr>Scheme 2 for package delivery</vt:lpstr>
      <vt:lpstr>Generalized Number of Packages</vt:lpstr>
      <vt:lpstr>Total Distance Travelled </vt:lpstr>
      <vt:lpstr>Figure of Merit for Algorithm Performance</vt:lpstr>
      <vt:lpstr>PowerPoint Presentation</vt:lpstr>
      <vt:lpstr>PowerPoint Presentation</vt:lpstr>
      <vt:lpstr>Dominant terms</vt:lpstr>
      <vt:lpstr>Search Algorithm</vt:lpstr>
      <vt:lpstr>Search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 SECP2043 </dc:title>
  <dc:creator>Muhammad Adnan Aziz</dc:creator>
  <cp:lastModifiedBy>Muhammad Adnan Aziz</cp:lastModifiedBy>
  <cp:revision>41</cp:revision>
  <dcterms:created xsi:type="dcterms:W3CDTF">2022-10-25T07:58:31Z</dcterms:created>
  <dcterms:modified xsi:type="dcterms:W3CDTF">2022-10-25T15:53:06Z</dcterms:modified>
</cp:coreProperties>
</file>