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Lato Bold" panose="020F0502020204030203" pitchFamily="34" charset="0"/>
      <p:regular r:id="rId30"/>
      <p:bold r:id="rId31"/>
    </p:embeddedFont>
    <p:embeddedFont>
      <p:font typeface="League Spartan" pitchFamily="2" charset="0"/>
      <p:regular r:id="rId32"/>
      <p:bold r:id="rId33"/>
    </p:embeddedFont>
    <p:embeddedFont>
      <p:font typeface="League Spartan Bold" pitchFamily="2" charset="0"/>
      <p:bold r:id="rId34"/>
    </p:embeddedFont>
    <p:embeddedFont>
      <p:font typeface="Poppins" panose="00000500000000000000" pitchFamily="2" charset="0"/>
      <p:regular r:id="rId35"/>
    </p:embeddedFont>
    <p:embeddedFont>
      <p:font typeface="Poppins Bold" panose="00000800000000000000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6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43266" y="4439587"/>
            <a:ext cx="12801468" cy="14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 dirty="0">
                <a:solidFill>
                  <a:srgbClr val="004AAD"/>
                </a:solidFill>
                <a:latin typeface="League Spartan Bold"/>
              </a:rPr>
              <a:t>STACK VISUALIZATION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23004" y="3741277"/>
            <a:ext cx="5641992" cy="90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03">
                <a:solidFill>
                  <a:srgbClr val="303642"/>
                </a:solidFill>
                <a:latin typeface="Lato Bold"/>
              </a:rPr>
              <a:t>CSE220 LAB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80586" y="5858410"/>
            <a:ext cx="8526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>
                <a:solidFill>
                  <a:srgbClr val="303642"/>
                </a:solidFill>
                <a:latin typeface="Poppins"/>
              </a:rPr>
              <a:t>Prepared By: M. Shafiul Alam [SFA]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59" name="AutoShape 59"/>
          <p:cNvSpPr/>
          <p:nvPr/>
        </p:nvSpPr>
        <p:spPr>
          <a:xfrm flipH="1">
            <a:off x="655784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AutoShape 60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1" name="Group 61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29245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13303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522319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861549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943123" y="5385794"/>
            <a:ext cx="6316177" cy="3618782"/>
          </a:xfrm>
          <a:custGeom>
            <a:avLst/>
            <a:gdLst/>
            <a:ahLst/>
            <a:cxnLst/>
            <a:rect l="l" t="t" r="r" b="b"/>
            <a:pathLst>
              <a:path w="6316177" h="3618782">
                <a:moveTo>
                  <a:pt x="0" y="0"/>
                </a:moveTo>
                <a:lnTo>
                  <a:pt x="6316177" y="0"/>
                </a:lnTo>
                <a:lnTo>
                  <a:pt x="6316177" y="3618782"/>
                </a:lnTo>
                <a:lnTo>
                  <a:pt x="0" y="3618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72138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11368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6939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27029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258892" y="6173838"/>
            <a:ext cx="712219" cy="6593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6791224" y="5272829"/>
            <a:ext cx="492626" cy="4560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6791224" y="6274796"/>
            <a:ext cx="492626" cy="456071"/>
            <a:chOff x="0" y="0"/>
            <a:chExt cx="653442" cy="604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6258892" y="5169871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5928507" y="6868021"/>
            <a:ext cx="712219" cy="1320142"/>
            <a:chOff x="0" y="0"/>
            <a:chExt cx="653442" cy="121119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6760">
            <a:off x="5598122" y="6175839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6760">
            <a:off x="6334184" y="5274213"/>
            <a:ext cx="492626" cy="456071"/>
            <a:chOff x="0" y="0"/>
            <a:chExt cx="653442" cy="604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6760">
            <a:off x="6334184" y="6276180"/>
            <a:ext cx="492626" cy="456071"/>
            <a:chOff x="0" y="0"/>
            <a:chExt cx="653442" cy="60495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6760">
            <a:off x="5598122" y="5171871"/>
            <a:ext cx="712219" cy="659371"/>
            <a:chOff x="0" y="0"/>
            <a:chExt cx="653442" cy="60495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6760">
            <a:off x="5598122" y="7199056"/>
            <a:ext cx="712219" cy="6593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574584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43636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43636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74584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74584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35197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93260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80901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28461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94472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62384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60" name="AutoShape 60"/>
          <p:cNvSpPr/>
          <p:nvPr/>
        </p:nvSpPr>
        <p:spPr>
          <a:xfrm flipH="1">
            <a:off x="627209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1" name="AutoShape 61"/>
          <p:cNvSpPr/>
          <p:nvPr/>
        </p:nvSpPr>
        <p:spPr>
          <a:xfrm flipH="1">
            <a:off x="626557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2" name="Group 62"/>
          <p:cNvGrpSpPr/>
          <p:nvPr/>
        </p:nvGrpSpPr>
        <p:grpSpPr>
          <a:xfrm rot="5406760">
            <a:off x="6865324" y="9089277"/>
            <a:ext cx="492626" cy="456071"/>
            <a:chOff x="0" y="0"/>
            <a:chExt cx="653442" cy="60495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5406760">
            <a:off x="6332992" y="8986319"/>
            <a:ext cx="712219" cy="659371"/>
            <a:chOff x="0" y="0"/>
            <a:chExt cx="653442" cy="604955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 rot="5406760">
            <a:off x="6408284" y="9090661"/>
            <a:ext cx="492626" cy="456071"/>
            <a:chOff x="0" y="0"/>
            <a:chExt cx="653442" cy="604955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 rot="5406760">
            <a:off x="5672223" y="8988320"/>
            <a:ext cx="712219" cy="659371"/>
            <a:chOff x="0" y="0"/>
            <a:chExt cx="653442" cy="604955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651046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581994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00670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21548" y="9116312"/>
            <a:ext cx="80539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</a:rPr>
              <a:t>None?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189092" y="9324924"/>
            <a:ext cx="727681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61" name="AutoShape 61"/>
          <p:cNvSpPr/>
          <p:nvPr/>
        </p:nvSpPr>
        <p:spPr>
          <a:xfrm flipH="1">
            <a:off x="655784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2" name="AutoShape 62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3" name="Group 63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29245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7189092" y="9324924"/>
            <a:ext cx="727681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13" name="Freeform 13"/>
          <p:cNvSpPr/>
          <p:nvPr/>
        </p:nvSpPr>
        <p:spPr>
          <a:xfrm>
            <a:off x="8040598" y="9173462"/>
            <a:ext cx="324474" cy="324474"/>
          </a:xfrm>
          <a:custGeom>
            <a:avLst/>
            <a:gdLst/>
            <a:ahLst/>
            <a:cxnLst/>
            <a:rect l="l" t="t" r="r" b="b"/>
            <a:pathLst>
              <a:path w="324474" h="324474">
                <a:moveTo>
                  <a:pt x="0" y="0"/>
                </a:moveTo>
                <a:lnTo>
                  <a:pt x="324474" y="0"/>
                </a:lnTo>
                <a:lnTo>
                  <a:pt x="324474" y="324474"/>
                </a:lnTo>
                <a:lnTo>
                  <a:pt x="0" y="324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61" name="AutoShape 61"/>
          <p:cNvSpPr/>
          <p:nvPr/>
        </p:nvSpPr>
        <p:spPr>
          <a:xfrm flipH="1">
            <a:off x="655784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2" name="AutoShape 62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3" name="Group 63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29245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798436" y="492626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e =</a:t>
            </a: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60" name="AutoShape 60"/>
          <p:cNvSpPr/>
          <p:nvPr/>
        </p:nvSpPr>
        <p:spPr>
          <a:xfrm flipH="1">
            <a:off x="655784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1" name="AutoShape 61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2" name="Group 62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29245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grpSp>
        <p:nvGrpSpPr>
          <p:cNvPr id="77" name="Group 77"/>
          <p:cNvGrpSpPr/>
          <p:nvPr/>
        </p:nvGrpSpPr>
        <p:grpSpPr>
          <a:xfrm rot="5406760">
            <a:off x="15023626" y="4917072"/>
            <a:ext cx="492626" cy="456071"/>
            <a:chOff x="0" y="0"/>
            <a:chExt cx="653442" cy="604955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79" name="TextBox 7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80" name="Group 80"/>
          <p:cNvGrpSpPr/>
          <p:nvPr/>
        </p:nvGrpSpPr>
        <p:grpSpPr>
          <a:xfrm rot="5406760">
            <a:off x="14491295" y="4814114"/>
            <a:ext cx="712219" cy="659371"/>
            <a:chOff x="0" y="0"/>
            <a:chExt cx="653442" cy="604955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2" name="TextBox 8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 rot="5406760">
            <a:off x="14566587" y="4918456"/>
            <a:ext cx="492626" cy="456071"/>
            <a:chOff x="0" y="0"/>
            <a:chExt cx="653442" cy="604955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85" name="TextBox 8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86" name="Group 86"/>
          <p:cNvGrpSpPr/>
          <p:nvPr/>
        </p:nvGrpSpPr>
        <p:grpSpPr>
          <a:xfrm rot="5406760">
            <a:off x="13830525" y="4816114"/>
            <a:ext cx="712219" cy="659371"/>
            <a:chOff x="0" y="0"/>
            <a:chExt cx="653442" cy="604955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88" name="TextBox 8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89" name="TextBox 89"/>
          <p:cNvSpPr txBox="1"/>
          <p:nvPr/>
        </p:nvSpPr>
        <p:spPr>
          <a:xfrm>
            <a:off x="14668764" y="4994104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3978248" y="4937187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5165007" y="5024847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798436" y="492626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e =</a:t>
            </a: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60" name="AutoShape 60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1" name="Group 61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76" name="Group 76"/>
          <p:cNvGrpSpPr/>
          <p:nvPr/>
        </p:nvGrpSpPr>
        <p:grpSpPr>
          <a:xfrm rot="5406760">
            <a:off x="15023626" y="4917072"/>
            <a:ext cx="492626" cy="456071"/>
            <a:chOff x="0" y="0"/>
            <a:chExt cx="653442" cy="604955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78" name="TextBox 7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 rot="5406760">
            <a:off x="14491295" y="4814114"/>
            <a:ext cx="712219" cy="659371"/>
            <a:chOff x="0" y="0"/>
            <a:chExt cx="653442" cy="604955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1" name="TextBox 8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 rot="5406760">
            <a:off x="14566587" y="4918456"/>
            <a:ext cx="492626" cy="456071"/>
            <a:chOff x="0" y="0"/>
            <a:chExt cx="653442" cy="604955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84" name="TextBox 8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 rot="5406760">
            <a:off x="13830525" y="4816114"/>
            <a:ext cx="712219" cy="659371"/>
            <a:chOff x="0" y="0"/>
            <a:chExt cx="653442" cy="604955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87" name="TextBox 8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88" name="TextBox 88"/>
          <p:cNvSpPr txBox="1"/>
          <p:nvPr/>
        </p:nvSpPr>
        <p:spPr>
          <a:xfrm>
            <a:off x="14668764" y="4994104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3978248" y="4937187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5165007" y="5024847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798436" y="492626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e =</a:t>
            </a: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15023626" y="4917072"/>
            <a:ext cx="492626" cy="4560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14491295" y="4814114"/>
            <a:ext cx="712219" cy="6593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14566587" y="4918456"/>
            <a:ext cx="492626" cy="456071"/>
            <a:chOff x="0" y="0"/>
            <a:chExt cx="653442" cy="604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13830525" y="4816114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4668764" y="4994104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78248" y="4937187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165007" y="5024847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grpSp>
        <p:nvGrpSpPr>
          <p:cNvPr id="34" name="Group 34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59" name="AutoShape 59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TextBox 60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61" name="Group 61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pop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 = 25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798436" y="492626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e =</a:t>
            </a: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15023626" y="4917072"/>
            <a:ext cx="492626" cy="4560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14491295" y="4814114"/>
            <a:ext cx="712219" cy="6593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14566587" y="4918456"/>
            <a:ext cx="492626" cy="456071"/>
            <a:chOff x="0" y="0"/>
            <a:chExt cx="653442" cy="604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13830525" y="4816114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4668764" y="4994104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78248" y="4937187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165007" y="5024847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grpSp>
        <p:nvGrpSpPr>
          <p:cNvPr id="34" name="Group 34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59" name="AutoShape 59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TextBox 60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61" name="Group 61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3965654" y="4934419"/>
            <a:ext cx="441960" cy="418162"/>
            <a:chOff x="0" y="0"/>
            <a:chExt cx="116401" cy="110133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16401" cy="110133"/>
            </a:xfrm>
            <a:custGeom>
              <a:avLst/>
              <a:gdLst/>
              <a:ahLst/>
              <a:cxnLst/>
              <a:rect l="l" t="t" r="r" b="b"/>
              <a:pathLst>
                <a:path w="116401" h="110133">
                  <a:moveTo>
                    <a:pt x="0" y="0"/>
                  </a:moveTo>
                  <a:lnTo>
                    <a:pt x="116401" y="0"/>
                  </a:lnTo>
                  <a:lnTo>
                    <a:pt x="116401" y="110133"/>
                  </a:lnTo>
                  <a:lnTo>
                    <a:pt x="0" y="110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0" y="-66675"/>
              <a:ext cx="116401" cy="176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peek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3" name="AutoShape 43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TextBox 4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5" name="Group 45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189825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498841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838071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919646" y="5395545"/>
            <a:ext cx="6339654" cy="2985864"/>
          </a:xfrm>
          <a:custGeom>
            <a:avLst/>
            <a:gdLst/>
            <a:ahLst/>
            <a:cxnLst/>
            <a:rect l="l" t="t" r="r" b="b"/>
            <a:pathLst>
              <a:path w="6339654" h="2985864">
                <a:moveTo>
                  <a:pt x="0" y="0"/>
                </a:moveTo>
                <a:lnTo>
                  <a:pt x="6339654" y="0"/>
                </a:lnTo>
                <a:lnTo>
                  <a:pt x="6339654" y="2985865"/>
                </a:lnTo>
                <a:lnTo>
                  <a:pt x="0" y="2985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48660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87890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73461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peek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03551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258892" y="6173838"/>
            <a:ext cx="712219" cy="6593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6791224" y="6274796"/>
            <a:ext cx="492626" cy="4560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5928507" y="6868021"/>
            <a:ext cx="712219" cy="1320142"/>
            <a:chOff x="0" y="0"/>
            <a:chExt cx="653442" cy="121119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5598122" y="6175839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6334184" y="6276180"/>
            <a:ext cx="492626" cy="456071"/>
            <a:chOff x="0" y="0"/>
            <a:chExt cx="653442" cy="6049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6760">
            <a:off x="5598122" y="7199056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74584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3636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74584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80901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8461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4472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62384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4" name="AutoShape 44"/>
          <p:cNvSpPr/>
          <p:nvPr/>
        </p:nvSpPr>
        <p:spPr>
          <a:xfrm flipH="1">
            <a:off x="626557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5" name="TextBox 45"/>
          <p:cNvSpPr txBox="1"/>
          <p:nvPr/>
        </p:nvSpPr>
        <p:spPr>
          <a:xfrm>
            <a:off x="635197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6" name="Group 46"/>
          <p:cNvGrpSpPr/>
          <p:nvPr/>
        </p:nvGrpSpPr>
        <p:grpSpPr>
          <a:xfrm rot="5406760">
            <a:off x="6865324" y="9089277"/>
            <a:ext cx="492626" cy="4560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5406760">
            <a:off x="6332992" y="8986319"/>
            <a:ext cx="712219" cy="659371"/>
            <a:chOff x="0" y="0"/>
            <a:chExt cx="653442" cy="60495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 rot="5406760">
            <a:off x="6408284" y="9090661"/>
            <a:ext cx="492626" cy="456071"/>
            <a:chOff x="0" y="0"/>
            <a:chExt cx="653442" cy="60495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5406760">
            <a:off x="5672223" y="8988320"/>
            <a:ext cx="712219" cy="659371"/>
            <a:chOff x="0" y="0"/>
            <a:chExt cx="653442" cy="604955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651046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81994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88311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5462306"/>
            <a:chOff x="0" y="0"/>
            <a:chExt cx="3308051" cy="728307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308051" cy="6131673"/>
              <a:chOff x="0" y="0"/>
              <a:chExt cx="653442" cy="12111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53442" cy="1211195"/>
              </a:xfrm>
              <a:custGeom>
                <a:avLst/>
                <a:gdLst/>
                <a:ahLst/>
                <a:cxnLst/>
                <a:rect l="l" t="t" r="r" b="b"/>
                <a:pathLst>
                  <a:path w="653442" h="1211195">
                    <a:moveTo>
                      <a:pt x="0" y="0"/>
                    </a:moveTo>
                    <a:lnTo>
                      <a:pt x="653442" y="0"/>
                    </a:lnTo>
                    <a:lnTo>
                      <a:pt x="653442" y="1211195"/>
                    </a:lnTo>
                    <a:lnTo>
                      <a:pt x="0" y="1211195"/>
                    </a:lnTo>
                    <a:close/>
                  </a:path>
                </a:pathLst>
              </a:custGeom>
              <a:solidFill>
                <a:srgbClr val="A4ABB4">
                  <a:alpha val="49804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653442" cy="12778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7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83185" y="6802624"/>
              <a:ext cx="1941681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004AAD"/>
                  </a:solidFill>
                  <a:latin typeface="Poppins"/>
                </a:rPr>
                <a:t>top=None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11020" y="6341223"/>
              <a:ext cx="1086011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004AAD"/>
                  </a:solidFill>
                  <a:latin typeface="Poppins Bold"/>
                </a:rPr>
                <a:t>Stack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96904" y="3423892"/>
            <a:ext cx="2643080" cy="1937603"/>
            <a:chOff x="0" y="0"/>
            <a:chExt cx="3524107" cy="2583471"/>
          </a:xfrm>
        </p:grpSpPr>
        <p:grpSp>
          <p:nvGrpSpPr>
            <p:cNvPr id="10" name="Group 10"/>
            <p:cNvGrpSpPr/>
            <p:nvPr/>
          </p:nvGrpSpPr>
          <p:grpSpPr>
            <a:xfrm rot="5406760">
              <a:off x="812428" y="-807104"/>
              <a:ext cx="1899251" cy="3520378"/>
              <a:chOff x="0" y="0"/>
              <a:chExt cx="653442" cy="121119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53442" cy="1211195"/>
              </a:xfrm>
              <a:custGeom>
                <a:avLst/>
                <a:gdLst/>
                <a:ahLst/>
                <a:cxnLst/>
                <a:rect l="l" t="t" r="r" b="b"/>
                <a:pathLst>
                  <a:path w="653442" h="1211195">
                    <a:moveTo>
                      <a:pt x="0" y="0"/>
                    </a:moveTo>
                    <a:lnTo>
                      <a:pt x="653442" y="0"/>
                    </a:lnTo>
                    <a:lnTo>
                      <a:pt x="653442" y="1211195"/>
                    </a:lnTo>
                    <a:lnTo>
                      <a:pt x="0" y="1211195"/>
                    </a:lnTo>
                    <a:close/>
                  </a:path>
                </a:pathLst>
              </a:custGeom>
              <a:solidFill>
                <a:srgbClr val="A4ABB4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653442" cy="12778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7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6760">
              <a:off x="-68599" y="75657"/>
              <a:ext cx="1899251" cy="1758322"/>
              <a:chOff x="0" y="0"/>
              <a:chExt cx="653442" cy="60495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53442" cy="604955"/>
              </a:xfrm>
              <a:custGeom>
                <a:avLst/>
                <a:gdLst/>
                <a:ahLst/>
                <a:cxnLst/>
                <a:rect l="l" t="t" r="r" b="b"/>
                <a:pathLst>
                  <a:path w="653442" h="604955">
                    <a:moveTo>
                      <a:pt x="0" y="0"/>
                    </a:moveTo>
                    <a:lnTo>
                      <a:pt x="653442" y="0"/>
                    </a:lnTo>
                    <a:lnTo>
                      <a:pt x="653442" y="604955"/>
                    </a:lnTo>
                    <a:lnTo>
                      <a:pt x="0" y="604955"/>
                    </a:lnTo>
                    <a:close/>
                  </a:path>
                </a:pathLst>
              </a:custGeom>
              <a:solidFill>
                <a:srgbClr val="91979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66675"/>
                <a:ext cx="653442" cy="671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7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278852" y="2103021"/>
              <a:ext cx="966402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004AAD"/>
                  </a:solidFill>
                  <a:latin typeface="Poppins Bold"/>
                </a:rPr>
                <a:t>Node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97826" y="89652"/>
              <a:ext cx="966402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F3F3F3"/>
                  </a:solidFill>
                  <a:latin typeface="Poppins"/>
                </a:rPr>
                <a:t>elem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245254" y="89652"/>
              <a:ext cx="966402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F3F3F3"/>
                  </a:solidFill>
                  <a:latin typeface="Poppins"/>
                </a:rPr>
                <a:t>next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Stack Implementation using Python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10934" y="3851601"/>
            <a:ext cx="5948366" cy="366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Operations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Poppins"/>
            </a:endParaR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push(elem)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pop()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22" name="Group 22"/>
          <p:cNvGrpSpPr/>
          <p:nvPr/>
        </p:nvGrpSpPr>
        <p:grpSpPr>
          <a:xfrm rot="-5393101">
            <a:off x="14261304" y="3254330"/>
            <a:ext cx="47625" cy="2535686"/>
            <a:chOff x="0" y="0"/>
            <a:chExt cx="22015" cy="11721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2015" cy="1172150"/>
            </a:xfrm>
            <a:custGeom>
              <a:avLst/>
              <a:gdLst/>
              <a:ahLst/>
              <a:cxnLst/>
              <a:rect l="l" t="t" r="r" b="b"/>
              <a:pathLst>
                <a:path w="22015" h="1172150">
                  <a:moveTo>
                    <a:pt x="11008" y="0"/>
                  </a:moveTo>
                  <a:lnTo>
                    <a:pt x="11008" y="0"/>
                  </a:lnTo>
                  <a:cubicBezTo>
                    <a:pt x="17087" y="0"/>
                    <a:pt x="22015" y="4928"/>
                    <a:pt x="22015" y="11008"/>
                  </a:cubicBezTo>
                  <a:lnTo>
                    <a:pt x="22015" y="1161142"/>
                  </a:lnTo>
                  <a:cubicBezTo>
                    <a:pt x="22015" y="1167222"/>
                    <a:pt x="17087" y="1172150"/>
                    <a:pt x="11008" y="1172150"/>
                  </a:cubicBezTo>
                  <a:lnTo>
                    <a:pt x="11008" y="1172150"/>
                  </a:lnTo>
                  <a:cubicBezTo>
                    <a:pt x="4928" y="1172150"/>
                    <a:pt x="0" y="1167222"/>
                    <a:pt x="0" y="1161142"/>
                  </a:cubicBezTo>
                  <a:lnTo>
                    <a:pt x="0" y="11008"/>
                  </a:lnTo>
                  <a:cubicBezTo>
                    <a:pt x="0" y="4928"/>
                    <a:pt x="4928" y="0"/>
                    <a:pt x="1100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22015" cy="1219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peek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21548" y="9116312"/>
            <a:ext cx="80539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</a:rPr>
              <a:t>None?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298497" y="9324924"/>
            <a:ext cx="618276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5" name="AutoShape 45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6" name="TextBox 46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7" name="Group 47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peek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7298497" y="9324924"/>
            <a:ext cx="618276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19" name="Freeform 19"/>
          <p:cNvSpPr/>
          <p:nvPr/>
        </p:nvSpPr>
        <p:spPr>
          <a:xfrm>
            <a:off x="8040598" y="9173462"/>
            <a:ext cx="324474" cy="324474"/>
          </a:xfrm>
          <a:custGeom>
            <a:avLst/>
            <a:gdLst/>
            <a:ahLst/>
            <a:cxnLst/>
            <a:rect l="l" t="t" r="r" b="b"/>
            <a:pathLst>
              <a:path w="324474" h="324474">
                <a:moveTo>
                  <a:pt x="0" y="0"/>
                </a:moveTo>
                <a:lnTo>
                  <a:pt x="324474" y="0"/>
                </a:lnTo>
                <a:lnTo>
                  <a:pt x="324474" y="324474"/>
                </a:lnTo>
                <a:lnTo>
                  <a:pt x="0" y="324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5" name="AutoShape 45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6" name="TextBox 46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7" name="Group 47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peek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peek() = 16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3" name="AutoShape 43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TextBox 4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5" name="Group 45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6093102" y="9106923"/>
            <a:ext cx="441960" cy="418162"/>
            <a:chOff x="0" y="0"/>
            <a:chExt cx="116401" cy="11013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16401" cy="110133"/>
            </a:xfrm>
            <a:custGeom>
              <a:avLst/>
              <a:gdLst/>
              <a:ahLst/>
              <a:cxnLst/>
              <a:rect l="l" t="t" r="r" b="b"/>
              <a:pathLst>
                <a:path w="116401" h="110133">
                  <a:moveTo>
                    <a:pt x="0" y="0"/>
                  </a:moveTo>
                  <a:lnTo>
                    <a:pt x="116401" y="0"/>
                  </a:lnTo>
                  <a:lnTo>
                    <a:pt x="116401" y="110133"/>
                  </a:lnTo>
                  <a:lnTo>
                    <a:pt x="0" y="110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66675"/>
              <a:ext cx="116401" cy="176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isEmpty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3" name="AutoShape 43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TextBox 4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5" name="Group 45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13303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522319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861549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943123" y="5498099"/>
            <a:ext cx="6316177" cy="1622906"/>
          </a:xfrm>
          <a:custGeom>
            <a:avLst/>
            <a:gdLst/>
            <a:ahLst/>
            <a:cxnLst/>
            <a:rect l="l" t="t" r="r" b="b"/>
            <a:pathLst>
              <a:path w="6316177" h="1622906">
                <a:moveTo>
                  <a:pt x="0" y="0"/>
                </a:moveTo>
                <a:lnTo>
                  <a:pt x="6316177" y="0"/>
                </a:lnTo>
                <a:lnTo>
                  <a:pt x="6316177" y="1622906"/>
                </a:lnTo>
                <a:lnTo>
                  <a:pt x="0" y="162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72138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11368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6939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isEmpty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27029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258892" y="6173838"/>
            <a:ext cx="712219" cy="659371"/>
            <a:chOff x="0" y="0"/>
            <a:chExt cx="653442" cy="6049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6791224" y="6274796"/>
            <a:ext cx="492626" cy="4560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6760">
            <a:off x="5928507" y="6868021"/>
            <a:ext cx="712219" cy="1320142"/>
            <a:chOff x="0" y="0"/>
            <a:chExt cx="653442" cy="121119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6760">
            <a:off x="5598122" y="6175839"/>
            <a:ext cx="712219" cy="659371"/>
            <a:chOff x="0" y="0"/>
            <a:chExt cx="653442" cy="604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6334184" y="6276180"/>
            <a:ext cx="492626" cy="456071"/>
            <a:chOff x="0" y="0"/>
            <a:chExt cx="653442" cy="6049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6760">
            <a:off x="5598122" y="7199056"/>
            <a:ext cx="712219" cy="659371"/>
            <a:chOff x="0" y="0"/>
            <a:chExt cx="653442" cy="60495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74584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3636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74584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80901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8461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4472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62384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4" name="AutoShape 44"/>
          <p:cNvSpPr/>
          <p:nvPr/>
        </p:nvSpPr>
        <p:spPr>
          <a:xfrm flipH="1">
            <a:off x="626557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5" name="TextBox 45"/>
          <p:cNvSpPr txBox="1"/>
          <p:nvPr/>
        </p:nvSpPr>
        <p:spPr>
          <a:xfrm>
            <a:off x="635197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6" name="Group 46"/>
          <p:cNvGrpSpPr/>
          <p:nvPr/>
        </p:nvGrpSpPr>
        <p:grpSpPr>
          <a:xfrm rot="5406760">
            <a:off x="6865324" y="9089277"/>
            <a:ext cx="492626" cy="456071"/>
            <a:chOff x="0" y="0"/>
            <a:chExt cx="653442" cy="6049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5406760">
            <a:off x="6332992" y="8986319"/>
            <a:ext cx="712219" cy="659371"/>
            <a:chOff x="0" y="0"/>
            <a:chExt cx="653442" cy="60495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 rot="5406760">
            <a:off x="6408284" y="9090661"/>
            <a:ext cx="492626" cy="456071"/>
            <a:chOff x="0" y="0"/>
            <a:chExt cx="653442" cy="60495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5406760">
            <a:off x="5672223" y="8988320"/>
            <a:ext cx="712219" cy="659371"/>
            <a:chOff x="0" y="0"/>
            <a:chExt cx="653442" cy="604955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651046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81994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88311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isEmpty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21548" y="9116312"/>
            <a:ext cx="80539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</a:rPr>
              <a:t>None?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298497" y="9324924"/>
            <a:ext cx="618276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5" name="AutoShape 45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6" name="TextBox 46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7" name="Group 47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isEmpty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7298497" y="9324924"/>
            <a:ext cx="618276" cy="0"/>
          </a:xfrm>
          <a:prstGeom prst="line">
            <a:avLst/>
          </a:prstGeom>
          <a:ln w="19050" cap="flat">
            <a:solidFill>
              <a:srgbClr val="91979D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19" name="Freeform 19"/>
          <p:cNvSpPr/>
          <p:nvPr/>
        </p:nvSpPr>
        <p:spPr>
          <a:xfrm>
            <a:off x="8040598" y="9173462"/>
            <a:ext cx="324474" cy="324474"/>
          </a:xfrm>
          <a:custGeom>
            <a:avLst/>
            <a:gdLst/>
            <a:ahLst/>
            <a:cxnLst/>
            <a:rect l="l" t="t" r="r" b="b"/>
            <a:pathLst>
              <a:path w="324474" h="324474">
                <a:moveTo>
                  <a:pt x="0" y="0"/>
                </a:moveTo>
                <a:lnTo>
                  <a:pt x="324474" y="0"/>
                </a:lnTo>
                <a:lnTo>
                  <a:pt x="324474" y="324474"/>
                </a:lnTo>
                <a:lnTo>
                  <a:pt x="0" y="324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5" name="AutoShape 45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6" name="TextBox 46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7" name="Group 47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isEmpty operation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isEmpty() = False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43" name="AutoShape 43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TextBox 44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grpSp>
        <p:nvGrpSpPr>
          <p:cNvPr id="45" name="Group 45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168867" y="9197052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74217" y="3784368"/>
            <a:ext cx="8939565" cy="257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dirty="0">
                <a:solidFill>
                  <a:srgbClr val="004AAD"/>
                </a:solidFill>
                <a:latin typeface="League Spartan Bold"/>
              </a:rPr>
              <a:t>LET’S CHECK</a:t>
            </a:r>
          </a:p>
          <a:p>
            <a:pPr algn="ctr">
              <a:lnSpc>
                <a:spcPts val="10334"/>
              </a:lnSpc>
            </a:pPr>
            <a:r>
              <a:rPr lang="en-US" sz="7382" dirty="0">
                <a:solidFill>
                  <a:srgbClr val="004AAD"/>
                </a:solidFill>
                <a:latin typeface="League Spartan Bold"/>
              </a:rPr>
              <a:t>THE TASKS NOW!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push(elem)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909597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top=None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13303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522319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861549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943123" y="5452727"/>
            <a:ext cx="6316177" cy="1773219"/>
          </a:xfrm>
          <a:custGeom>
            <a:avLst/>
            <a:gdLst/>
            <a:ahLst/>
            <a:cxnLst/>
            <a:rect l="l" t="t" r="r" b="b"/>
            <a:pathLst>
              <a:path w="6316177" h="1773219">
                <a:moveTo>
                  <a:pt x="0" y="0"/>
                </a:moveTo>
                <a:lnTo>
                  <a:pt x="6316177" y="0"/>
                </a:lnTo>
                <a:lnTo>
                  <a:pt x="6316177" y="1773219"/>
                </a:lnTo>
                <a:lnTo>
                  <a:pt x="0" y="1773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72138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11368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46568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96939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27029" y="3347692"/>
            <a:ext cx="5948366" cy="209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push(elem)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i.e push(15)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25692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top=None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3572898" y="4323525"/>
            <a:ext cx="1424439" cy="2640284"/>
            <a:chOff x="0" y="0"/>
            <a:chExt cx="653442" cy="12111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6760">
            <a:off x="12912128" y="4985595"/>
            <a:ext cx="1424439" cy="1318741"/>
            <a:chOff x="0" y="0"/>
            <a:chExt cx="653442" cy="6049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22716" y="6491831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909597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top=None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13572898" y="4323525"/>
            <a:ext cx="1424439" cy="2640284"/>
            <a:chOff x="0" y="0"/>
            <a:chExt cx="653442" cy="12111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6760">
            <a:off x="12912128" y="4985595"/>
            <a:ext cx="1424439" cy="1318741"/>
            <a:chOff x="0" y="0"/>
            <a:chExt cx="653442" cy="6049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22716" y="6491831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909597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top=None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07575" y="5230340"/>
            <a:ext cx="83354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285117" y="5287202"/>
            <a:ext cx="1321540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10934" y="3347692"/>
            <a:ext cx="5948366" cy="157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909597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</p:txBody>
      </p:sp>
      <p:grpSp>
        <p:nvGrpSpPr>
          <p:cNvPr id="20" name="Group 20"/>
          <p:cNvGrpSpPr/>
          <p:nvPr/>
        </p:nvGrpSpPr>
        <p:grpSpPr>
          <a:xfrm rot="5406760">
            <a:off x="6281618" y="8664203"/>
            <a:ext cx="712219" cy="1320142"/>
            <a:chOff x="0" y="0"/>
            <a:chExt cx="653442" cy="121119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6760">
            <a:off x="5951233" y="8995239"/>
            <a:ext cx="712219" cy="659371"/>
            <a:chOff x="0" y="0"/>
            <a:chExt cx="653442" cy="6049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098957" y="91163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28" name="Group 28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2963577" y="4928852"/>
            <a:ext cx="2643080" cy="1937603"/>
            <a:chOff x="0" y="0"/>
            <a:chExt cx="3524107" cy="2583471"/>
          </a:xfrm>
        </p:grpSpPr>
        <p:grpSp>
          <p:nvGrpSpPr>
            <p:cNvPr id="37" name="Group 37"/>
            <p:cNvGrpSpPr/>
            <p:nvPr/>
          </p:nvGrpSpPr>
          <p:grpSpPr>
            <a:xfrm rot="5406760">
              <a:off x="812428" y="-807104"/>
              <a:ext cx="1899251" cy="3520378"/>
              <a:chOff x="0" y="0"/>
              <a:chExt cx="653442" cy="121119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53442" cy="1211195"/>
              </a:xfrm>
              <a:custGeom>
                <a:avLst/>
                <a:gdLst/>
                <a:ahLst/>
                <a:cxnLst/>
                <a:rect l="l" t="t" r="r" b="b"/>
                <a:pathLst>
                  <a:path w="653442" h="1211195">
                    <a:moveTo>
                      <a:pt x="0" y="0"/>
                    </a:moveTo>
                    <a:lnTo>
                      <a:pt x="653442" y="0"/>
                    </a:lnTo>
                    <a:lnTo>
                      <a:pt x="653442" y="1211195"/>
                    </a:lnTo>
                    <a:lnTo>
                      <a:pt x="0" y="1211195"/>
                    </a:lnTo>
                    <a:close/>
                  </a:path>
                </a:pathLst>
              </a:custGeom>
              <a:solidFill>
                <a:srgbClr val="A4ABB4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66675"/>
                <a:ext cx="653442" cy="12778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7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5406760">
              <a:off x="-68599" y="75657"/>
              <a:ext cx="1899251" cy="1758322"/>
              <a:chOff x="0" y="0"/>
              <a:chExt cx="653442" cy="604955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653442" cy="604955"/>
              </a:xfrm>
              <a:custGeom>
                <a:avLst/>
                <a:gdLst/>
                <a:ahLst/>
                <a:cxnLst/>
                <a:rect l="l" t="t" r="r" b="b"/>
                <a:pathLst>
                  <a:path w="653442" h="604955">
                    <a:moveTo>
                      <a:pt x="0" y="0"/>
                    </a:moveTo>
                    <a:lnTo>
                      <a:pt x="653442" y="0"/>
                    </a:lnTo>
                    <a:lnTo>
                      <a:pt x="653442" y="604955"/>
                    </a:lnTo>
                    <a:lnTo>
                      <a:pt x="0" y="604955"/>
                    </a:lnTo>
                    <a:close/>
                  </a:path>
                </a:pathLst>
              </a:custGeom>
              <a:solidFill>
                <a:srgbClr val="91979D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66675"/>
                <a:ext cx="653442" cy="671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7"/>
                  </a:lnSpc>
                </a:pPr>
                <a:endParaRPr/>
              </a:p>
            </p:txBody>
          </p:sp>
        </p:grpSp>
        <p:sp>
          <p:nvSpPr>
            <p:cNvPr id="43" name="TextBox 43"/>
            <p:cNvSpPr txBox="1"/>
            <p:nvPr/>
          </p:nvSpPr>
          <p:spPr>
            <a:xfrm>
              <a:off x="1278852" y="2103021"/>
              <a:ext cx="966402" cy="48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6"/>
                </a:lnSpc>
                <a:spcBef>
                  <a:spcPct val="0"/>
                </a:spcBef>
              </a:pPr>
              <a:r>
                <a:rPr lang="en-US" sz="2125">
                  <a:solidFill>
                    <a:srgbClr val="004AAD"/>
                  </a:solidFill>
                  <a:latin typeface="Poppins Bold"/>
                </a:rPr>
                <a:t>nn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325331" y="440084"/>
              <a:ext cx="1111392" cy="918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3F3F3"/>
                  </a:solidFill>
                  <a:latin typeface="Poppins"/>
                </a:rPr>
                <a:t>15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762053" y="509550"/>
              <a:ext cx="1762053" cy="802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F3F3F3"/>
                  </a:solidFill>
                  <a:latin typeface="Poppins"/>
                </a:rPr>
                <a:t>None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09597" y="8511572"/>
            <a:ext cx="145626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</p:txBody>
      </p:sp>
      <p:grpSp>
        <p:nvGrpSpPr>
          <p:cNvPr id="19" name="Group 19"/>
          <p:cNvGrpSpPr/>
          <p:nvPr/>
        </p:nvGrpSpPr>
        <p:grpSpPr>
          <a:xfrm rot="5406760">
            <a:off x="6281618" y="8664203"/>
            <a:ext cx="712219" cy="1320142"/>
            <a:chOff x="0" y="0"/>
            <a:chExt cx="653442" cy="121119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5406760">
            <a:off x="5951233" y="8995239"/>
            <a:ext cx="712219" cy="659371"/>
            <a:chOff x="0" y="0"/>
            <a:chExt cx="653442" cy="6049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098957" y="91163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grpSp>
        <p:nvGrpSpPr>
          <p:cNvPr id="27" name="Group 27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310934" y="3347692"/>
            <a:ext cx="5948366" cy="2619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push(15)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push(16)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push(25)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6760">
            <a:off x="2706224" y="2818564"/>
            <a:ext cx="1424439" cy="2640284"/>
            <a:chOff x="0" y="0"/>
            <a:chExt cx="653442" cy="12111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97209" y="3423892"/>
            <a:ext cx="2481038" cy="4598755"/>
            <a:chOff x="0" y="0"/>
            <a:chExt cx="653442" cy="1211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6760">
            <a:off x="6544642" y="6173838"/>
            <a:ext cx="712219" cy="659371"/>
            <a:chOff x="0" y="0"/>
            <a:chExt cx="653442" cy="6049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6760">
            <a:off x="7076974" y="5272829"/>
            <a:ext cx="492626" cy="456071"/>
            <a:chOff x="0" y="0"/>
            <a:chExt cx="653442" cy="6049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6760">
            <a:off x="7076974" y="6274796"/>
            <a:ext cx="492626" cy="456071"/>
            <a:chOff x="0" y="0"/>
            <a:chExt cx="653442" cy="6049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6760">
            <a:off x="6544642" y="5169871"/>
            <a:ext cx="712219" cy="659371"/>
            <a:chOff x="0" y="0"/>
            <a:chExt cx="653442" cy="6049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6760">
            <a:off x="6214257" y="6868021"/>
            <a:ext cx="712219" cy="1320142"/>
            <a:chOff x="0" y="0"/>
            <a:chExt cx="653442" cy="121119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3442" cy="1211195"/>
            </a:xfrm>
            <a:custGeom>
              <a:avLst/>
              <a:gdLst/>
              <a:ahLst/>
              <a:cxnLst/>
              <a:rect l="l" t="t" r="r" b="b"/>
              <a:pathLst>
                <a:path w="653442" h="1211195">
                  <a:moveTo>
                    <a:pt x="0" y="0"/>
                  </a:moveTo>
                  <a:lnTo>
                    <a:pt x="653442" y="0"/>
                  </a:lnTo>
                  <a:lnTo>
                    <a:pt x="653442" y="1211195"/>
                  </a:lnTo>
                  <a:lnTo>
                    <a:pt x="0" y="121119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53442" cy="127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6760">
            <a:off x="2045454" y="3480635"/>
            <a:ext cx="1424439" cy="1318741"/>
            <a:chOff x="0" y="0"/>
            <a:chExt cx="653442" cy="60495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6760">
            <a:off x="5883872" y="6175839"/>
            <a:ext cx="712219" cy="659371"/>
            <a:chOff x="0" y="0"/>
            <a:chExt cx="653442" cy="6049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6760">
            <a:off x="6619934" y="5274213"/>
            <a:ext cx="492626" cy="456071"/>
            <a:chOff x="0" y="0"/>
            <a:chExt cx="653442" cy="60495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6760">
            <a:off x="6619934" y="6276180"/>
            <a:ext cx="492626" cy="456071"/>
            <a:chOff x="0" y="0"/>
            <a:chExt cx="653442" cy="6049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5406760">
            <a:off x="5883872" y="5171871"/>
            <a:ext cx="712219" cy="659371"/>
            <a:chOff x="0" y="0"/>
            <a:chExt cx="653442" cy="60495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5406760">
            <a:off x="5883872" y="7199056"/>
            <a:ext cx="712219" cy="659371"/>
            <a:chOff x="0" y="0"/>
            <a:chExt cx="653442" cy="60495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3056043" y="4986870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Node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395273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elem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031596" y="6296912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722111" y="5349861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722111" y="6351827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031596" y="5292945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031596" y="7320130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637727" y="9144743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218354" y="5380604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094767" y="6382571"/>
            <a:ext cx="457039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570367" y="7348560"/>
            <a:ext cx="660770" cy="31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F3F3F3"/>
                </a:solidFill>
                <a:latin typeface="Poppins"/>
              </a:rPr>
              <a:t>None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230473" y="8165522"/>
            <a:ext cx="814508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 Bold"/>
              </a:rPr>
              <a:t>Stack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780844" y="3476843"/>
            <a:ext cx="724801" cy="3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3F3F3"/>
                </a:solidFill>
                <a:latin typeface="Poppins"/>
              </a:rPr>
              <a:t>next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765807" y="92392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 dirty="0">
                <a:solidFill>
                  <a:srgbClr val="004AAD"/>
                </a:solidFill>
                <a:latin typeface="League Spartan"/>
              </a:rPr>
              <a:t>STACK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071087" y="1834034"/>
            <a:ext cx="8145827" cy="4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</a:rPr>
              <a:t>push operation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310934" y="3347692"/>
            <a:ext cx="5948366" cy="2619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Operation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: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push(15)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push(16)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oppins"/>
              </a:rPr>
              <a:t>push(25)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5909597" y="8511572"/>
            <a:ext cx="1456261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</a:rPr>
              <a:t>top=</a:t>
            </a:r>
          </a:p>
          <a:p>
            <a:pPr algn="ctr">
              <a:lnSpc>
                <a:spcPts val="2976"/>
              </a:lnSpc>
              <a:spcBef>
                <a:spcPct val="0"/>
              </a:spcBef>
            </a:pPr>
            <a:endParaRPr lang="en-US" sz="2125">
              <a:solidFill>
                <a:srgbClr val="004AAD"/>
              </a:solidFill>
              <a:latin typeface="Poppins"/>
            </a:endParaRPr>
          </a:p>
        </p:txBody>
      </p:sp>
      <p:sp>
        <p:nvSpPr>
          <p:cNvPr id="59" name="AutoShape 59"/>
          <p:cNvSpPr/>
          <p:nvPr/>
        </p:nvSpPr>
        <p:spPr>
          <a:xfrm flipH="1">
            <a:off x="6557846" y="5855665"/>
            <a:ext cx="342206" cy="302811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AutoShape 60"/>
          <p:cNvSpPr/>
          <p:nvPr/>
        </p:nvSpPr>
        <p:spPr>
          <a:xfrm flipH="1">
            <a:off x="6551325" y="6867835"/>
            <a:ext cx="322456" cy="302850"/>
          </a:xfrm>
          <a:prstGeom prst="line">
            <a:avLst/>
          </a:prstGeom>
          <a:ln w="19050" cap="flat">
            <a:solidFill>
              <a:srgbClr val="91979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1" name="Group 61"/>
          <p:cNvGrpSpPr/>
          <p:nvPr/>
        </p:nvGrpSpPr>
        <p:grpSpPr>
          <a:xfrm rot="5406760">
            <a:off x="7151074" y="9089277"/>
            <a:ext cx="492626" cy="456071"/>
            <a:chOff x="0" y="0"/>
            <a:chExt cx="653442" cy="60495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 rot="5406760">
            <a:off x="6618742" y="8986319"/>
            <a:ext cx="712219" cy="659371"/>
            <a:chOff x="0" y="0"/>
            <a:chExt cx="653442" cy="60495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A4ABB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 rot="5406760">
            <a:off x="6694034" y="9090661"/>
            <a:ext cx="492626" cy="456071"/>
            <a:chOff x="0" y="0"/>
            <a:chExt cx="653442" cy="604955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 rot="5406760">
            <a:off x="5957973" y="8988320"/>
            <a:ext cx="712219" cy="659371"/>
            <a:chOff x="0" y="0"/>
            <a:chExt cx="653442" cy="60495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53442" cy="604955"/>
            </a:xfrm>
            <a:custGeom>
              <a:avLst/>
              <a:gdLst/>
              <a:ahLst/>
              <a:cxnLst/>
              <a:rect l="l" t="t" r="r" b="b"/>
              <a:pathLst>
                <a:path w="653442" h="604955">
                  <a:moveTo>
                    <a:pt x="0" y="0"/>
                  </a:moveTo>
                  <a:lnTo>
                    <a:pt x="653442" y="0"/>
                  </a:lnTo>
                  <a:lnTo>
                    <a:pt x="653442" y="604955"/>
                  </a:lnTo>
                  <a:lnTo>
                    <a:pt x="0" y="604955"/>
                  </a:lnTo>
                  <a:close/>
                </a:path>
              </a:pathLst>
            </a:custGeom>
            <a:solidFill>
              <a:srgbClr val="91979D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66675"/>
              <a:ext cx="653442" cy="671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796211" y="9166309"/>
            <a:ext cx="288272" cy="25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6"/>
              </a:lnSpc>
              <a:spcBef>
                <a:spcPct val="0"/>
              </a:spcBef>
            </a:pPr>
            <a:r>
              <a:rPr lang="en-US" sz="1383">
                <a:solidFill>
                  <a:srgbClr val="F3F3F3"/>
                </a:solidFill>
                <a:latin typeface="Poppins"/>
              </a:rPr>
              <a:t>16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105696" y="9109393"/>
            <a:ext cx="41677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F3F3"/>
                </a:solidFill>
                <a:latin typeface="Poppins"/>
              </a:rPr>
              <a:t>25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292454" y="9197052"/>
            <a:ext cx="209864" cy="21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"/>
              </a:lnSpc>
              <a:spcBef>
                <a:spcPct val="0"/>
              </a:spcBef>
            </a:pPr>
            <a:r>
              <a:rPr lang="en-US" sz="1210">
                <a:solidFill>
                  <a:srgbClr val="F3F3F3"/>
                </a:solidFill>
                <a:latin typeface="Poppins"/>
              </a:rPr>
              <a:t>15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649</Words>
  <Application>Microsoft Office PowerPoint</Application>
  <PresentationFormat>Custom</PresentationFormat>
  <Paragraphs>474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Lato Bold</vt:lpstr>
      <vt:lpstr>League Spartan Bold</vt:lpstr>
      <vt:lpstr>Arial</vt:lpstr>
      <vt:lpstr>Poppins Bold</vt:lpstr>
      <vt:lpstr>Poppins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cse220 stack visualization</dc:title>
  <cp:lastModifiedBy>Shafiul A.</cp:lastModifiedBy>
  <cp:revision>2</cp:revision>
  <dcterms:created xsi:type="dcterms:W3CDTF">2006-08-16T00:00:00Z</dcterms:created>
  <dcterms:modified xsi:type="dcterms:W3CDTF">2024-02-22T07:24:46Z</dcterms:modified>
  <dc:identifier>DAF9D8VYuHQ</dc:identifier>
</cp:coreProperties>
</file>