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79" r:id="rId3"/>
    <p:sldId id="280" r:id="rId4"/>
    <p:sldId id="283" r:id="rId5"/>
    <p:sldId id="284" r:id="rId6"/>
    <p:sldId id="294" r:id="rId7"/>
    <p:sldId id="295" r:id="rId8"/>
    <p:sldId id="292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PSP COURSE PROJECT</a:t>
            </a:r>
          </a:p>
          <a:p>
            <a:r>
              <a:rPr lang="en-US" dirty="0"/>
              <a:t>MOVIE TICKET.C 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622611" y="1810870"/>
            <a:ext cx="5570667" cy="851648"/>
          </a:xfrm>
        </p:spPr>
        <p:txBody>
          <a:bodyPr/>
          <a:lstStyle/>
          <a:p>
            <a:r>
              <a:rPr lang="en-US" sz="2800" cap="none" dirty="0">
                <a:latin typeface="Arial Black" panose="020B0604020202020204" pitchFamily="34" charset="0"/>
                <a:cs typeface="Arial Black" panose="020B0604020202020204" pitchFamily="34" charset="0"/>
              </a:rPr>
              <a:t>NAME:</a:t>
            </a:r>
            <a:r>
              <a:rPr lang="en-US" cap="none" dirty="0">
                <a:latin typeface="Arial Black" panose="020B0604020202020204" pitchFamily="34" charset="0"/>
                <a:cs typeface="Arial Black" panose="020B0604020202020204" pitchFamily="34" charset="0"/>
              </a:rPr>
              <a:t>			</a:t>
            </a:r>
            <a:r>
              <a:rPr lang="en-US" sz="2800" cap="none" dirty="0">
                <a:latin typeface="Arial Black" panose="020B0604020202020204" pitchFamily="34" charset="0"/>
                <a:cs typeface="Arial Black" panose="020B0604020202020204" pitchFamily="34" charset="0"/>
              </a:rPr>
              <a:t>HT.NO:</a:t>
            </a:r>
            <a:endParaRPr lang="en-US" sz="2800" b="1" cap="none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T. SAIKUMAR		2203A51653</a:t>
            </a:r>
          </a:p>
          <a:p>
            <a:r>
              <a:rPr lang="en-US" dirty="0"/>
              <a:t>M. VISHWA TEJA		2203A51642</a:t>
            </a:r>
          </a:p>
          <a:p>
            <a:r>
              <a:rPr lang="en-US" dirty="0"/>
              <a:t>CH. AKSHITH REDDY	2203A51656</a:t>
            </a:r>
          </a:p>
          <a:p>
            <a:r>
              <a:rPr lang="en-US" dirty="0"/>
              <a:t>T. RASANYA			2203A51654</a:t>
            </a:r>
          </a:p>
          <a:p>
            <a:r>
              <a:rPr lang="en-US" dirty="0"/>
              <a:t>N. SRIKANTH		2203451646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movie ticket booking program is designed to provide a convenient and user-friendly platform for users to book movie tickets. This program is implemented using the C programming language, which offers flexibility, efficiency, and control over system resources. The primary goal of this project is to create a reliable and efficient system that allows users to browse available movies, select show timings, and book tickets seamlessly.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PSP COURSE PROJECT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PROBLEM STATEMENT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903E4-EBC7-2BAD-7C1B-2C22265B1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445"/>
              </a:spcBef>
              <a:buNone/>
            </a:pPr>
            <a:r>
              <a:rPr lang="en-US" sz="1800" b="1" i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 C Application for booking movie tickets, which allows storing and managing the details of the reservations made by customers. </a:t>
            </a:r>
            <a:endParaRPr lang="en-IN" sz="1800" b="1" i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445"/>
              </a:spcBef>
              <a:buNone/>
            </a:pPr>
            <a:r>
              <a:rPr lang="en-US" sz="1800" b="1" i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application should store the following information for each reservation: customer's Name, Seat Number , Movie Name, and Ticket Price. The data should be stored in dynamically allocated memory using a structure</a:t>
            </a:r>
            <a:endParaRPr lang="en-IN" sz="1800" b="1" i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MODULES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A6130-69FE-84B8-B892-6F95704C9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" y="2153920"/>
            <a:ext cx="10814304" cy="3506216"/>
          </a:xfrm>
        </p:spPr>
        <p:txBody>
          <a:bodyPr/>
          <a:lstStyle/>
          <a:p>
            <a:pPr marL="0" indent="0">
              <a:spcBef>
                <a:spcPts val="445"/>
              </a:spcBef>
              <a:buNone/>
            </a:pPr>
            <a:r>
              <a:rPr lang="en-US" sz="1800" b="1" i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 Ticket Booking System. It allows users to view available seats in a theater, select seats, buy selected seats, and exit the program. Here's a breakdown of the code:</a:t>
            </a:r>
            <a:endParaRPr lang="en-IN" sz="1800" b="1" i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algn="just">
              <a:lnSpc>
                <a:spcPct val="150000"/>
              </a:lnSpc>
            </a:pPr>
            <a:r>
              <a:rPr lang="en-US" sz="1800" dirty="0" err="1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DisplayTheaterView</a:t>
            </a:r>
            <a:r>
              <a:rPr lang="en-US" sz="18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():</a:t>
            </a:r>
            <a:endParaRPr lang="en-IN" dirty="0">
              <a:solidFill>
                <a:srgbClr val="1F497D"/>
              </a:solidFill>
              <a:latin typeface="Caladea"/>
              <a:ea typeface="Caladea"/>
              <a:cs typeface="Calad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adea"/>
                <a:cs typeface="Caladea"/>
              </a:rPr>
              <a:t>This function displays the current theater seating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adea"/>
                <a:cs typeface="Caladea"/>
              </a:rPr>
              <a:t>arrangement.It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adea"/>
                <a:cs typeface="Caladea"/>
              </a:rPr>
              <a:t> uses ANSI escape codes to set colors for available, selected, and bought seats.</a:t>
            </a:r>
          </a:p>
          <a:p>
            <a:r>
              <a:rPr lang="en-US" sz="1800" dirty="0" err="1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</a:rPr>
              <a:t>ISSeatAvailable</a:t>
            </a:r>
            <a:r>
              <a:rPr lang="en-US" sz="18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</a:rPr>
              <a:t>():</a:t>
            </a:r>
            <a:r>
              <a:rPr lang="en-IN" dirty="0">
                <a:effectLst/>
              </a:rPr>
              <a:t> </a:t>
            </a:r>
            <a:endParaRPr lang="en-US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adea"/>
              </a:rPr>
              <a:t>This function checks if a seat at a given row and column is available. It returns 1 if the seat is available, otherwise 0.</a:t>
            </a:r>
            <a:endParaRPr lang="en-IN" sz="1800" dirty="0">
              <a:effectLst/>
              <a:latin typeface="Caladea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459992"/>
            <a:ext cx="11023600" cy="768096"/>
          </a:xfrm>
        </p:spPr>
        <p:txBody>
          <a:bodyPr/>
          <a:lstStyle/>
          <a:p>
            <a:pPr algn="l"/>
            <a:r>
              <a:rPr lang="en-US" sz="1800" b="0" dirty="0" err="1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</a:rPr>
              <a:t>SelectSeat</a:t>
            </a:r>
            <a:r>
              <a:rPr lang="en-US" sz="1800" b="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</a:rPr>
              <a:t> ():</a:t>
            </a:r>
            <a:r>
              <a:rPr lang="en-IN" sz="900" b="0" dirty="0">
                <a:effectLst/>
              </a:rPr>
              <a:t>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adea"/>
                <a:cs typeface="Caladea"/>
              </a:rPr>
              <a:t> </a:t>
            </a:r>
            <a:br>
              <a:rPr lang="en-IN" sz="1800" b="0" dirty="0">
                <a:effectLst/>
                <a:latin typeface="Caladea"/>
                <a:ea typeface="Caladea"/>
                <a:cs typeface="Caladea"/>
              </a:rPr>
            </a:br>
            <a:r>
              <a:rPr lang="en-US" sz="1800" b="0" dirty="0">
                <a:effectLst/>
                <a:latin typeface="Times New Roman" panose="02020603050405020304" pitchFamily="18" charset="0"/>
                <a:ea typeface="Caladea"/>
              </a:rPr>
              <a:t> This function marks a seat at a given row and column as selected</a:t>
            </a:r>
            <a:endParaRPr lang="en-US" sz="1800" b="0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A6130-69FE-84B8-B892-6F95704C9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2103120"/>
            <a:ext cx="11029696" cy="355701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</a:rPr>
              <a:t>BuySeat</a:t>
            </a:r>
            <a:r>
              <a:rPr lang="en-US" sz="18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</a:rPr>
              <a:t>():</a:t>
            </a:r>
            <a:r>
              <a:rPr lang="en-IN" dirty="0">
                <a:effectLst/>
              </a:rPr>
              <a:t> </a:t>
            </a:r>
            <a:r>
              <a:rPr lang="en-US" sz="18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 </a:t>
            </a:r>
            <a:endParaRPr lang="en-IN" dirty="0">
              <a:solidFill>
                <a:srgbClr val="1F497D"/>
              </a:solidFill>
              <a:latin typeface="Caladea"/>
              <a:ea typeface="Caladea"/>
              <a:cs typeface="Caladea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adea"/>
              </a:rPr>
              <a:t>This function marks a seat at a given row and column as bought.</a:t>
            </a:r>
            <a:r>
              <a:rPr lang="en-IN" dirty="0">
                <a:effectLst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adea"/>
              </a:rPr>
              <a:t>It also displays a success message with the seat details.</a:t>
            </a:r>
            <a:r>
              <a:rPr lang="en-IN" dirty="0">
                <a:effectLst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adea"/>
                <a:cs typeface="Caladea"/>
              </a:rPr>
              <a:t> </a:t>
            </a:r>
            <a:endParaRPr lang="en-IN" dirty="0">
              <a:latin typeface="Caladea"/>
              <a:ea typeface="Caladea"/>
              <a:cs typeface="Caladea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</a:rPr>
              <a:t>ClearInputBuffer</a:t>
            </a:r>
            <a:r>
              <a:rPr lang="en-US" sz="18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</a:rPr>
              <a:t> ():</a:t>
            </a:r>
            <a:r>
              <a:rPr lang="en-IN" dirty="0">
                <a:effectLst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adea"/>
                <a:cs typeface="Caladea"/>
              </a:rPr>
              <a:t> </a:t>
            </a:r>
            <a:endParaRPr lang="en-IN" dirty="0">
              <a:latin typeface="Caladea"/>
              <a:ea typeface="Caladea"/>
              <a:cs typeface="Caladea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adea"/>
              </a:rPr>
              <a:t>This function clears the input buffer to prevent any unwanted input.</a:t>
            </a:r>
            <a:r>
              <a:rPr lang="en-IN" dirty="0">
                <a:effectLst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adea"/>
                <a:cs typeface="Caladea"/>
              </a:rPr>
              <a:t> </a:t>
            </a:r>
            <a:endParaRPr lang="en-IN" sz="1800" dirty="0">
              <a:effectLst/>
              <a:latin typeface="Caladea"/>
              <a:ea typeface="Caladea"/>
              <a:cs typeface="Caladea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</a:rPr>
              <a:t>ProcessPayment</a:t>
            </a:r>
            <a:r>
              <a:rPr lang="en-US" sz="18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</a:rPr>
              <a:t> ():</a:t>
            </a:r>
            <a:r>
              <a:rPr lang="en-IN" dirty="0">
                <a:effectLst/>
              </a:rPr>
              <a:t> </a:t>
            </a:r>
            <a:r>
              <a:rPr lang="en-US" sz="18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 </a:t>
            </a:r>
            <a:endParaRPr lang="en-IN" sz="1800" dirty="0">
              <a:effectLst/>
              <a:latin typeface="Caladea"/>
              <a:ea typeface="Caladea"/>
              <a:cs typeface="Caladea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adea"/>
              </a:rPr>
              <a:t>This function simulates the payment processing.</a:t>
            </a:r>
            <a:r>
              <a:rPr lang="en-IN" dirty="0">
                <a:effectLst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adea"/>
                <a:cs typeface="Caladea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Caladea"/>
              </a:rPr>
              <a:t>It calculates the total price based on the number of selected seats.</a:t>
            </a:r>
            <a:r>
              <a:rPr lang="en-IN" dirty="0">
                <a:effectLst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adea"/>
                <a:cs typeface="Caladea"/>
              </a:rPr>
              <a:t> </a:t>
            </a:r>
            <a:endParaRPr lang="en-IN" sz="1800" dirty="0">
              <a:effectLst/>
              <a:latin typeface="Caladea"/>
              <a:ea typeface="Caladea"/>
              <a:cs typeface="Caladea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adea"/>
              </a:rPr>
              <a:t>It asks the user for their bank account number and PIN.</a:t>
            </a:r>
            <a:r>
              <a:rPr lang="en-IN" dirty="0">
                <a:effectLst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adea"/>
                <a:cs typeface="Caladea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Caladea"/>
              </a:rPr>
              <a:t>It returns 1 to simulate a successful payment.</a:t>
            </a:r>
            <a:r>
              <a:rPr lang="en-IN" dirty="0">
                <a:effectLst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adea"/>
                <a:cs typeface="Caladea"/>
              </a:rPr>
              <a:t> </a:t>
            </a:r>
            <a:endParaRPr lang="en-IN" sz="1800" dirty="0">
              <a:effectLst/>
              <a:latin typeface="Caladea"/>
              <a:ea typeface="Caladea"/>
              <a:cs typeface="Caladea"/>
            </a:endParaRPr>
          </a:p>
          <a:p>
            <a:pPr marL="0" indent="0">
              <a:spcBef>
                <a:spcPts val="445"/>
              </a:spcBef>
              <a:buNone/>
            </a:pPr>
            <a:endParaRPr lang="en-IN" sz="1800" dirty="0">
              <a:effectLst/>
              <a:latin typeface="Caladea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1846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459992"/>
            <a:ext cx="11023600" cy="768096"/>
          </a:xfrm>
        </p:spPr>
        <p:txBody>
          <a:bodyPr/>
          <a:lstStyle/>
          <a:p>
            <a:pPr algn="l"/>
            <a:br>
              <a:rPr lang="en-US" sz="1800" b="0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endParaRPr lang="en-US" sz="1800" b="0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MOVIE TICKETS BOOKING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A6130-69FE-84B8-B892-6F95704C9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012" y="1129553"/>
            <a:ext cx="11681908" cy="5369859"/>
          </a:xfrm>
        </p:spPr>
        <p:txBody>
          <a:bodyPr/>
          <a:lstStyle/>
          <a:p>
            <a:pPr marL="742950" lvl="1" indent="-285750">
              <a:spcBef>
                <a:spcPts val="128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"/>
              <a:tabLst>
                <a:tab pos="78803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Control Statements (if, if-else,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switch)</a:t>
            </a:r>
            <a:endParaRPr lang="en-IN" sz="2800" dirty="0">
              <a:effectLst/>
              <a:latin typeface="Caladea"/>
              <a:ea typeface="Caladea"/>
              <a:cs typeface="Caladea"/>
            </a:endParaRPr>
          </a:p>
          <a:p>
            <a:pPr marL="742950" lvl="1" indent="-285750">
              <a:buSzPts val="1600"/>
              <a:buFont typeface="Wingdings" panose="05000000000000000000" pitchFamily="2" charset="2"/>
              <a:buChar char=""/>
              <a:tabLst>
                <a:tab pos="78803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Loop Statements (while/do while,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for)</a:t>
            </a:r>
            <a:endParaRPr lang="en-IN" sz="2800" dirty="0">
              <a:effectLst/>
              <a:latin typeface="Caladea"/>
              <a:ea typeface="Caladea"/>
              <a:cs typeface="Caladea"/>
            </a:endParaRPr>
          </a:p>
          <a:p>
            <a:pPr marL="742950" lvl="1" indent="-285750">
              <a:buSzPts val="1600"/>
              <a:buFont typeface="Wingdings" panose="05000000000000000000" pitchFamily="2" charset="2"/>
              <a:buChar char=""/>
              <a:tabLst>
                <a:tab pos="78803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Arrays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(1D/2D-arrays)</a:t>
            </a:r>
            <a:endParaRPr lang="en-IN" sz="2800" dirty="0">
              <a:effectLst/>
              <a:latin typeface="Caladea"/>
              <a:ea typeface="Caladea"/>
              <a:cs typeface="Caladea"/>
            </a:endParaRPr>
          </a:p>
          <a:p>
            <a:pPr marL="742950" marR="78740" lvl="1" indent="-285750">
              <a:lnSpc>
                <a:spcPct val="200000"/>
              </a:lnSpc>
              <a:spcAft>
                <a:spcPts val="0"/>
              </a:spcAft>
              <a:buSzPts val="1600"/>
              <a:buFont typeface="Wingdings" panose="05000000000000000000" pitchFamily="2" charset="2"/>
              <a:buChar char=""/>
              <a:tabLst>
                <a:tab pos="78803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Strings (Strings and Table of strings) and its functions (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strcpy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strcmp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)</a:t>
            </a:r>
            <a:endParaRPr lang="en-IN" sz="2800" dirty="0">
              <a:effectLst/>
              <a:latin typeface="Caladea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>
              <a:buSzPts val="1600"/>
              <a:buFont typeface="Wingdings" panose="05000000000000000000" pitchFamily="2" charset="2"/>
              <a:buChar char=""/>
              <a:tabLst>
                <a:tab pos="78803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Functions (Any type of user defined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functions)</a:t>
            </a:r>
            <a:r>
              <a:rPr lang="en-US" sz="2800" dirty="0">
                <a:effectLst/>
                <a:latin typeface="Times New Roman" panose="02020603050405020304" pitchFamily="18" charset="0"/>
                <a:ea typeface="Caladea"/>
                <a:cs typeface="Caladea"/>
              </a:rPr>
              <a:t> </a:t>
            </a:r>
            <a:endParaRPr lang="en-IN" sz="2800" dirty="0">
              <a:effectLst/>
              <a:latin typeface="Caladea"/>
              <a:ea typeface="Caladea"/>
              <a:cs typeface="Caladea"/>
            </a:endParaRPr>
          </a:p>
          <a:p>
            <a:pPr marL="742950" lvl="1" indent="-285750">
              <a:buSzPts val="1600"/>
              <a:buFont typeface="Wingdings" panose="05000000000000000000" pitchFamily="2" charset="2"/>
              <a:buChar char=""/>
              <a:tabLst>
                <a:tab pos="78803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Structure (structures and nested structures)</a:t>
            </a:r>
            <a:endParaRPr lang="en-IN" sz="2800" dirty="0">
              <a:effectLst/>
              <a:latin typeface="Caladea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adea"/>
                <a:cs typeface="Caladea"/>
              </a:rPr>
              <a:t> </a:t>
            </a:r>
            <a:endParaRPr lang="en-IN" sz="2800" dirty="0">
              <a:effectLst/>
              <a:latin typeface="Caladea"/>
              <a:ea typeface="Caladea"/>
              <a:cs typeface="Caladea"/>
            </a:endParaRPr>
          </a:p>
          <a:p>
            <a:pPr marL="742950" lvl="1" indent="-285750">
              <a:spcBef>
                <a:spcPts val="5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"/>
              <a:tabLst>
                <a:tab pos="78803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Pointers (pointer to strings and pointers to</a:t>
            </a:r>
            <a:r>
              <a:rPr lang="en-US" sz="2800" spc="-7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structures)</a:t>
            </a:r>
            <a:endParaRPr lang="en-IN" sz="2800" dirty="0">
              <a:effectLst/>
              <a:latin typeface="Caladea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>
              <a:buSzPts val="1600"/>
              <a:buFont typeface="Wingdings" panose="05000000000000000000" pitchFamily="2" charset="2"/>
              <a:buChar char=""/>
              <a:tabLst>
                <a:tab pos="78803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Dynamic Memory Allocation (malloc/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calloc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/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realloc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)</a:t>
            </a:r>
            <a:endParaRPr lang="en-IN" sz="2800" dirty="0">
              <a:effectLst/>
              <a:latin typeface="Caladea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indent="0">
              <a:spcBef>
                <a:spcPts val="445"/>
              </a:spcBef>
              <a:buNone/>
            </a:pPr>
            <a:endParaRPr lang="en-IN" sz="1800" dirty="0">
              <a:effectLst/>
              <a:latin typeface="Caladea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294668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3" y="731520"/>
            <a:ext cx="7572247" cy="768096"/>
          </a:xfrm>
        </p:spPr>
        <p:txBody>
          <a:bodyPr/>
          <a:lstStyle/>
          <a:p>
            <a:r>
              <a:rPr lang="en-US" dirty="0"/>
              <a:t>Result	  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7857" y="6451600"/>
            <a:ext cx="3200400" cy="274320"/>
          </a:xfrm>
        </p:spPr>
        <p:txBody>
          <a:bodyPr/>
          <a:lstStyle/>
          <a:p>
            <a:r>
              <a:rPr lang="en-US" dirty="0"/>
              <a:t>PPT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B9C4A2C-976E-527A-377A-EDE2FE519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793" y="1487488"/>
            <a:ext cx="3452368" cy="327349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B0B39A-0D8A-4EA7-3701-A168271B6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926" y="1499616"/>
            <a:ext cx="4480948" cy="7773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1F58A8-9EA3-B7F7-24E4-82B65BD78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21" y="2430693"/>
            <a:ext cx="4145280" cy="2905354"/>
          </a:xfrm>
          <a:prstGeom prst="rect">
            <a:avLst/>
          </a:prstGeom>
        </p:spPr>
      </p:pic>
      <p:pic>
        <p:nvPicPr>
          <p:cNvPr id="22" name="Graphic 21" descr="Monitor with solid fill">
            <a:extLst>
              <a:ext uri="{FF2B5EF4-FFF2-40B4-BE49-F238E27FC236}">
                <a16:creationId xmlns:a16="http://schemas.microsoft.com/office/drawing/2014/main" id="{FB5CD4CF-C5FB-E9A8-1D87-5F2B00952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0881" y="782320"/>
            <a:ext cx="689864" cy="6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846832"/>
            <a:ext cx="5201920" cy="2176272"/>
          </a:xfrm>
        </p:spPr>
        <p:txBody>
          <a:bodyPr/>
          <a:lstStyle/>
          <a:p>
            <a:r>
              <a:rPr lang="en-US" b="1" i="0" dirty="0">
                <a:solidFill>
                  <a:srgbClr val="202C8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“Programming is the art of bringing order to chaos”</a:t>
            </a:r>
            <a:endParaRPr lang="en-US" b="1" dirty="0">
              <a:solidFill>
                <a:srgbClr val="202C8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{5543E46F-C87C-44D7-822F-8E2171133C69}tf78438558_win32</Template>
  <TotalTime>104</TotalTime>
  <Words>492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Caladea</vt:lpstr>
      <vt:lpstr>Courier New</vt:lpstr>
      <vt:lpstr>Sabon Next LT</vt:lpstr>
      <vt:lpstr>Söhne</vt:lpstr>
      <vt:lpstr>Times New Roman</vt:lpstr>
      <vt:lpstr>Wingdings</vt:lpstr>
      <vt:lpstr>Office Theme</vt:lpstr>
      <vt:lpstr>Welcome </vt:lpstr>
      <vt:lpstr>NAME:   HT.NO:</vt:lpstr>
      <vt:lpstr>Introduction</vt:lpstr>
      <vt:lpstr>PROBLEM STATEMENT</vt:lpstr>
      <vt:lpstr>MODULES</vt:lpstr>
      <vt:lpstr>SelectSeat ():    This function marks a seat at a given row and column as selected</vt:lpstr>
      <vt:lpstr> </vt:lpstr>
      <vt:lpstr>Result   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subject/>
  <dc:creator>Sai Kumar</dc:creator>
  <cp:lastModifiedBy>Sai Kumar</cp:lastModifiedBy>
  <cp:revision>6</cp:revision>
  <dcterms:created xsi:type="dcterms:W3CDTF">2023-06-06T17:16:29Z</dcterms:created>
  <dcterms:modified xsi:type="dcterms:W3CDTF">2023-06-14T06:24:58Z</dcterms:modified>
</cp:coreProperties>
</file>