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4" r:id="rId2"/>
    <p:sldMasterId id="2147483706" r:id="rId3"/>
  </p:sldMasterIdLst>
  <p:sldIdLst>
    <p:sldId id="256" r:id="rId4"/>
    <p:sldId id="257" r:id="rId5"/>
    <p:sldId id="258" r:id="rId6"/>
    <p:sldId id="260" r:id="rId7"/>
    <p:sldId id="262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n Baig" userId="95a47b7ba444133d" providerId="LiveId" clId="{6B75A65D-6130-4D0A-A584-3C12484897EE}"/>
    <pc:docChg chg="undo custSel addSld delSld modSld">
      <pc:chgData name="Mazin Baig" userId="95a47b7ba444133d" providerId="LiveId" clId="{6B75A65D-6130-4D0A-A584-3C12484897EE}" dt="2025-04-01T10:58:27.542" v="4669" actId="113"/>
      <pc:docMkLst>
        <pc:docMk/>
      </pc:docMkLst>
      <pc:sldChg chg="modSp mod">
        <pc:chgData name="Mazin Baig" userId="95a47b7ba444133d" providerId="LiveId" clId="{6B75A65D-6130-4D0A-A584-3C12484897EE}" dt="2025-04-01T02:56:35.549" v="854" actId="14100"/>
        <pc:sldMkLst>
          <pc:docMk/>
          <pc:sldMk cId="740399374" sldId="256"/>
        </pc:sldMkLst>
        <pc:spChg chg="mod">
          <ac:chgData name="Mazin Baig" userId="95a47b7ba444133d" providerId="LiveId" clId="{6B75A65D-6130-4D0A-A584-3C12484897EE}" dt="2025-04-01T02:56:35.549" v="854" actId="14100"/>
          <ac:spMkLst>
            <pc:docMk/>
            <pc:sldMk cId="740399374" sldId="256"/>
            <ac:spMk id="2" creationId="{67D59305-8254-C90F-4890-763A9E829F8D}"/>
          </ac:spMkLst>
        </pc:spChg>
      </pc:sldChg>
      <pc:sldChg chg="addSp delSp modSp mod modAnim">
        <pc:chgData name="Mazin Baig" userId="95a47b7ba444133d" providerId="LiveId" clId="{6B75A65D-6130-4D0A-A584-3C12484897EE}" dt="2025-04-01T06:32:03.932" v="3654" actId="1076"/>
        <pc:sldMkLst>
          <pc:docMk/>
          <pc:sldMk cId="898159709" sldId="257"/>
        </pc:sldMkLst>
        <pc:spChg chg="mod">
          <ac:chgData name="Mazin Baig" userId="95a47b7ba444133d" providerId="LiveId" clId="{6B75A65D-6130-4D0A-A584-3C12484897EE}" dt="2025-04-01T06:32:03.932" v="3654" actId="1076"/>
          <ac:spMkLst>
            <pc:docMk/>
            <pc:sldMk cId="898159709" sldId="257"/>
            <ac:spMk id="2" creationId="{D6033040-8B75-706D-9299-E33118AECE5E}"/>
          </ac:spMkLst>
        </pc:spChg>
        <pc:spChg chg="del mod">
          <ac:chgData name="Mazin Baig" userId="95a47b7ba444133d" providerId="LiveId" clId="{6B75A65D-6130-4D0A-A584-3C12484897EE}" dt="2025-03-31T11:14:02.566" v="644" actId="478"/>
          <ac:spMkLst>
            <pc:docMk/>
            <pc:sldMk cId="898159709" sldId="257"/>
            <ac:spMk id="3" creationId="{593394C5-E81F-2BBB-0183-9541844695CC}"/>
          </ac:spMkLst>
        </pc:spChg>
        <pc:spChg chg="add mod">
          <ac:chgData name="Mazin Baig" userId="95a47b7ba444133d" providerId="LiveId" clId="{6B75A65D-6130-4D0A-A584-3C12484897EE}" dt="2025-03-31T11:16:12.585" v="659" actId="207"/>
          <ac:spMkLst>
            <pc:docMk/>
            <pc:sldMk cId="898159709" sldId="257"/>
            <ac:spMk id="4" creationId="{35D50C7A-956C-3A7B-613C-1360027C2257}"/>
          </ac:spMkLst>
        </pc:spChg>
        <pc:spChg chg="add mod">
          <ac:chgData name="Mazin Baig" userId="95a47b7ba444133d" providerId="LiveId" clId="{6B75A65D-6130-4D0A-A584-3C12484897EE}" dt="2025-04-01T02:56:56.615" v="855" actId="1076"/>
          <ac:spMkLst>
            <pc:docMk/>
            <pc:sldMk cId="898159709" sldId="257"/>
            <ac:spMk id="5" creationId="{4314C04D-EFC5-0AB6-719D-0EF2EE8423EA}"/>
          </ac:spMkLst>
        </pc:spChg>
        <pc:spChg chg="add mod">
          <ac:chgData name="Mazin Baig" userId="95a47b7ba444133d" providerId="LiveId" clId="{6B75A65D-6130-4D0A-A584-3C12484897EE}" dt="2025-03-31T11:24:18.083" v="842" actId="20577"/>
          <ac:spMkLst>
            <pc:docMk/>
            <pc:sldMk cId="898159709" sldId="257"/>
            <ac:spMk id="6" creationId="{C12FD6C0-A495-F910-A032-9A152C2EE9A6}"/>
          </ac:spMkLst>
        </pc:spChg>
        <pc:spChg chg="add del mod">
          <ac:chgData name="Mazin Baig" userId="95a47b7ba444133d" providerId="LiveId" clId="{6B75A65D-6130-4D0A-A584-3C12484897EE}" dt="2025-03-31T11:14:06.348" v="645" actId="478"/>
          <ac:spMkLst>
            <pc:docMk/>
            <pc:sldMk cId="898159709" sldId="257"/>
            <ac:spMk id="8" creationId="{DCF85613-CEAC-96B5-F483-B9C3DDAAE85F}"/>
          </ac:spMkLst>
        </pc:spChg>
        <pc:spChg chg="add mod">
          <ac:chgData name="Mazin Baig" userId="95a47b7ba444133d" providerId="LiveId" clId="{6B75A65D-6130-4D0A-A584-3C12484897EE}" dt="2025-03-31T11:21:24.735" v="698" actId="1076"/>
          <ac:spMkLst>
            <pc:docMk/>
            <pc:sldMk cId="898159709" sldId="257"/>
            <ac:spMk id="9" creationId="{4BBA192E-8D99-7AAD-E3EB-206C6C9F283B}"/>
          </ac:spMkLst>
        </pc:spChg>
        <pc:spChg chg="add mod">
          <ac:chgData name="Mazin Baig" userId="95a47b7ba444133d" providerId="LiveId" clId="{6B75A65D-6130-4D0A-A584-3C12484897EE}" dt="2025-03-31T11:21:39.088" v="701" actId="1076"/>
          <ac:spMkLst>
            <pc:docMk/>
            <pc:sldMk cId="898159709" sldId="257"/>
            <ac:spMk id="10" creationId="{A574FA49-C5EE-5516-EE37-6E28D3E84636}"/>
          </ac:spMkLst>
        </pc:spChg>
        <pc:spChg chg="add mod">
          <ac:chgData name="Mazin Baig" userId="95a47b7ba444133d" providerId="LiveId" clId="{6B75A65D-6130-4D0A-A584-3C12484897EE}" dt="2025-04-01T02:57:02.222" v="856" actId="1076"/>
          <ac:spMkLst>
            <pc:docMk/>
            <pc:sldMk cId="898159709" sldId="257"/>
            <ac:spMk id="11" creationId="{14832FEC-296D-99C4-4B00-18B447226FA4}"/>
          </ac:spMkLst>
        </pc:spChg>
      </pc:sldChg>
      <pc:sldChg chg="addSp delSp modSp mod modAnim">
        <pc:chgData name="Mazin Baig" userId="95a47b7ba444133d" providerId="LiveId" clId="{6B75A65D-6130-4D0A-A584-3C12484897EE}" dt="2025-04-01T10:56:15.215" v="4660"/>
        <pc:sldMkLst>
          <pc:docMk/>
          <pc:sldMk cId="914407731" sldId="258"/>
        </pc:sldMkLst>
        <pc:spChg chg="mod">
          <ac:chgData name="Mazin Baig" userId="95a47b7ba444133d" providerId="LiveId" clId="{6B75A65D-6130-4D0A-A584-3C12484897EE}" dt="2025-04-01T10:52:55.139" v="4486" actId="20577"/>
          <ac:spMkLst>
            <pc:docMk/>
            <pc:sldMk cId="914407731" sldId="258"/>
            <ac:spMk id="2" creationId="{06793944-3D2A-389A-63C0-8994D51742CC}"/>
          </ac:spMkLst>
        </pc:spChg>
        <pc:spChg chg="add mod">
          <ac:chgData name="Mazin Baig" userId="95a47b7ba444133d" providerId="LiveId" clId="{6B75A65D-6130-4D0A-A584-3C12484897EE}" dt="2025-04-01T06:21:25.251" v="2961" actId="20577"/>
          <ac:spMkLst>
            <pc:docMk/>
            <pc:sldMk cId="914407731" sldId="258"/>
            <ac:spMk id="3" creationId="{4FC0598F-B11F-27BE-4F93-F3717BEFEF93}"/>
          </ac:spMkLst>
        </pc:spChg>
        <pc:graphicFrameChg chg="add mod">
          <ac:chgData name="Mazin Baig" userId="95a47b7ba444133d" providerId="LiveId" clId="{6B75A65D-6130-4D0A-A584-3C12484897EE}" dt="2025-03-29T11:27:23.891" v="14" actId="1076"/>
          <ac:graphicFrameMkLst>
            <pc:docMk/>
            <pc:sldMk cId="914407731" sldId="258"/>
            <ac:graphicFrameMk id="5" creationId="{87A7D4DD-3F6E-4BBC-B522-5CC37ADE7F4E}"/>
          </ac:graphicFrameMkLst>
        </pc:graphicFrameChg>
      </pc:sldChg>
      <pc:sldChg chg="modSp mod modAnim">
        <pc:chgData name="Mazin Baig" userId="95a47b7ba444133d" providerId="LiveId" clId="{6B75A65D-6130-4D0A-A584-3C12484897EE}" dt="2025-04-01T10:57:52.679" v="4665" actId="113"/>
        <pc:sldMkLst>
          <pc:docMk/>
          <pc:sldMk cId="3557187099" sldId="259"/>
        </pc:sldMkLst>
        <pc:spChg chg="mod">
          <ac:chgData name="Mazin Baig" userId="95a47b7ba444133d" providerId="LiveId" clId="{6B75A65D-6130-4D0A-A584-3C12484897EE}" dt="2025-04-01T10:57:52.679" v="4665" actId="113"/>
          <ac:spMkLst>
            <pc:docMk/>
            <pc:sldMk cId="3557187099" sldId="259"/>
            <ac:spMk id="2" creationId="{ADAA1E45-146B-D26D-7632-758A565FC964}"/>
          </ac:spMkLst>
        </pc:spChg>
        <pc:spChg chg="mod">
          <ac:chgData name="Mazin Baig" userId="95a47b7ba444133d" providerId="LiveId" clId="{6B75A65D-6130-4D0A-A584-3C12484897EE}" dt="2025-04-01T10:51:07.192" v="4455" actId="20577"/>
          <ac:spMkLst>
            <pc:docMk/>
            <pc:sldMk cId="3557187099" sldId="259"/>
            <ac:spMk id="3" creationId="{41EB6022-D6F8-D6F6-D204-60B98C038F76}"/>
          </ac:spMkLst>
        </pc:spChg>
      </pc:sldChg>
      <pc:sldChg chg="addSp delSp modSp new mod modAnim">
        <pc:chgData name="Mazin Baig" userId="95a47b7ba444133d" providerId="LiveId" clId="{6B75A65D-6130-4D0A-A584-3C12484897EE}" dt="2025-04-01T10:53:11.247" v="4506" actId="20577"/>
        <pc:sldMkLst>
          <pc:docMk/>
          <pc:sldMk cId="673415302" sldId="260"/>
        </pc:sldMkLst>
        <pc:spChg chg="mod">
          <ac:chgData name="Mazin Baig" userId="95a47b7ba444133d" providerId="LiveId" clId="{6B75A65D-6130-4D0A-A584-3C12484897EE}" dt="2025-04-01T10:53:11.247" v="4506" actId="20577"/>
          <ac:spMkLst>
            <pc:docMk/>
            <pc:sldMk cId="673415302" sldId="260"/>
            <ac:spMk id="2" creationId="{0B6B8486-1908-85E7-93CE-742A4D1F91DB}"/>
          </ac:spMkLst>
        </pc:spChg>
        <pc:spChg chg="add mod">
          <ac:chgData name="Mazin Baig" userId="95a47b7ba444133d" providerId="LiveId" clId="{6B75A65D-6130-4D0A-A584-3C12484897EE}" dt="2025-04-01T06:22:21.415" v="3037" actId="20577"/>
          <ac:spMkLst>
            <pc:docMk/>
            <pc:sldMk cId="673415302" sldId="260"/>
            <ac:spMk id="3" creationId="{719C6B51-B763-F392-2900-49FAEBD120EC}"/>
          </ac:spMkLst>
        </pc:spChg>
        <pc:graphicFrameChg chg="add mod">
          <ac:chgData name="Mazin Baig" userId="95a47b7ba444133d" providerId="LiveId" clId="{6B75A65D-6130-4D0A-A584-3C12484897EE}" dt="2025-04-01T03:01:37.331" v="1253" actId="14100"/>
          <ac:graphicFrameMkLst>
            <pc:docMk/>
            <pc:sldMk cId="673415302" sldId="260"/>
            <ac:graphicFrameMk id="4" creationId="{A09024FA-86D7-47D8-9D6A-F026E90AA0FD}"/>
          </ac:graphicFrameMkLst>
        </pc:graphicFrameChg>
        <pc:graphicFrameChg chg="add mod">
          <ac:chgData name="Mazin Baig" userId="95a47b7ba444133d" providerId="LiveId" clId="{6B75A65D-6130-4D0A-A584-3C12484897EE}" dt="2025-04-01T03:01:22.780" v="1249" actId="14100"/>
          <ac:graphicFrameMkLst>
            <pc:docMk/>
            <pc:sldMk cId="673415302" sldId="260"/>
            <ac:graphicFrameMk id="5" creationId="{E0CD4AAA-9D5B-4092-B4E6-A3E1D4294672}"/>
          </ac:graphicFrameMkLst>
        </pc:graphicFrameChg>
      </pc:sldChg>
      <pc:sldChg chg="new del">
        <pc:chgData name="Mazin Baig" userId="95a47b7ba444133d" providerId="LiveId" clId="{6B75A65D-6130-4D0A-A584-3C12484897EE}" dt="2025-03-31T11:24:54.882" v="846" actId="680"/>
        <pc:sldMkLst>
          <pc:docMk/>
          <pc:sldMk cId="135932690" sldId="261"/>
        </pc:sldMkLst>
      </pc:sldChg>
      <pc:sldChg chg="modSp new mod modAnim">
        <pc:chgData name="Mazin Baig" userId="95a47b7ba444133d" providerId="LiveId" clId="{6B75A65D-6130-4D0A-A584-3C12484897EE}" dt="2025-04-01T10:57:40.379" v="4664" actId="113"/>
        <pc:sldMkLst>
          <pc:docMk/>
          <pc:sldMk cId="1738440828" sldId="261"/>
        </pc:sldMkLst>
        <pc:spChg chg="mod">
          <ac:chgData name="Mazin Baig" userId="95a47b7ba444133d" providerId="LiveId" clId="{6B75A65D-6130-4D0A-A584-3C12484897EE}" dt="2025-04-01T10:57:40.379" v="4664" actId="113"/>
          <ac:spMkLst>
            <pc:docMk/>
            <pc:sldMk cId="1738440828" sldId="261"/>
            <ac:spMk id="2" creationId="{9B472C7B-0BAB-7406-49F4-43A9A152D91E}"/>
          </ac:spMkLst>
        </pc:spChg>
        <pc:spChg chg="mod">
          <ac:chgData name="Mazin Baig" userId="95a47b7ba444133d" providerId="LiveId" clId="{6B75A65D-6130-4D0A-A584-3C12484897EE}" dt="2025-04-01T10:47:34.558" v="3981" actId="20577"/>
          <ac:spMkLst>
            <pc:docMk/>
            <pc:sldMk cId="1738440828" sldId="261"/>
            <ac:spMk id="3" creationId="{DE7ABAE6-1971-FB28-E076-3CAAD3A701FA}"/>
          </ac:spMkLst>
        </pc:spChg>
      </pc:sldChg>
      <pc:sldChg chg="addSp delSp modSp new mod modAnim">
        <pc:chgData name="Mazin Baig" userId="95a47b7ba444133d" providerId="LiveId" clId="{6B75A65D-6130-4D0A-A584-3C12484897EE}" dt="2025-04-01T10:58:27.542" v="4669" actId="113"/>
        <pc:sldMkLst>
          <pc:docMk/>
          <pc:sldMk cId="2418843450" sldId="262"/>
        </pc:sldMkLst>
        <pc:spChg chg="mod">
          <ac:chgData name="Mazin Baig" userId="95a47b7ba444133d" providerId="LiveId" clId="{6B75A65D-6130-4D0A-A584-3C12484897EE}" dt="2025-04-01T10:53:42.048" v="4534" actId="122"/>
          <ac:spMkLst>
            <pc:docMk/>
            <pc:sldMk cId="2418843450" sldId="262"/>
            <ac:spMk id="2" creationId="{D19C3736-5BB5-649B-1BC3-FDCCE423A880}"/>
          </ac:spMkLst>
        </pc:spChg>
        <pc:spChg chg="del mod">
          <ac:chgData name="Mazin Baig" userId="95a47b7ba444133d" providerId="LiveId" clId="{6B75A65D-6130-4D0A-A584-3C12484897EE}" dt="2025-04-01T10:53:59.995" v="4567" actId="478"/>
          <ac:spMkLst>
            <pc:docMk/>
            <pc:sldMk cId="2418843450" sldId="262"/>
            <ac:spMk id="3" creationId="{F380B414-F7B5-3B8A-24E5-006186F88881}"/>
          </ac:spMkLst>
        </pc:spChg>
        <pc:spChg chg="add del mod">
          <ac:chgData name="Mazin Baig" userId="95a47b7ba444133d" providerId="LiveId" clId="{6B75A65D-6130-4D0A-A584-3C12484897EE}" dt="2025-04-01T10:54:04.652" v="4568" actId="478"/>
          <ac:spMkLst>
            <pc:docMk/>
            <pc:sldMk cId="2418843450" sldId="262"/>
            <ac:spMk id="6" creationId="{46836F79-C08E-AF5F-5E6D-D7878694916F}"/>
          </ac:spMkLst>
        </pc:spChg>
        <pc:spChg chg="add mod">
          <ac:chgData name="Mazin Baig" userId="95a47b7ba444133d" providerId="LiveId" clId="{6B75A65D-6130-4D0A-A584-3C12484897EE}" dt="2025-04-01T10:55:33.937" v="4654" actId="1076"/>
          <ac:spMkLst>
            <pc:docMk/>
            <pc:sldMk cId="2418843450" sldId="262"/>
            <ac:spMk id="7" creationId="{758DA800-F2D0-8206-CC1E-AD44846EDC46}"/>
          </ac:spMkLst>
        </pc:spChg>
        <pc:graphicFrameChg chg="add mod">
          <ac:chgData name="Mazin Baig" userId="95a47b7ba444133d" providerId="LiveId" clId="{6B75A65D-6130-4D0A-A584-3C12484897EE}" dt="2025-04-01T10:58:27.542" v="4669" actId="113"/>
          <ac:graphicFrameMkLst>
            <pc:docMk/>
            <pc:sldMk cId="2418843450" sldId="262"/>
            <ac:graphicFrameMk id="4" creationId="{C210C645-E136-4527-9499-215CE01D189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5a47b7ba444133d/Portfolio%20Projects/Project%202%20-%20Telecom%20Customer%20Churn/Telecom%20Customer%20Churn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5a47b7ba444133d/Portfolio%20Projects/Project%202%20-%20Telecom%20Customer%20Churn/Telecom%20Customer%20Churn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Customer Churn Analysis.xlsx]Sheet1!PivotTable1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Churn</a:t>
            </a:r>
            <a:r>
              <a:rPr lang="en-US" b="1" baseline="0"/>
              <a:t> Per Internet Service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Sheet1!$D$3:$D$4</c:f>
              <c:strCache>
                <c:ptCount val="1"/>
                <c:pt idx="0">
                  <c:v>DSL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Sheet1!$D$5</c:f>
              <c:numCache>
                <c:formatCode>General</c:formatCode>
                <c:ptCount val="1"/>
                <c:pt idx="0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6-4835-BB61-FA52A06E2E71}"/>
            </c:ext>
          </c:extLst>
        </c:ser>
        <c:ser>
          <c:idx val="1"/>
          <c:order val="1"/>
          <c:tx>
            <c:strRef>
              <c:f>Sheet1!$E$3:$E$4</c:f>
              <c:strCache>
                <c:ptCount val="1"/>
                <c:pt idx="0">
                  <c:v>Fiber optic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Sheet1!$E$5</c:f>
              <c:numCache>
                <c:formatCode>General</c:formatCode>
                <c:ptCount val="1"/>
                <c:pt idx="0">
                  <c:v>1297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96-4835-BB61-FA52A06E2E71}"/>
            </c:ext>
          </c:extLst>
        </c:ser>
        <c:ser>
          <c:idx val="2"/>
          <c:order val="2"/>
          <c:tx>
            <c:strRef>
              <c:f>Sheet1!$F$3:$F$4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Sheet1!$F$5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96-4835-BB61-FA52A06E2E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77166287"/>
        <c:axId val="177173007"/>
      </c:barChart>
      <c:catAx>
        <c:axId val="17716628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173007"/>
        <c:crosses val="autoZero"/>
        <c:auto val="1"/>
        <c:lblAlgn val="ctr"/>
        <c:lblOffset val="100"/>
        <c:noMultiLvlLbl val="0"/>
      </c:catAx>
      <c:valAx>
        <c:axId val="1771730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66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Customer Churn Analysis.xlsx]Sheet1!PivotTable3</c:name>
    <c:fmtId val="2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737620327190633E-2"/>
          <c:y val="3.2956685499058377E-2"/>
          <c:w val="0.88769416405150892"/>
          <c:h val="0.882972626303068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Sheet1!$S$3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Sheet1!$R$4:$R$8</c:f>
              <c:strCache>
                <c:ptCount val="4"/>
                <c:pt idx="0">
                  <c:v>Bank transfer (automatic)</c:v>
                </c:pt>
                <c:pt idx="1">
                  <c:v>Credit card (automatic)</c:v>
                </c:pt>
                <c:pt idx="2">
                  <c:v>Electronic check</c:v>
                </c:pt>
                <c:pt idx="3">
                  <c:v>Mailed check</c:v>
                </c:pt>
              </c:strCache>
            </c:strRef>
          </c:cat>
          <c:val>
            <c:numRef>
              <c:f>Sheet1!$S$4:$S$8</c:f>
              <c:numCache>
                <c:formatCode>General</c:formatCode>
                <c:ptCount val="4"/>
                <c:pt idx="0">
                  <c:v>258</c:v>
                </c:pt>
                <c:pt idx="1">
                  <c:v>232</c:v>
                </c:pt>
                <c:pt idx="2">
                  <c:v>1071</c:v>
                </c:pt>
                <c:pt idx="3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E-430C-A035-19C63805C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737663"/>
        <c:axId val="18738143"/>
      </c:barChart>
      <c:catAx>
        <c:axId val="187376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8143"/>
        <c:crosses val="autoZero"/>
        <c:auto val="1"/>
        <c:lblAlgn val="ctr"/>
        <c:lblOffset val="100"/>
        <c:noMultiLvlLbl val="0"/>
      </c:catAx>
      <c:valAx>
        <c:axId val="1873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76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Customer Churn Analysis.xlsx]Sheet1!PivotTable5</c:name>
    <c:fmtId val="2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Sheet1!$S$30:$S$31</c:f>
              <c:strCache>
                <c:ptCount val="1"/>
                <c:pt idx="0">
                  <c:v>DSL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Sheet1!$R$32:$R$36</c:f>
              <c:strCache>
                <c:ptCount val="4"/>
                <c:pt idx="0">
                  <c:v>Bank transfer (automatic)</c:v>
                </c:pt>
                <c:pt idx="1">
                  <c:v>Credit card (automatic)</c:v>
                </c:pt>
                <c:pt idx="2">
                  <c:v>Electronic check</c:v>
                </c:pt>
                <c:pt idx="3">
                  <c:v>Mailed check</c:v>
                </c:pt>
              </c:strCache>
            </c:strRef>
          </c:cat>
          <c:val>
            <c:numRef>
              <c:f>Sheet1!$S$32:$S$36</c:f>
              <c:numCache>
                <c:formatCode>General</c:formatCode>
                <c:ptCount val="4"/>
                <c:pt idx="0">
                  <c:v>53</c:v>
                </c:pt>
                <c:pt idx="1">
                  <c:v>72</c:v>
                </c:pt>
                <c:pt idx="2">
                  <c:v>207</c:v>
                </c:pt>
                <c:pt idx="3">
                  <c:v>127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FE-4DD0-A729-2BB849635639}"/>
            </c:ext>
          </c:extLst>
        </c:ser>
        <c:ser>
          <c:idx val="1"/>
          <c:order val="1"/>
          <c:tx>
            <c:strRef>
              <c:f>Sheet1!$T$30:$T$31</c:f>
              <c:strCache>
                <c:ptCount val="1"/>
                <c:pt idx="0">
                  <c:v>Fiber optic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Sheet1!$R$32:$R$36</c:f>
              <c:strCache>
                <c:ptCount val="4"/>
                <c:pt idx="0">
                  <c:v>Bank transfer (automatic)</c:v>
                </c:pt>
                <c:pt idx="1">
                  <c:v>Credit card (automatic)</c:v>
                </c:pt>
                <c:pt idx="2">
                  <c:v>Electronic check</c:v>
                </c:pt>
                <c:pt idx="3">
                  <c:v>Mailed check</c:v>
                </c:pt>
              </c:strCache>
            </c:strRef>
          </c:cat>
          <c:val>
            <c:numRef>
              <c:f>Sheet1!$T$32:$T$36</c:f>
              <c:numCache>
                <c:formatCode>General</c:formatCode>
                <c:ptCount val="4"/>
                <c:pt idx="0">
                  <c:v>187</c:v>
                </c:pt>
                <c:pt idx="1">
                  <c:v>151</c:v>
                </c:pt>
                <c:pt idx="2">
                  <c:v>849</c:v>
                </c:pt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FE-4DD0-A729-2BB849635639}"/>
            </c:ext>
          </c:extLst>
        </c:ser>
        <c:ser>
          <c:idx val="2"/>
          <c:order val="2"/>
          <c:tx>
            <c:strRef>
              <c:f>Sheet1!$U$30:$U$31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Sheet1!$R$32:$R$36</c:f>
              <c:strCache>
                <c:ptCount val="4"/>
                <c:pt idx="0">
                  <c:v>Bank transfer (automatic)</c:v>
                </c:pt>
                <c:pt idx="1">
                  <c:v>Credit card (automatic)</c:v>
                </c:pt>
                <c:pt idx="2">
                  <c:v>Electronic check</c:v>
                </c:pt>
                <c:pt idx="3">
                  <c:v>Mailed check</c:v>
                </c:pt>
              </c:strCache>
            </c:strRef>
          </c:cat>
          <c:val>
            <c:numRef>
              <c:f>Sheet1!$U$32:$U$36</c:f>
              <c:numCache>
                <c:formatCode>General</c:formatCode>
                <c:ptCount val="4"/>
                <c:pt idx="0">
                  <c:v>18</c:v>
                </c:pt>
                <c:pt idx="1">
                  <c:v>9</c:v>
                </c:pt>
                <c:pt idx="2">
                  <c:v>15</c:v>
                </c:pt>
                <c:pt idx="3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FE-4DD0-A729-2BB849635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5626159"/>
        <c:axId val="25625199"/>
      </c:barChart>
      <c:catAx>
        <c:axId val="2562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25199"/>
        <c:crosses val="autoZero"/>
        <c:auto val="1"/>
        <c:lblAlgn val="ctr"/>
        <c:lblOffset val="100"/>
        <c:noMultiLvlLbl val="0"/>
      </c:catAx>
      <c:valAx>
        <c:axId val="2562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626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[Telecom Customer Churn Analysis.xlsx]Sheet1!PivotTable4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Paperless</a:t>
            </a:r>
            <a:r>
              <a:rPr lang="en-US" sz="2000" b="1" baseline="0" dirty="0"/>
              <a:t> Billing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Sheet1!$C$28:$C$29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Sheet1!$B$30:$B$33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Sheet1!$C$30:$C$33</c:f>
              <c:numCache>
                <c:formatCode>General</c:formatCode>
                <c:ptCount val="3"/>
                <c:pt idx="0">
                  <c:v>169</c:v>
                </c:pt>
                <c:pt idx="1">
                  <c:v>229</c:v>
                </c:pt>
                <c:pt idx="2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F0-440E-9A55-47C94B240462}"/>
            </c:ext>
          </c:extLst>
        </c:ser>
        <c:ser>
          <c:idx val="1"/>
          <c:order val="1"/>
          <c:tx>
            <c:strRef>
              <c:f>Sheet1!$D$28:$D$29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Sheet1!$B$30:$B$33</c:f>
              <c:strCache>
                <c:ptCount val="3"/>
                <c:pt idx="0">
                  <c:v>DSL</c:v>
                </c:pt>
                <c:pt idx="1">
                  <c:v>Fiber optic</c:v>
                </c:pt>
                <c:pt idx="2">
                  <c:v>No</c:v>
                </c:pt>
              </c:strCache>
            </c:strRef>
          </c:cat>
          <c:val>
            <c:numRef>
              <c:f>Sheet1!$D$30:$D$33</c:f>
              <c:numCache>
                <c:formatCode>General</c:formatCode>
                <c:ptCount val="3"/>
                <c:pt idx="0">
                  <c:v>290</c:v>
                </c:pt>
                <c:pt idx="1">
                  <c:v>1068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F0-440E-9A55-47C94B2404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736703"/>
        <c:axId val="18753983"/>
      </c:barChart>
      <c:catAx>
        <c:axId val="18736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3983"/>
        <c:crosses val="autoZero"/>
        <c:auto val="1"/>
        <c:lblAlgn val="ctr"/>
        <c:lblOffset val="100"/>
        <c:noMultiLvlLbl val="0"/>
      </c:catAx>
      <c:valAx>
        <c:axId val="18753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3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8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337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9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315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0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84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4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4162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5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8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41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6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30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28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89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30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2666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7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6977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1DA6-44E4-93C1-300C-9F205DF8B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DBC61-6E65-DE46-081D-5A2A52259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759FF-A587-1E50-1609-2E4978E2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74E5-B10E-D1AA-384E-4484EC79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1830-9DFF-EEF0-3122-C6C11B7E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79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4007-FA64-308E-75E0-AB2C0C5F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8C25-9586-99E9-55B6-6FB992E9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88C2-534B-61F5-8F5F-B1D4006B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88D5-41DC-1B7E-2F50-48F28479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9ACE-9B32-EA25-E747-B3B3A33F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1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06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3B5E-0EC2-A945-7528-839BB211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AE65-F4D8-2552-34C9-BB793AED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9BC1-F712-E497-5660-DEA5BE7F1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899C-CC03-3F15-39C1-DCB04216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EC79-E5EF-89EC-4977-E562EBC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297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881B-9925-CE8D-F2FB-63AABB0A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96FC6-9C6C-4C4B-3D13-0448950A9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9AFBB-BAEB-7562-4344-9B10BCAA4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F07A1-4189-8AA8-5322-F4133F10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96F6C-BDCD-ADD0-4943-2F9022B8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22420-CB11-CD44-4FB2-45008267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02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3482-C09F-8A3B-747C-F90C98B3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CC0E-8DEA-9E06-5B83-23E95D2C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C90F-9782-8369-38E1-FC2F773C4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067C9-A3C5-7AE4-9027-37818F3E2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33D7C-ED0F-9EDE-8367-AC2075DF7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0600F-74F6-478D-1E37-60468500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86A8-788D-9964-B532-E4760E76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D7BE4F-89C7-A664-291C-4C6AC984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5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3DE8-E221-6D3F-39CD-DBC3E864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28AA1-D231-E7A2-0E56-96D63B2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4246B-37FD-1580-FAB2-37135C92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4C9E5-E893-5656-54BB-115B43E4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44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ED2CC-B9FE-D3E4-4C8E-62182BD2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8F909-BC71-C387-64D0-C5F68C94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36E50-6467-F2D6-CB5C-37AC2084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1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03F7-F97F-B35D-14CE-1762A343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7C53-5DD6-3DF2-B632-BA4C27DC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8851F-4A52-3270-D6A9-372FC9DD8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FA097-4CE4-EB86-813B-4462D4B7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7EDA-73B6-7665-04D4-4EB3F114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E1D66-B026-7081-0631-0349A7F9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0E90-8C42-D8EB-2A0C-143BF470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6FFBC-2D81-B53A-6D68-664E14EA5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5BCE-2059-8271-98B5-1D27ADBA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FDD7-8BFA-0918-31E5-B37BD3DAD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AA7D3-EB25-5373-38AE-B4EF87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90222-5F75-CB6D-66A7-238473AB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927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CBAC-1E80-3CF7-7D02-B28CBF7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323F-3074-88DE-EE26-C3A73423F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D8EA-DD44-41FF-6C6F-7FC4ECB7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1EF5D-257D-A62B-AF0D-477206B1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29B3-C0AF-25FE-7010-E87BE1C2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1694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472B5-15CB-3BCC-0D5F-B8A1B20A5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3E94C-9FC7-BF72-0BFE-C7C28EAE9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AF168-9006-5F6E-8EE7-EAD11D36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29A21-D63F-D4F7-016D-D8DB4869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58AF4-EB5E-DB7F-D4FC-57F7E053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0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4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6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8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6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69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520BC-E32B-AF0B-D3F3-DCD39158B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4DD72-50DD-AA96-18E6-8BEF82349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A7C0B-A568-513E-BFA4-63DF140482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26517-FA2F-4BF9-8B74-E7AAE00EC0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1812-0671-A495-2D2D-6B2181FBB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75F00-3AA7-33F7-11C8-5FF98BC4D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31BE9-42CF-486A-99F8-7BE73C5E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9305-8254-C90F-4890-763A9E829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903" y="2404534"/>
            <a:ext cx="6865101" cy="164630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Customer Churn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79E95-90AC-5FC9-A14F-E557A7547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2025</a:t>
            </a:r>
          </a:p>
          <a:p>
            <a:r>
              <a:rPr lang="en-US" dirty="0"/>
              <a:t>Mazin Baig</a:t>
            </a:r>
          </a:p>
        </p:txBody>
      </p:sp>
    </p:spTree>
    <p:extLst>
      <p:ext uri="{BB962C8B-B14F-4D97-AF65-F5344CB8AC3E}">
        <p14:creationId xmlns:p14="http://schemas.microsoft.com/office/powerpoint/2010/main" val="74039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3040-8B75-706D-9299-E33118AE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1" y="583121"/>
            <a:ext cx="9606118" cy="1351739"/>
          </a:xfrm>
        </p:spPr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Goals of our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50C7A-956C-3A7B-613C-1360027C2257}"/>
              </a:ext>
            </a:extLst>
          </p:cNvPr>
          <p:cNvSpPr txBox="1"/>
          <p:nvPr/>
        </p:nvSpPr>
        <p:spPr>
          <a:xfrm>
            <a:off x="1445341" y="2812025"/>
            <a:ext cx="2084439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Examine key trends in churned customers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4C04D-EFC5-0AB6-719D-0EF2EE8423EA}"/>
              </a:ext>
            </a:extLst>
          </p:cNvPr>
          <p:cNvSpPr txBox="1"/>
          <p:nvPr/>
        </p:nvSpPr>
        <p:spPr>
          <a:xfrm>
            <a:off x="8903111" y="2812025"/>
            <a:ext cx="2084439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Discuss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solutions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reduce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FD6C0-A495-F910-A032-9A152C2EE9A6}"/>
              </a:ext>
            </a:extLst>
          </p:cNvPr>
          <p:cNvSpPr txBox="1">
            <a:spLocks/>
          </p:cNvSpPr>
          <p:nvPr/>
        </p:nvSpPr>
        <p:spPr>
          <a:xfrm>
            <a:off x="5053780" y="2812025"/>
            <a:ext cx="2084439" cy="156966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Determine potential causes for churn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BA192E-8D99-7AAD-E3EB-206C6C9F283B}"/>
              </a:ext>
            </a:extLst>
          </p:cNvPr>
          <p:cNvSpPr txBox="1"/>
          <p:nvPr/>
        </p:nvSpPr>
        <p:spPr>
          <a:xfrm>
            <a:off x="2246669" y="2227250"/>
            <a:ext cx="48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74FA49-C5EE-5516-EE37-6E28D3E84636}"/>
              </a:ext>
            </a:extLst>
          </p:cNvPr>
          <p:cNvSpPr txBox="1"/>
          <p:nvPr/>
        </p:nvSpPr>
        <p:spPr>
          <a:xfrm>
            <a:off x="5687960" y="2227249"/>
            <a:ext cx="81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32FEC-296D-99C4-4B00-18B447226FA4}"/>
              </a:ext>
            </a:extLst>
          </p:cNvPr>
          <p:cNvSpPr txBox="1"/>
          <p:nvPr/>
        </p:nvSpPr>
        <p:spPr>
          <a:xfrm>
            <a:off x="9537291" y="2227248"/>
            <a:ext cx="816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9815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93944-3D2A-389A-63C0-8994D517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58212"/>
            <a:ext cx="11690555" cy="93316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Internet Service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A7D4DD-3F6E-4BBC-B522-5CC37ADE7F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648825"/>
              </p:ext>
            </p:extLst>
          </p:nvPr>
        </p:nvGraphicFramePr>
        <p:xfrm>
          <a:off x="4993188" y="1554725"/>
          <a:ext cx="7198812" cy="5013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C0598F-B11F-27BE-4F93-F3717BEFEF93}"/>
              </a:ext>
            </a:extLst>
          </p:cNvPr>
          <p:cNvSpPr txBox="1"/>
          <p:nvPr/>
        </p:nvSpPr>
        <p:spPr>
          <a:xfrm>
            <a:off x="511276" y="2576051"/>
            <a:ext cx="42082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Key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 majority of the churned customers used the fiber optic service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4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8486-1908-85E7-93CE-742A4D1F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93" y="168480"/>
            <a:ext cx="11609439" cy="70659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Payment Method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09024FA-86D7-47D8-9D6A-F026E90A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706890"/>
              </p:ext>
            </p:extLst>
          </p:nvPr>
        </p:nvGraphicFramePr>
        <p:xfrm>
          <a:off x="5928853" y="1278193"/>
          <a:ext cx="5034115" cy="5211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0CD4AAA-9D5B-4092-B4E6-A3E1D4294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243233"/>
              </p:ext>
            </p:extLst>
          </p:nvPr>
        </p:nvGraphicFramePr>
        <p:xfrm>
          <a:off x="5928853" y="1347019"/>
          <a:ext cx="5968180" cy="5211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19C6B51-B763-F392-2900-49FAEBD120EC}"/>
              </a:ext>
            </a:extLst>
          </p:cNvPr>
          <p:cNvSpPr txBox="1"/>
          <p:nvPr/>
        </p:nvSpPr>
        <p:spPr>
          <a:xfrm>
            <a:off x="658761" y="1838632"/>
            <a:ext cx="47194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Key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the churned customers made their payments via electronic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Most of the fiber optic customers paid by electronic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4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C3736-5BB5-649B-1BC3-FDCCE423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Paperless billing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210C645-E136-4527-9499-215CE01D18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556444"/>
              </p:ext>
            </p:extLst>
          </p:nvPr>
        </p:nvGraphicFramePr>
        <p:xfrm>
          <a:off x="4591665" y="1356852"/>
          <a:ext cx="7138218" cy="5136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58DA800-F2D0-8206-CC1E-AD44846EDC46}"/>
              </a:ext>
            </a:extLst>
          </p:cNvPr>
          <p:cNvSpPr txBox="1"/>
          <p:nvPr/>
        </p:nvSpPr>
        <p:spPr>
          <a:xfrm>
            <a:off x="641555" y="2305615"/>
            <a:ext cx="31733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</a:rPr>
              <a:t>Key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Many customers don’t receive physical bills after payment</a:t>
            </a:r>
          </a:p>
        </p:txBody>
      </p:sp>
    </p:spTree>
    <p:extLst>
      <p:ext uri="{BB962C8B-B14F-4D97-AF65-F5344CB8AC3E}">
        <p14:creationId xmlns:p14="http://schemas.microsoft.com/office/powerpoint/2010/main" val="241884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2C7B-0BAB-7406-49F4-43A9A152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Potential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ABAE6-1971-FB28-E076-3CAAD3A7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companies offer better packages for fiber optics</a:t>
            </a:r>
          </a:p>
          <a:p>
            <a:r>
              <a:rPr lang="en-US" dirty="0"/>
              <a:t>Electronic checks are not automated. Customers have to manually process the payment which can be tedious</a:t>
            </a:r>
          </a:p>
          <a:p>
            <a:r>
              <a:rPr lang="en-US" dirty="0"/>
              <a:t>The lack of paper billing makes customers feel less secure about their payments, making them think they’re being overcharged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1E45-146B-D26D-7632-758A565F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What should we do after seeing these trends?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6022-D6F8-D6F6-D204-60B98C038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pricing of our fiber optic service to other companies and revise them if necessary</a:t>
            </a:r>
          </a:p>
          <a:p>
            <a:r>
              <a:rPr lang="en-US" dirty="0"/>
              <a:t>Inform and encourage customers to pay through other automatic methods</a:t>
            </a:r>
          </a:p>
          <a:p>
            <a:r>
              <a:rPr lang="en-US" dirty="0"/>
              <a:t>Email our customers or send physical bills after payment</a:t>
            </a:r>
          </a:p>
        </p:txBody>
      </p:sp>
    </p:spTree>
    <p:extLst>
      <p:ext uri="{BB962C8B-B14F-4D97-AF65-F5344CB8AC3E}">
        <p14:creationId xmlns:p14="http://schemas.microsoft.com/office/powerpoint/2010/main" val="35571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Integral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Red Orange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182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Trebuchet MS</vt:lpstr>
      <vt:lpstr>Tw Cen MT</vt:lpstr>
      <vt:lpstr>Tw Cen MT Condensed</vt:lpstr>
      <vt:lpstr>Wingdings 3</vt:lpstr>
      <vt:lpstr>Facet</vt:lpstr>
      <vt:lpstr>Integral</vt:lpstr>
      <vt:lpstr>Office Theme</vt:lpstr>
      <vt:lpstr>Customer Churn Report</vt:lpstr>
      <vt:lpstr>Goals of our discussion</vt:lpstr>
      <vt:lpstr>Internet Service</vt:lpstr>
      <vt:lpstr>Payment Method</vt:lpstr>
      <vt:lpstr>Paperless billing</vt:lpstr>
      <vt:lpstr>Potential causes</vt:lpstr>
      <vt:lpstr>What should we do after seeing these trends?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Mazin Baig</dc:creator>
  <cp:lastModifiedBy>Mazin Baig</cp:lastModifiedBy>
  <cp:revision>1</cp:revision>
  <dcterms:created xsi:type="dcterms:W3CDTF">2025-03-28T11:31:15Z</dcterms:created>
  <dcterms:modified xsi:type="dcterms:W3CDTF">2025-04-01T10:59:03Z</dcterms:modified>
</cp:coreProperties>
</file>