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Q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B8DBA-A9EC-7541-B3FF-B0F16E6516A8}" type="datetimeFigureOut">
              <a:rPr lang="en-IQ" smtClean="0"/>
              <a:t>11/02/2022</a:t>
            </a:fld>
            <a:endParaRPr lang="en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FF8E-AECC-8E44-BDE1-AC440C588ECA}" type="slidenum">
              <a:rPr lang="en-IQ" smtClean="0"/>
              <a:t>‹#›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118768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FF8E-AECC-8E44-BDE1-AC440C588ECA}" type="slidenum">
              <a:rPr lang="en-IQ" smtClean="0"/>
              <a:t>1</a:t>
            </a:fld>
            <a:endParaRPr lang="en-IQ"/>
          </a:p>
        </p:txBody>
      </p:sp>
    </p:spTree>
    <p:extLst>
      <p:ext uri="{BB962C8B-B14F-4D97-AF65-F5344CB8AC3E}">
        <p14:creationId xmlns:p14="http://schemas.microsoft.com/office/powerpoint/2010/main" val="422429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3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2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3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0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3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nghai skyline">
            <a:extLst>
              <a:ext uri="{FF2B5EF4-FFF2-40B4-BE49-F238E27FC236}">
                <a16:creationId xmlns:a16="http://schemas.microsoft.com/office/drawing/2014/main" id="{82F9E787-D6BC-4B65-A8DB-5B7DF1E4F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D8200-7C02-4A46-8E54-A601BD1BB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IQ" sz="4000" dirty="0">
                <a:solidFill>
                  <a:schemeClr val="tx1"/>
                </a:solidFill>
              </a:rPr>
              <a:t>Cyclistic –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1A6AC-D239-6043-857D-A54AB59CF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1211582"/>
          </a:xfrm>
        </p:spPr>
        <p:txBody>
          <a:bodyPr>
            <a:normAutofit/>
          </a:bodyPr>
          <a:lstStyle/>
          <a:p>
            <a:r>
              <a:rPr lang="en-IQ" dirty="0">
                <a:solidFill>
                  <a:schemeClr val="tx1"/>
                </a:solidFill>
              </a:rPr>
              <a:t>I am Mazn Shkoor</a:t>
            </a:r>
          </a:p>
          <a:p>
            <a:r>
              <a:rPr lang="en-IQ" dirty="0">
                <a:solidFill>
                  <a:schemeClr val="tx1"/>
                </a:solidFill>
              </a:rPr>
              <a:t>GitHub: </a:t>
            </a:r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/Mazn-Shkoor</a:t>
            </a:r>
            <a:endParaRPr lang="en-IQ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1D0D-9952-F54A-AE24-AACAAF99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R</a:t>
            </a:r>
            <a:r>
              <a:rPr lang="en-IQ" sz="2700" dirty="0">
                <a:solidFill>
                  <a:srgbClr val="FFFFFF"/>
                </a:solidFill>
              </a:rPr>
              <a:t>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0848-3F43-E14B-83FD-09EC1E65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IQ" dirty="0"/>
              <a:t>Design riding packages by keeping recreational activities, weekends, and summer events in mind and offer special discounts and coupons on such events to encourage casual riders get annual membership.</a:t>
            </a:r>
          </a:p>
          <a:p>
            <a:r>
              <a:rPr lang="en-IQ" dirty="0"/>
              <a:t>Design seasonal packages. It allows flexibility and encourage casual riders to get membership for specific periods if they are not willing to pay for annual subscription.</a:t>
            </a:r>
          </a:p>
          <a:p>
            <a:r>
              <a:rPr lang="en-IQ" dirty="0"/>
              <a:t>Effective and effectient promotions by targeting casual riders at busiest times:</a:t>
            </a:r>
          </a:p>
          <a:p>
            <a:pPr lvl="1"/>
            <a:r>
              <a:rPr lang="en-IQ" dirty="0"/>
              <a:t>Days: Saturday and Sunday</a:t>
            </a:r>
          </a:p>
          <a:p>
            <a:pPr lvl="1"/>
            <a:r>
              <a:rPr lang="en-IQ" dirty="0"/>
              <a:t>Months: May, June, July, August, September, and October. </a:t>
            </a:r>
          </a:p>
        </p:txBody>
      </p:sp>
    </p:spTree>
    <p:extLst>
      <p:ext uri="{BB962C8B-B14F-4D97-AF65-F5344CB8AC3E}">
        <p14:creationId xmlns:p14="http://schemas.microsoft.com/office/powerpoint/2010/main" val="3744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9DD3-E94F-8140-A35B-CD86F2B0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Q" sz="3200"/>
              <a:t>Thank you!</a:t>
            </a:r>
            <a:endParaRPr lang="en-IQ" sz="3200" dirty="0"/>
          </a:p>
        </p:txBody>
      </p:sp>
    </p:spTree>
    <p:extLst>
      <p:ext uri="{BB962C8B-B14F-4D97-AF65-F5344CB8AC3E}">
        <p14:creationId xmlns:p14="http://schemas.microsoft.com/office/powerpoint/2010/main" val="5989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27A8-6836-4545-9A31-DD91CE0A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Q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1BE6-4111-914F-AE38-C01DDE68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Q" dirty="0"/>
              <a:t>Help the decision-making process behind supporting or opposing a marketing strategy that attempts to convert casuals into members.</a:t>
            </a:r>
          </a:p>
          <a:p>
            <a:pPr lvl="1"/>
            <a:r>
              <a:rPr lang="en-IQ" dirty="0"/>
              <a:t>Casuals (single pass purchasers).</a:t>
            </a:r>
          </a:p>
          <a:p>
            <a:pPr lvl="1"/>
            <a:r>
              <a:rPr lang="en-IQ" dirty="0"/>
              <a:t>Members (annual subscribers).</a:t>
            </a:r>
          </a:p>
        </p:txBody>
      </p:sp>
    </p:spTree>
    <p:extLst>
      <p:ext uri="{BB962C8B-B14F-4D97-AF65-F5344CB8AC3E}">
        <p14:creationId xmlns:p14="http://schemas.microsoft.com/office/powerpoint/2010/main" val="35966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D5D1-53E4-DD43-9969-22E1B659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Q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7DF6-1B8A-1F45-8CD4-D1E9437A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IQ" sz="2400" dirty="0"/>
              <a:t>ow do an</a:t>
            </a:r>
            <a:r>
              <a:rPr lang="en-US" sz="2400" dirty="0"/>
              <a:t>n</a:t>
            </a:r>
            <a:r>
              <a:rPr lang="en-IQ" sz="2400" dirty="0"/>
              <a:t>ual members and casual riders use Cyclistic differently?</a:t>
            </a:r>
          </a:p>
        </p:txBody>
      </p:sp>
    </p:spTree>
    <p:extLst>
      <p:ext uri="{BB962C8B-B14F-4D97-AF65-F5344CB8AC3E}">
        <p14:creationId xmlns:p14="http://schemas.microsoft.com/office/powerpoint/2010/main" val="1942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5A59-A0DD-D14F-B993-CB89E1C7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Q" sz="2700">
                <a:solidFill>
                  <a:srgbClr val="FFFFFF"/>
                </a:solidFill>
              </a:rPr>
              <a:t>01 - Key Findings: average ride length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384790-9E85-41EF-9579-DA21F36E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Casual riders tend to bike longer than annual member riders.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Casual riders prioritize biking for leisure.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Member riders prioritize biking for commuting.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6CEA253-04D9-634C-A1AE-11E89AB9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601200"/>
            <a:ext cx="7153236" cy="5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7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CE67B-2DF5-9E44-8261-EA56A036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Q">
                <a:solidFill>
                  <a:schemeClr val="tx2"/>
                </a:solidFill>
              </a:rPr>
              <a:t>02 – key findings: geographical density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8DD3D5A1-4482-4F89-B473-E08FDA90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most popular stations in terms of number of trips are next to the beach.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They are mostly during summertime.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They mostly bike for leisure.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This effects the ride length. Casual riders bike longer than member riders.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F84BB-4283-B04C-8F2B-D3983F89C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4" r="432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7C624-45A0-C04F-BC62-DC486C46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Q" sz="2700">
                <a:solidFill>
                  <a:srgbClr val="FFFFFF"/>
                </a:solidFill>
              </a:rPr>
              <a:t>03 – key findings: Most popular time of the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1D929A-6858-4714-8A13-A6DC3F73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most popular time of the year are between May and October.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Tourisms tend to bike more next to the beach during summertime.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peak happens during weekends, Saturday and Sunday.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E398B1-E959-914F-81E5-3B94A645B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r="11583"/>
          <a:stretch/>
        </p:blipFill>
        <p:spPr>
          <a:xfrm>
            <a:off x="6093490" y="547694"/>
            <a:ext cx="4298321" cy="63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3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1990E-EEC2-6E46-8B88-46F9C2D1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Q" sz="2200">
                <a:solidFill>
                  <a:srgbClr val="FFFFFF"/>
                </a:solidFill>
              </a:rPr>
              <a:t>04 – key findings: Most popular time of the year per membership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3E1776-9CAF-45FE-B28D-D7060E75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Member riders are peaking during the entire weekdays of summer. </a:t>
            </a:r>
          </a:p>
          <a:p>
            <a:r>
              <a:rPr lang="en-US" dirty="0">
                <a:solidFill>
                  <a:srgbClr val="FFFFFF"/>
                </a:solidFill>
              </a:rPr>
              <a:t>Casual riders are peaking only during the weekends of summer.</a:t>
            </a:r>
          </a:p>
        </p:txBody>
      </p:sp>
      <p:pic>
        <p:nvPicPr>
          <p:cNvPr id="5" name="Content Placeholder 4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B1B9130B-F570-AC4B-9CB1-3D352520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86" y="601200"/>
            <a:ext cx="4534929" cy="61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65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41346-FAC2-4E40-9731-9AF6803A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Q">
                <a:solidFill>
                  <a:schemeClr val="tx2"/>
                </a:solidFill>
              </a:rPr>
              <a:t>05 – key findings: most popular time of the day</a:t>
            </a:r>
          </a:p>
        </p:txBody>
      </p:sp>
      <p:sp>
        <p:nvSpPr>
          <p:cNvPr id="142" name="Rectangle 67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Content Placeholder 8">
            <a:extLst>
              <a:ext uri="{FF2B5EF4-FFF2-40B4-BE49-F238E27FC236}">
                <a16:creationId xmlns:a16="http://schemas.microsoft.com/office/drawing/2014/main" id="{A3F6C643-207A-4218-A28B-E193BD4C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Casual peak time are from 3:00 PM to 7:00 PM.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Mostly are tourisms biking during that time.</a:t>
            </a:r>
          </a:p>
          <a:p>
            <a:r>
              <a:rPr lang="en-US" dirty="0">
                <a:solidFill>
                  <a:schemeClr val="tx2"/>
                </a:solidFill>
              </a:rPr>
              <a:t>Member peak time are from 7:00 AM to 7:00 PM.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Mostly are people biking for commuting.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81A8E690-0ED6-1B48-81CE-CE17BAAFE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84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7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4462F-7913-CB47-9830-D8A58DDA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IQ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43B7-6492-4C41-AD72-6FFBED04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IQ" dirty="0"/>
              <a:t>Casual riders bike for longer duration.</a:t>
            </a:r>
          </a:p>
          <a:p>
            <a:r>
              <a:rPr lang="en-IQ" dirty="0"/>
              <a:t>Casual riders are most active on weekends during summertime.</a:t>
            </a:r>
          </a:p>
          <a:p>
            <a:r>
              <a:rPr lang="en-IQ" dirty="0"/>
              <a:t>Casual riders mostly use bikes for recreational purposes.  </a:t>
            </a:r>
          </a:p>
        </p:txBody>
      </p:sp>
    </p:spTree>
    <p:extLst>
      <p:ext uri="{BB962C8B-B14F-4D97-AF65-F5344CB8AC3E}">
        <p14:creationId xmlns:p14="http://schemas.microsoft.com/office/powerpoint/2010/main" val="1368938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23B2F"/>
      </a:dk2>
      <a:lt2>
        <a:srgbClr val="E8E8E2"/>
      </a:lt2>
      <a:accent1>
        <a:srgbClr val="9699C6"/>
      </a:accent1>
      <a:accent2>
        <a:srgbClr val="7F9BBA"/>
      </a:accent2>
      <a:accent3>
        <a:srgbClr val="82ABB0"/>
      </a:accent3>
      <a:accent4>
        <a:srgbClr val="78B09F"/>
      </a:accent4>
      <a:accent5>
        <a:srgbClr val="84AE8F"/>
      </a:accent5>
      <a:accent6>
        <a:srgbClr val="81B179"/>
      </a:accent6>
      <a:hlink>
        <a:srgbClr val="878552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402</Words>
  <Application>Microsoft Macintosh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Tw Cen MT</vt:lpstr>
      <vt:lpstr>Wingdings 2</vt:lpstr>
      <vt:lpstr>DividendVTI</vt:lpstr>
      <vt:lpstr>Cyclistic – Case study</vt:lpstr>
      <vt:lpstr>Project purpose</vt:lpstr>
      <vt:lpstr>The challenge</vt:lpstr>
      <vt:lpstr>01 - Key Findings: average ride length </vt:lpstr>
      <vt:lpstr>02 – key findings: geographical density</vt:lpstr>
      <vt:lpstr>03 – key findings: Most popular time of the year</vt:lpstr>
      <vt:lpstr>04 – key findings: Most popular time of the year per membership type</vt:lpstr>
      <vt:lpstr>05 – key findings: most popular time of the day</vt:lpstr>
      <vt:lpstr>conclusion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– Case study</dc:title>
  <dc:creator>Mazn Shkoor</dc:creator>
  <cp:lastModifiedBy>Mazn Shkoor</cp:lastModifiedBy>
  <cp:revision>6</cp:revision>
  <dcterms:created xsi:type="dcterms:W3CDTF">2022-02-11T15:09:18Z</dcterms:created>
  <dcterms:modified xsi:type="dcterms:W3CDTF">2022-02-12T08:30:44Z</dcterms:modified>
</cp:coreProperties>
</file>