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2"/>
  </p:normalViewPr>
  <p:slideViewPr>
    <p:cSldViewPr snapToGrid="0">
      <p:cViewPr varScale="1">
        <p:scale>
          <a:sx n="134" d="100"/>
          <a:sy n="134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30b33f7a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30b33f7a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30b33f7a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30b33f7a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30b33f7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30b33f7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30b33f7a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30b33f7a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30b33f7a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30b33f7a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30b33f7a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30b33f7a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30b33f7a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30b33f7a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30b33f7a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30b33f7a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KUfRgfrK-R92kDa0eWlVJs0-rgyGuN2/view?usp=sharin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Lab4</a:t>
            </a:r>
            <a:endParaRPr sz="4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Taghreed Alanazi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734775"/>
            <a:ext cx="8520600" cy="4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Question 3: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You can plot values from Questions 1 and 2 side by side by passing in both columns as the values parameter: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use: </a:t>
            </a:r>
            <a:r>
              <a:rPr lang="en" sz="1600">
                <a:solidFill>
                  <a:schemeClr val="dk2"/>
                </a:solidFill>
              </a:rPr>
              <a:t>pivot_table(data= ?, </a:t>
            </a:r>
            <a:r>
              <a:rPr lang="en" sz="1600" b="1">
                <a:solidFill>
                  <a:schemeClr val="dk2"/>
                </a:solidFill>
              </a:rPr>
              <a:t>values= [ 'col1' , 'col2' ]</a:t>
            </a:r>
            <a:r>
              <a:rPr lang="en" sz="1600">
                <a:solidFill>
                  <a:schemeClr val="dk2"/>
                </a:solidFill>
              </a:rPr>
              <a:t> , index='?', aggfunc=?)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Question 4: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both and compare: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pivot_table(data=..., values=..., index=..., columns=</a:t>
            </a:r>
            <a:r>
              <a:rPr lang="en" sz="1600">
                <a:solidFill>
                  <a:schemeClr val="dk2"/>
                </a:solidFill>
              </a:rPr>
              <a:t>'Age'</a:t>
            </a:r>
            <a:r>
              <a:rPr lang="en" sz="1600"/>
              <a:t>, aggfunc='count')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pivot_table(data=..., values=..., index=..., columns=</a:t>
            </a:r>
            <a:r>
              <a:rPr lang="en" sz="1600">
                <a:solidFill>
                  <a:schemeClr val="dk2"/>
                </a:solidFill>
              </a:rPr>
              <a:t>'Gender'</a:t>
            </a:r>
            <a:r>
              <a:rPr lang="en" sz="1600"/>
              <a:t>, aggfunc='count')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6AFCD-7F47-BC4B-A85F-DB113965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175" y="1714450"/>
            <a:ext cx="8520600" cy="183837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Recording link: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https://drive.google.com/file/d/1LKUfRgfrK-R92kDa0eWlVJs0-rgyGuN2/view?usp=sharing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80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3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009"/>
              <a:buFont typeface="Arial"/>
              <a:buNone/>
            </a:pPr>
            <a:r>
              <a:rPr lang="en" sz="2020" b="1">
                <a:solidFill>
                  <a:schemeClr val="dk2"/>
                </a:solidFill>
              </a:rPr>
              <a:t>Retrieval Practice and Learning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Retrieval practice</a:t>
            </a:r>
            <a:r>
              <a:rPr lang="en"/>
              <a:t> is a learning technique that involves </a:t>
            </a:r>
            <a:r>
              <a:rPr lang="en" u="sng"/>
              <a:t>actively trying to recall information from memory, rather than simply reviewing or rereading the material. 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method has been shown to significantly boost long-term retention and understanding of the material.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this lab,</a:t>
            </a:r>
            <a:r>
              <a:rPr lang="en"/>
              <a:t> we have a study: </a:t>
            </a:r>
            <a:r>
              <a:rPr lang="en">
                <a:solidFill>
                  <a:schemeClr val="dk2"/>
                </a:solidFill>
              </a:rPr>
              <a:t> Karpicke and Blunt (2011)</a:t>
            </a:r>
            <a:r>
              <a:rPr lang="en"/>
              <a:t> demonstrated that retrieval is more effective for learning than activities designed to promote effective encoding.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We will dive into their data and analyze it.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Understanding Codebooks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17000"/>
            <a:ext cx="8520600" cy="3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 b="1"/>
              <a:t>codebook</a:t>
            </a:r>
            <a:r>
              <a:rPr lang="en" sz="1600"/>
              <a:t> is a comprehensive document used in research to provide information about the variables in a dataset.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Key Components: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Variable names: </a:t>
            </a:r>
            <a:r>
              <a:rPr lang="en" sz="1600"/>
              <a:t>The labels as they appear in the dataset.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Descriptions</a:t>
            </a:r>
            <a:r>
              <a:rPr lang="en" sz="1600"/>
              <a:t>: Explanation of what each variable represents.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Value labels/codes:</a:t>
            </a:r>
            <a:r>
              <a:rPr lang="en" sz="1600"/>
              <a:t> For categorical variables, the possible values and their meanings.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Measurement type: </a:t>
            </a:r>
            <a:r>
              <a:rPr lang="en" sz="1600"/>
              <a:t>The type of measurement (nominal, ordinal, interval, ratio).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Units: </a:t>
            </a:r>
            <a:r>
              <a:rPr lang="en" sz="1600"/>
              <a:t>Units of measurement.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Source:</a:t>
            </a:r>
            <a:r>
              <a:rPr lang="en" sz="1600"/>
              <a:t> How or where the data was obtained.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b="1"/>
              <a:t>Special Codes:</a:t>
            </a:r>
            <a:r>
              <a:rPr lang="en" sz="1600"/>
              <a:t> Indicators for missing or inapplicable data.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355900"/>
            <a:ext cx="8520600" cy="46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Importance of a Codebook: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Ensures clarity and transparency in research.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Facilitates data sharing among researchers.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Aids in accurate data analysis.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Preserves the integrity of data across time and different analysts.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chemeClr val="dk2"/>
                </a:solidFill>
              </a:rPr>
              <a:t>Example:</a:t>
            </a:r>
            <a:endParaRPr sz="1400" b="1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From our Lab4 datasets, there are 2 datasets: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 b="1">
                <a:solidFill>
                  <a:schemeClr val="dk2"/>
                </a:solidFill>
              </a:rPr>
              <a:t>data.csv</a:t>
            </a:r>
            <a:r>
              <a:rPr lang="en" sz="1400"/>
              <a:t> which contains raw data collected from an experiment.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It contains data with columns like </a:t>
            </a:r>
            <a:r>
              <a:rPr lang="en" sz="1400">
                <a:solidFill>
                  <a:schemeClr val="dk2"/>
                </a:solidFill>
              </a:rPr>
              <a:t>ID, Age, Gender, Date.P1, Date.P2, Condition</a:t>
            </a:r>
            <a:r>
              <a:rPr lang="en" sz="1400"/>
              <a:t>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This is the actual data collected from the experiment.</a:t>
            </a:r>
            <a:r>
              <a:rPr lang="en" b="1"/>
              <a:t> But how do we interpret it?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 b="1">
                <a:solidFill>
                  <a:schemeClr val="dk2"/>
                </a:solidFill>
              </a:rPr>
              <a:t>codebook.csv</a:t>
            </a:r>
            <a:r>
              <a:rPr lang="en" sz="1400"/>
              <a:t> which explains the data in "data.csv". For each variable in the raw data, the codebook provides explanation in details.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Show the columns for ID</a:t>
            </a:r>
            <a:r>
              <a:rPr lang="en"/>
              <a:t>,</a:t>
            </a:r>
            <a:r>
              <a:rPr lang="en" sz="1400"/>
              <a:t> Date.P1, Date.P2, and Condition from the codebook.csv </a:t>
            </a:r>
            <a:r>
              <a:rPr lang="en" sz="1400" b="1"/>
              <a:t>and their descriptions.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The </a:t>
            </a:r>
            <a:r>
              <a:rPr lang="en" sz="1400" b="1"/>
              <a:t>codebook provides the details needed to understand the raw data.</a:t>
            </a:r>
            <a:endParaRPr sz="1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150" y="68925"/>
            <a:ext cx="6037825" cy="18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50" y="2021315"/>
            <a:ext cx="8023451" cy="292701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2525825" y="114800"/>
            <a:ext cx="309900" cy="2412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090700" y="2422500"/>
            <a:ext cx="7604700" cy="33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236500" y="91850"/>
            <a:ext cx="516600" cy="241200"/>
          </a:xfrm>
          <a:prstGeom prst="ellipse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987375" y="3650975"/>
            <a:ext cx="7657800" cy="39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5017200" y="91850"/>
            <a:ext cx="309900" cy="241200"/>
          </a:xfrm>
          <a:prstGeom prst="ellipse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079225" y="4557975"/>
            <a:ext cx="7566000" cy="39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266050" y="631475"/>
            <a:ext cx="8151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data.csv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0" y="1688325"/>
            <a:ext cx="13401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codebook.csv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2" name="Google Shape;92;p17"/>
          <p:cNvCxnSpPr>
            <a:stCxn id="84" idx="3"/>
          </p:cNvCxnSpPr>
          <p:nvPr/>
        </p:nvCxnSpPr>
        <p:spPr>
          <a:xfrm flipH="1">
            <a:off x="1653209" y="320677"/>
            <a:ext cx="918000" cy="2078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7"/>
          <p:cNvCxnSpPr>
            <a:stCxn id="86" idx="4"/>
          </p:cNvCxnSpPr>
          <p:nvPr/>
        </p:nvCxnSpPr>
        <p:spPr>
          <a:xfrm flipH="1">
            <a:off x="3341000" y="333050"/>
            <a:ext cx="1153800" cy="3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7"/>
          <p:cNvCxnSpPr>
            <a:stCxn id="88" idx="4"/>
            <a:endCxn id="89" idx="0"/>
          </p:cNvCxnSpPr>
          <p:nvPr/>
        </p:nvCxnSpPr>
        <p:spPr>
          <a:xfrm flipH="1">
            <a:off x="4862250" y="333050"/>
            <a:ext cx="309900" cy="42249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Learning </a:t>
            </a:r>
            <a:r>
              <a:rPr lang="en" b="1">
                <a:solidFill>
                  <a:schemeClr val="dk2"/>
                </a:solidFill>
              </a:rPr>
              <a:t>statistic functions</a:t>
            </a:r>
            <a:r>
              <a:rPr lang="en">
                <a:solidFill>
                  <a:schemeClr val="dk2"/>
                </a:solidFill>
              </a:rPr>
              <a:t> from Lab4 examples!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Lab4 assignment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103325" y="218150"/>
            <a:ext cx="8852100" cy="4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Revisits the</a:t>
            </a:r>
            <a:r>
              <a:rPr lang="en" b="1">
                <a:solidFill>
                  <a:schemeClr val="dk2"/>
                </a:solidFill>
              </a:rPr>
              <a:t> pivot tables </a:t>
            </a:r>
            <a:r>
              <a:rPr lang="en"/>
              <a:t>introduced in our previous labs. Recall that pandas </a:t>
            </a:r>
            <a:r>
              <a:rPr lang="en" u="sng"/>
              <a:t>pivot tables take 3 main parameters:</a:t>
            </a:r>
            <a:endParaRPr u="sng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b="1"/>
              <a:t>values</a:t>
            </a:r>
            <a:r>
              <a:rPr lang="en"/>
              <a:t> - the dependent variable(s) of interest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b="1"/>
              <a:t>index</a:t>
            </a:r>
            <a:r>
              <a:rPr lang="en"/>
              <a:t> - the independent variable(s) of interest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b="1"/>
              <a:t>aggfunc</a:t>
            </a:r>
            <a:r>
              <a:rPr lang="en"/>
              <a:t> - how you want to summarize your data (e.g. sum, mean, count, min/max).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Read the csv files</a:t>
            </a:r>
            <a:r>
              <a:rPr lang="en"/>
              <a:t> into a Pandas dataframe: </a:t>
            </a:r>
            <a:r>
              <a:rPr lang="en">
                <a:solidFill>
                  <a:schemeClr val="dk2"/>
                </a:solidFill>
              </a:rPr>
              <a:t>data.csv and codebook.csv.</a:t>
            </a:r>
            <a:r>
              <a:rPr lang="en"/>
              <a:t> and display the initial rows.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Question 1:</a:t>
            </a:r>
            <a:endParaRPr b="1">
              <a:solidFill>
                <a:schemeClr val="dk2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Group the dataframe by “condition” and compute </a:t>
            </a:r>
            <a:r>
              <a:rPr lang="en">
                <a:solidFill>
                  <a:schemeClr val="dk2"/>
                </a:solidFill>
              </a:rPr>
              <a:t>the mean of “PR.2”</a:t>
            </a:r>
            <a:r>
              <a:rPr lang="en"/>
              <a:t> column for each category (What is “PR.2” column) ; Let’s call the output X.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Visualize </a:t>
            </a:r>
            <a:r>
              <a:rPr lang="en"/>
              <a:t>X (Which type of plot is the best choice for X, as a categorical variable?)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Use: </a:t>
            </a:r>
            <a:r>
              <a:rPr lang="en">
                <a:solidFill>
                  <a:schemeClr val="dk2"/>
                </a:solidFill>
              </a:rPr>
              <a:t>pivot_table(data= ?, values='?', index='?', aggfunc=?)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Question 2:</a:t>
            </a:r>
            <a:endParaRPr b="1">
              <a:solidFill>
                <a:schemeClr val="dk2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b="1"/>
              <a:t>Repeat the same steps as Q1,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instead of “PR.2”, consider the “TS.avg” column</a:t>
            </a:r>
            <a:r>
              <a:rPr lang="en"/>
              <a:t>. (What is “TS.avg”?)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Use: </a:t>
            </a:r>
            <a:r>
              <a:rPr lang="en">
                <a:solidFill>
                  <a:schemeClr val="dk2"/>
                </a:solidFill>
              </a:rPr>
              <a:t>pivot_table(data= ?, values='?', index='?', aggfunc=?)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Macintosh PowerPoint</Application>
  <PresentationFormat>On-screen Show (16:9)</PresentationFormat>
  <Paragraphs>66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Proxima Nova</vt:lpstr>
      <vt:lpstr>Arial</vt:lpstr>
      <vt:lpstr>Spearmint</vt:lpstr>
      <vt:lpstr>Lab4</vt:lpstr>
      <vt:lpstr>PowerPoint Presentation</vt:lpstr>
      <vt:lpstr>Retrieval Practice and Learning</vt:lpstr>
      <vt:lpstr>Understanding Codebooks</vt:lpstr>
      <vt:lpstr>PowerPoint Presentation</vt:lpstr>
      <vt:lpstr>PowerPoint Presentation</vt:lpstr>
      <vt:lpstr>Learning statistic functions from Lab4 examples!</vt:lpstr>
      <vt:lpstr>Lab4 assignment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cp:lastModifiedBy>Taghreed Al-anazi</cp:lastModifiedBy>
  <cp:revision>1</cp:revision>
  <dcterms:modified xsi:type="dcterms:W3CDTF">2023-10-25T01:59:07Z</dcterms:modified>
</cp:coreProperties>
</file>