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7d357aa2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7d357aa2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7d357aa2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7d357aa2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7d357aa2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7d357aa2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aba4a5f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aba4a5f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aba4a5f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aba4a5f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aba4a5f9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aba4a5f9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aba4a5f9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aba4a5f9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7d357aa2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7d357aa2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7d357aa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7d357aa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7d357aa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7d357aa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7d357aa2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7d357aa2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alan002@ucr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alendly.com/talan002/cs-105-oh" TargetMode="External"/><Relationship Id="rId4" Type="http://schemas.openxmlformats.org/officeDocument/2006/relationships/hyperlink" Target="mailto:taghreed.alanazi@email.ucr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CS105 Lab 1 Introduction</a:t>
            </a:r>
            <a:endParaRPr sz="3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13125"/>
            <a:ext cx="8520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Taghreed Alanazi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268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Libraries and tools (with examples)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599350"/>
            <a:ext cx="4890600" cy="3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00" b="1">
                <a:solidFill>
                  <a:srgbClr val="0B5394"/>
                </a:solidFill>
              </a:rPr>
              <a:t>Matplotlib &amp; Seaborn:</a:t>
            </a:r>
            <a:endParaRPr sz="1400" b="1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00"/>
              <a:t>Libraries for </a:t>
            </a:r>
            <a:r>
              <a:rPr lang="en" sz="1400" b="1"/>
              <a:t>data visualization.</a:t>
            </a:r>
            <a:endParaRPr sz="1400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00" b="1"/>
              <a:t>Plot graphs, histograms, scatter plots, etc.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00" b="1">
                <a:solidFill>
                  <a:srgbClr val="0B5394"/>
                </a:solidFill>
              </a:rPr>
              <a:t>Scipy:</a:t>
            </a:r>
            <a:endParaRPr sz="1400" b="1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00"/>
              <a:t>Used for high-level computations.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Provides modules for optimization, integration, interpolation, eigenvalue problems, and more.</a:t>
            </a:r>
            <a:endParaRPr sz="1400" b="1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100" y="934375"/>
            <a:ext cx="3930500" cy="35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B5394"/>
                </a:solidFill>
              </a:rPr>
              <a:t>Useful Python resources</a:t>
            </a:r>
            <a:endParaRPr sz="2220">
              <a:solidFill>
                <a:srgbClr val="0B5394"/>
              </a:solidFill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471250"/>
            <a:ext cx="8520600" cy="30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learn more with these tutorials: </a:t>
            </a:r>
            <a:endParaRPr/>
          </a:p>
          <a:p>
            <a:pPr marL="110412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chemeClr val="dk1"/>
                </a:highlight>
                <a:hlinkClick r:id="rId3"/>
              </a:rPr>
              <a:t>https://docs.python.org/3/tutorial/</a:t>
            </a:r>
            <a:endParaRPr/>
          </a:p>
          <a:p>
            <a:pPr marL="110412" lvl="0" indent="0" algn="l" rtl="0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Also, you can try Code Academy: </a:t>
            </a:r>
            <a:r>
              <a:rPr lang="en" u="sng">
                <a:solidFill>
                  <a:srgbClr val="0097A7"/>
                </a:solidFill>
                <a:highlight>
                  <a:srgbClr val="010000"/>
                </a:highlight>
              </a:rPr>
              <a:t>https://www.codecademy.com/learn/learn-python-3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5603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B5394"/>
                </a:solidFill>
              </a:rPr>
              <a:t>Hints of useful functions for Lab1</a:t>
            </a:r>
            <a:endParaRPr sz="2000">
              <a:solidFill>
                <a:srgbClr val="0B5394"/>
              </a:solidFill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388875"/>
            <a:ext cx="8520600" cy="31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2658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Question 0: </a:t>
            </a:r>
            <a:r>
              <a:rPr lang="en"/>
              <a:t>Give your best guess and explain your thought process behind your answer.</a:t>
            </a:r>
            <a:endParaRPr/>
          </a:p>
          <a:p>
            <a:pPr marL="457200" lvl="0" indent="-3257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Question 1: </a:t>
            </a:r>
            <a:r>
              <a:rPr lang="en">
                <a:solidFill>
                  <a:srgbClr val="741B47"/>
                </a:solidFill>
                <a:highlight>
                  <a:srgbClr val="EFEFEF"/>
                </a:highlight>
              </a:rPr>
              <a:t>set_index(col)</a:t>
            </a:r>
            <a:endParaRPr>
              <a:solidFill>
                <a:srgbClr val="741B47"/>
              </a:solidFill>
            </a:endParaRPr>
          </a:p>
          <a:p>
            <a:pPr marL="457200" marR="753572" lvl="0" indent="-325755" algn="l" rtl="0">
              <a:lnSpc>
                <a:spcPct val="11495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Question 2: </a:t>
            </a:r>
            <a:r>
              <a:rPr lang="en"/>
              <a:t>Instead of using a for loop to change all the values of a column, we can use special functions offered by pandas that can modify entire columns at a time. For example, if we wanted to cast a column of floats (</a:t>
            </a:r>
            <a:r>
              <a:rPr lang="en">
                <a:solidFill>
                  <a:srgbClr val="741B47"/>
                </a:solidFill>
              </a:rPr>
              <a:t>eg. df.col1</a:t>
            </a:r>
            <a:r>
              <a:rPr lang="en"/>
              <a:t>) as integers, we might use the following line of code: </a:t>
            </a:r>
            <a:r>
              <a:rPr lang="en">
                <a:solidFill>
                  <a:srgbClr val="741B47"/>
                </a:solidFill>
                <a:highlight>
                  <a:srgbClr val="EFEFEF"/>
                </a:highlight>
              </a:rPr>
              <a:t>df.col1 = df.col1.astype(int)</a:t>
            </a:r>
            <a:r>
              <a:rPr lang="en"/>
              <a:t>, also, we can visualize a series of numbers using </a:t>
            </a:r>
            <a:r>
              <a:rPr lang="en">
                <a:solidFill>
                  <a:srgbClr val="741B47"/>
                </a:solidFill>
              </a:rPr>
              <a:t>value_counts() </a:t>
            </a:r>
            <a:r>
              <a:rPr lang="en"/>
              <a:t>and </a:t>
            </a:r>
            <a:r>
              <a:rPr lang="en">
                <a:solidFill>
                  <a:srgbClr val="741B47"/>
                </a:solidFill>
              </a:rPr>
              <a:t>plot()</a:t>
            </a:r>
            <a:r>
              <a:rPr lang="en"/>
              <a:t>.</a:t>
            </a:r>
            <a:endParaRPr/>
          </a:p>
          <a:p>
            <a:pPr marL="457200" marR="753572" lvl="0" indent="-325755" algn="l" rtl="0">
              <a:lnSpc>
                <a:spcPct val="11495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Question 3:</a:t>
            </a:r>
            <a:r>
              <a:rPr lang="en"/>
              <a:t> Here we do the same thing as Q2, but we are extracting the last digit. An easy way to index the last digit is by using </a:t>
            </a:r>
            <a:r>
              <a:rPr lang="en">
                <a:solidFill>
                  <a:srgbClr val="741B47"/>
                </a:solidFill>
              </a:rPr>
              <a:t>-1</a:t>
            </a:r>
            <a:r>
              <a:rPr lang="en"/>
              <a:t> (</a:t>
            </a:r>
            <a:r>
              <a:rPr lang="en">
                <a:solidFill>
                  <a:srgbClr val="741B47"/>
                </a:solidFill>
              </a:rPr>
              <a:t>e.g. ‘hello’[-1] returns o</a:t>
            </a:r>
            <a:r>
              <a:rPr lang="en"/>
              <a:t>).</a:t>
            </a:r>
            <a:endParaRPr/>
          </a:p>
          <a:p>
            <a:pPr marL="457200" marR="753572" lvl="0" indent="-325755" algn="l" rtl="0">
              <a:lnSpc>
                <a:spcPct val="11495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Question 4:</a:t>
            </a:r>
            <a:r>
              <a:rPr lang="en"/>
              <a:t> Here we again are doing something similar to Q2. (But which index should we be using?)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314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More examples about the functions please refer to the </a:t>
            </a:r>
            <a:r>
              <a:rPr lang="en">
                <a:solidFill>
                  <a:srgbClr val="0B5394"/>
                </a:solidFill>
              </a:rPr>
              <a:t>“Lab1 Examples_w23.ipynb”.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TA information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64575" y="1205675"/>
            <a:ext cx="83679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Name: Taghreed Alanazi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Email: 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talan002@ucr.edu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taghreed.alanazi@email.ucr.edu</a:t>
            </a: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OH: 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OH reservation through this link: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https://calendly.com/talan002/cs-105-oh</a:t>
            </a:r>
            <a:r>
              <a:rPr lang="en" sz="1600"/>
              <a:t> </a:t>
            </a:r>
            <a:endParaRPr sz="1600"/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Wednesday 2:00 to 4:00 pm</a:t>
            </a:r>
            <a:endParaRPr sz="1200"/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Thursday 12:00 to 2:00 pm</a:t>
            </a:r>
            <a:endParaRPr sz="12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Room to meet: WCH 110</a:t>
            </a:r>
            <a:endParaRPr sz="16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B5394"/>
                </a:solidFill>
              </a:rPr>
              <a:t>If you have any question or concern, please reach me out through </a:t>
            </a:r>
            <a:r>
              <a:rPr lang="en" sz="1600" b="1">
                <a:solidFill>
                  <a:srgbClr val="0B5394"/>
                </a:solidFill>
              </a:rPr>
              <a:t>my email </a:t>
            </a:r>
            <a:r>
              <a:rPr lang="en" sz="1600">
                <a:solidFill>
                  <a:srgbClr val="0B5394"/>
                </a:solidFill>
              </a:rPr>
              <a:t>or </a:t>
            </a:r>
            <a:r>
              <a:rPr lang="en" sz="1600" b="1">
                <a:solidFill>
                  <a:srgbClr val="0B5394"/>
                </a:solidFill>
              </a:rPr>
              <a:t>Slack</a:t>
            </a:r>
            <a:r>
              <a:rPr lang="en" sz="1600">
                <a:solidFill>
                  <a:srgbClr val="0B5394"/>
                </a:solidFill>
              </a:rPr>
              <a:t> (Direct message).</a:t>
            </a:r>
            <a:r>
              <a:rPr lang="en" sz="1600"/>
              <a:t> 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33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Lab work and grading procedure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940600"/>
            <a:ext cx="8520600" cy="3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Lab attendance is </a:t>
            </a:r>
            <a:r>
              <a:rPr lang="en" sz="1600" b="1"/>
              <a:t>required</a:t>
            </a:r>
            <a:r>
              <a:rPr lang="en" sz="1600"/>
              <a:t>, 7 to 8  lab assignments.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 are highly encouraged to </a:t>
            </a:r>
            <a:r>
              <a:rPr lang="en" sz="1600" b="1"/>
              <a:t>team up</a:t>
            </a:r>
            <a:r>
              <a:rPr lang="en" sz="1600"/>
              <a:t> to finish the lab work (no more than 2 students in the group) or </a:t>
            </a:r>
            <a:r>
              <a:rPr lang="en" sz="1600" b="1"/>
              <a:t>individually</a:t>
            </a:r>
            <a:r>
              <a:rPr lang="en" sz="1600"/>
              <a:t>. 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B5394"/>
                </a:solidFill>
              </a:rPr>
              <a:t>Each group submits one assignment.</a:t>
            </a:r>
            <a:r>
              <a:rPr lang="en" sz="1600"/>
              <a:t> </a:t>
            </a:r>
            <a:r>
              <a:rPr lang="en" sz="1600" u="sng"/>
              <a:t>Both students will receive the same credit</a:t>
            </a:r>
            <a:r>
              <a:rPr lang="en" sz="1600"/>
              <a:t> (unless requested otherwise).</a:t>
            </a:r>
            <a:endParaRPr sz="160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gaining scores of your lab work: </a:t>
            </a:r>
            <a:endParaRPr sz="1600"/>
          </a:p>
          <a:p>
            <a:pPr marL="914400" lvl="1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○"/>
            </a:pPr>
            <a:r>
              <a:rPr lang="en" sz="1600">
                <a:solidFill>
                  <a:srgbClr val="0B5394"/>
                </a:solidFill>
              </a:rPr>
              <a:t>Directly demo the work to us. </a:t>
            </a:r>
            <a:endParaRPr sz="1600">
              <a:solidFill>
                <a:srgbClr val="0B5394"/>
              </a:solidFill>
            </a:endParaRPr>
          </a:p>
          <a:p>
            <a:pPr marL="914400" lvl="1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○"/>
            </a:pPr>
            <a:r>
              <a:rPr lang="en" sz="1600">
                <a:solidFill>
                  <a:srgbClr val="0B5394"/>
                </a:solidFill>
              </a:rPr>
              <a:t>Submitting files for grading. </a:t>
            </a:r>
            <a:endParaRPr sz="1600">
              <a:solidFill>
                <a:srgbClr val="0B5394"/>
              </a:solidFill>
            </a:endParaRPr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B5394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>
                <a:solidFill>
                  <a:srgbClr val="741B47"/>
                </a:solidFill>
              </a:rPr>
              <a:t>NOTE:</a:t>
            </a:r>
            <a:r>
              <a:rPr lang="en" sz="1600">
                <a:solidFill>
                  <a:srgbClr val="741B47"/>
                </a:solidFill>
              </a:rPr>
              <a:t> you still need to submit you file online before the due day.</a:t>
            </a:r>
            <a:r>
              <a:rPr lang="en" sz="1600"/>
              <a:t> </a:t>
            </a:r>
            <a:endParaRPr sz="160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Each lab must be demoed. </a:t>
            </a:r>
            <a:r>
              <a:rPr lang="en" sz="1600"/>
              <a:t>If a student (or a group) </a:t>
            </a:r>
            <a:r>
              <a:rPr lang="en" sz="1600" u="sng"/>
              <a:t>fails to submit or demo </a:t>
            </a:r>
            <a:r>
              <a:rPr lang="en" sz="1600"/>
              <a:t>the assignment,</a:t>
            </a:r>
            <a:r>
              <a:rPr lang="en" sz="1600" b="1">
                <a:solidFill>
                  <a:srgbClr val="0B5394"/>
                </a:solidFill>
              </a:rPr>
              <a:t> he/she receives a "0".</a:t>
            </a:r>
            <a:endParaRPr sz="1600" b="1">
              <a:solidFill>
                <a:srgbClr val="0B5394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B5394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Late submission →</a:t>
            </a:r>
            <a:r>
              <a:rPr lang="en" sz="1600" b="1">
                <a:solidFill>
                  <a:srgbClr val="0B5394"/>
                </a:solidFill>
              </a:rPr>
              <a:t> 20% off. </a:t>
            </a:r>
            <a:endParaRPr sz="1600"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Demo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65225"/>
            <a:ext cx="8520600" cy="31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group need to demo during the lab time (</a:t>
            </a:r>
            <a:r>
              <a:rPr lang="en" sz="1600" b="1">
                <a:solidFill>
                  <a:srgbClr val="0B5394"/>
                </a:solidFill>
              </a:rPr>
              <a:t>the due day is on Tuesday</a:t>
            </a:r>
            <a:r>
              <a:rPr lang="en" sz="1600"/>
              <a:t>), or can come and show the work during OHs.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During demo, </a:t>
            </a:r>
            <a:r>
              <a:rPr lang="en" sz="1600" b="1"/>
              <a:t>both</a:t>
            </a:r>
            <a:r>
              <a:rPr lang="en" sz="1600"/>
              <a:t> </a:t>
            </a:r>
            <a:r>
              <a:rPr lang="en" sz="1600" b="1"/>
              <a:t>group members </a:t>
            </a:r>
            <a:r>
              <a:rPr lang="en" sz="1600"/>
              <a:t>need to show up and contribute to answer questions and explanations. 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</a:t>
            </a:r>
            <a:r>
              <a:rPr lang="en" sz="1600" b="1" u="sng"/>
              <a:t>still need to submit your ipynb file and your pdf file online before the due date.</a:t>
            </a:r>
            <a:endParaRPr sz="1600" b="1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u="sng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Scores are totally dependent on your demo. </a:t>
            </a:r>
            <a:r>
              <a:rPr lang="en" sz="1600" b="1"/>
              <a:t>You can get feedback immediately.</a:t>
            </a:r>
            <a:endParaRPr sz="1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68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0B5394"/>
                </a:solidFill>
              </a:rPr>
              <a:t>How to demo and the programming language used </a:t>
            </a:r>
            <a:endParaRPr sz="2020">
              <a:solidFill>
                <a:srgbClr val="0B5394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</a:t>
            </a:r>
            <a:r>
              <a:rPr lang="en">
                <a:solidFill>
                  <a:srgbClr val="0B5394"/>
                </a:solidFill>
              </a:rPr>
              <a:t>Anacoda </a:t>
            </a:r>
            <a:r>
              <a:rPr lang="en"/>
              <a:t>(check Anaconda Installation Guide pdf).</a:t>
            </a:r>
            <a:endParaRPr b="1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We will use → Python programming language.</a:t>
            </a:r>
            <a:endParaRPr b="1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B5394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Widely Used:</a:t>
            </a:r>
            <a:r>
              <a:rPr lang="en" sz="1500"/>
              <a:t> Python is a popular language for data analysis, machine learning, AI, web development, and more.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Simple and Readable:</a:t>
            </a:r>
            <a:r>
              <a:rPr lang="en" sz="1500"/>
              <a:t> Python is known for its clear and human-readable syntax.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 need for semicolons to end statements.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Lines end by themselves, making code more readable.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Dynamic Typing:</a:t>
            </a:r>
            <a:r>
              <a:rPr lang="en" sz="1500"/>
              <a:t> No need to declare variable types upfront.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Indentation Matters: </a:t>
            </a:r>
            <a:r>
              <a:rPr lang="en" sz="1500"/>
              <a:t>Unlike many languages, Python uses indentation to denote code blocks.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Ensure consistent whitespace for logical blocks of code.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186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B5394"/>
                </a:solidFill>
              </a:rPr>
              <a:t>Basic Python concepts</a:t>
            </a:r>
            <a:endParaRPr sz="2220">
              <a:solidFill>
                <a:srgbClr val="0B5394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05925" y="758775"/>
            <a:ext cx="87264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Data Types:</a:t>
            </a:r>
            <a:endParaRPr sz="1700" b="1"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Integers</a:t>
            </a:r>
            <a:r>
              <a:rPr lang="en"/>
              <a:t>: Whole numbers </a:t>
            </a:r>
            <a:r>
              <a:rPr lang="en">
                <a:solidFill>
                  <a:srgbClr val="741B47"/>
                </a:solidFill>
              </a:rPr>
              <a:t>(e.g., 5, -3, 0)</a:t>
            </a:r>
            <a:endParaRPr>
              <a:solidFill>
                <a:srgbClr val="741B47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Floats</a:t>
            </a:r>
            <a:r>
              <a:rPr lang="en"/>
              <a:t>: Decimal numbers </a:t>
            </a:r>
            <a:r>
              <a:rPr lang="en">
                <a:solidFill>
                  <a:srgbClr val="741B47"/>
                </a:solidFill>
              </a:rPr>
              <a:t>(e.g., 3.14, -0.001, 5.0)</a:t>
            </a:r>
            <a:endParaRPr>
              <a:solidFill>
                <a:srgbClr val="741B47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Strings</a:t>
            </a:r>
            <a:r>
              <a:rPr lang="en"/>
              <a:t>: Text </a:t>
            </a:r>
            <a:r>
              <a:rPr lang="en">
                <a:solidFill>
                  <a:srgbClr val="741B47"/>
                </a:solidFill>
              </a:rPr>
              <a:t>(e.g., 'Hello', "Python")</a:t>
            </a:r>
            <a:endParaRPr>
              <a:solidFill>
                <a:srgbClr val="741B47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Booleans</a:t>
            </a:r>
            <a:r>
              <a:rPr lang="en"/>
              <a:t>: True or False values </a:t>
            </a:r>
            <a:r>
              <a:rPr lang="en">
                <a:solidFill>
                  <a:srgbClr val="741B47"/>
                </a:solidFill>
              </a:rPr>
              <a:t>(True, False)</a:t>
            </a:r>
            <a:endParaRPr>
              <a:solidFill>
                <a:srgbClr val="741B47"/>
              </a:solidFill>
            </a:endParaRPr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Variables</a:t>
            </a:r>
            <a:r>
              <a:rPr lang="en" sz="1700"/>
              <a:t>:</a:t>
            </a:r>
            <a:endParaRPr sz="1700"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and reference data by a name.</a:t>
            </a:r>
            <a:endParaRPr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Example</a:t>
            </a:r>
            <a:r>
              <a:rPr lang="en"/>
              <a:t>:</a:t>
            </a:r>
            <a:endParaRPr/>
          </a:p>
          <a:p>
            <a:pPr marL="13716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1B47"/>
                </a:solidFill>
                <a:highlight>
                  <a:srgbClr val="CCCCCC"/>
                </a:highlight>
              </a:rPr>
              <a:t>age = 25</a:t>
            </a:r>
            <a:endParaRPr sz="1400">
              <a:solidFill>
                <a:srgbClr val="741B47"/>
              </a:solidFill>
              <a:highlight>
                <a:srgbClr val="CCCCCC"/>
              </a:highlight>
            </a:endParaRPr>
          </a:p>
          <a:p>
            <a:pPr marL="13716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1B47"/>
                </a:solidFill>
                <a:highlight>
                  <a:srgbClr val="CCCCCC"/>
                </a:highlight>
              </a:rPr>
              <a:t>name = "Alice"</a:t>
            </a:r>
            <a:endParaRPr sz="1400">
              <a:solidFill>
                <a:srgbClr val="741B47"/>
              </a:solidFill>
              <a:highlight>
                <a:srgbClr val="CCCCCC"/>
              </a:highlight>
            </a:endParaRPr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Basic Operations:</a:t>
            </a:r>
            <a:endParaRPr sz="1700" b="1"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Arithmetic</a:t>
            </a:r>
            <a:r>
              <a:rPr lang="en"/>
              <a:t>: +, -, *, /</a:t>
            </a:r>
            <a:endParaRPr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Concatenation for strings: </a:t>
            </a:r>
            <a:r>
              <a:rPr lang="en"/>
              <a:t>'Hello' + '  World!'</a:t>
            </a:r>
            <a:endParaRPr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Comparison:</a:t>
            </a:r>
            <a:r>
              <a:rPr lang="en"/>
              <a:t> ==, !=, &lt;, &gt;, &lt;=, &gt;=</a:t>
            </a:r>
            <a:endParaRPr/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Print Function:</a:t>
            </a:r>
            <a:endParaRPr sz="1700" b="1"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values to the screen.</a:t>
            </a:r>
            <a:endParaRPr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Example</a:t>
            </a:r>
            <a:r>
              <a:rPr lang="en"/>
              <a:t>:</a:t>
            </a:r>
            <a:endParaRPr/>
          </a:p>
          <a:p>
            <a:pPr marL="13716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1B47"/>
                </a:solidFill>
                <a:highlight>
                  <a:srgbClr val="D9D9D9"/>
                </a:highlight>
              </a:rPr>
              <a:t>print("Hello, World!")</a:t>
            </a:r>
            <a:endParaRPr sz="1400">
              <a:solidFill>
                <a:srgbClr val="741B47"/>
              </a:solidFill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169950" y="146925"/>
            <a:ext cx="8804100" cy="29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>
                <a:solidFill>
                  <a:srgbClr val="0B5394"/>
                </a:solidFill>
              </a:rPr>
              <a:t>Lists:</a:t>
            </a:r>
            <a:r>
              <a:rPr lang="en" sz="1000" b="1"/>
              <a:t> Collection of items (can be of mixed types).</a:t>
            </a:r>
            <a:endParaRPr sz="1000" b="1"/>
          </a:p>
          <a:p>
            <a:pPr marL="914400" lvl="1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00"/>
              <a:buChar char="○"/>
            </a:pPr>
            <a:r>
              <a:rPr lang="en" sz="1000" b="1">
                <a:solidFill>
                  <a:srgbClr val="741B47"/>
                </a:solidFill>
              </a:rPr>
              <a:t>Example: </a:t>
            </a:r>
            <a:r>
              <a:rPr lang="en" sz="1000" b="1">
                <a:solidFill>
                  <a:srgbClr val="741B47"/>
                </a:solidFill>
                <a:highlight>
                  <a:srgbClr val="D9D9D9"/>
                </a:highlight>
              </a:rPr>
              <a:t>fruits = ["apple", "banana", "cherry"]</a:t>
            </a:r>
            <a:endParaRPr sz="1000" b="1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>
                <a:solidFill>
                  <a:srgbClr val="0B5394"/>
                </a:solidFill>
              </a:rPr>
              <a:t>Tuples</a:t>
            </a:r>
            <a:r>
              <a:rPr lang="en" sz="1000" b="1"/>
              <a:t>: Similar to lists but immutable (can't be changed after they're created).</a:t>
            </a:r>
            <a:endParaRPr sz="1000" b="1"/>
          </a:p>
          <a:p>
            <a:pPr marL="914400" lvl="1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00"/>
              <a:buChar char="○"/>
            </a:pPr>
            <a:r>
              <a:rPr lang="en" sz="1000" b="1">
                <a:solidFill>
                  <a:srgbClr val="741B47"/>
                </a:solidFill>
              </a:rPr>
              <a:t>Example: </a:t>
            </a:r>
            <a:r>
              <a:rPr lang="en" sz="1000" b="1">
                <a:solidFill>
                  <a:srgbClr val="741B47"/>
                </a:solidFill>
                <a:highlight>
                  <a:srgbClr val="D9D9D9"/>
                </a:highlight>
              </a:rPr>
              <a:t>coordinates = (4, 5)</a:t>
            </a:r>
            <a:endParaRPr sz="1000" b="1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>
                <a:solidFill>
                  <a:srgbClr val="0B5394"/>
                </a:solidFill>
              </a:rPr>
              <a:t>Dictionaries</a:t>
            </a:r>
            <a:r>
              <a:rPr lang="en" sz="1000" b="1"/>
              <a:t>: Key-value pairs.</a:t>
            </a:r>
            <a:endParaRPr sz="1000" b="1"/>
          </a:p>
          <a:p>
            <a:pPr marL="914400" lvl="1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00"/>
              <a:buChar char="○"/>
            </a:pPr>
            <a:r>
              <a:rPr lang="en" sz="1000" b="1">
                <a:solidFill>
                  <a:srgbClr val="741B47"/>
                </a:solidFill>
              </a:rPr>
              <a:t>Example: </a:t>
            </a:r>
            <a:r>
              <a:rPr lang="en" sz="1000" b="1">
                <a:solidFill>
                  <a:srgbClr val="741B47"/>
                </a:solidFill>
                <a:highlight>
                  <a:srgbClr val="D9D9D9"/>
                </a:highlight>
              </a:rPr>
              <a:t>person = {"name": "Alice", "age": 25}</a:t>
            </a:r>
            <a:endParaRPr sz="1000" b="1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000"/>
              <a:buChar char="●"/>
            </a:pPr>
            <a:r>
              <a:rPr lang="en" sz="1000" b="1">
                <a:solidFill>
                  <a:srgbClr val="0B5394"/>
                </a:solidFill>
              </a:rPr>
              <a:t>Control Structures:</a:t>
            </a:r>
            <a:endParaRPr sz="1000" b="1">
              <a:solidFill>
                <a:srgbClr val="0B5394"/>
              </a:solidFill>
            </a:endParaRPr>
          </a:p>
          <a:p>
            <a:pPr marL="914400" lvl="1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b="1">
                <a:solidFill>
                  <a:srgbClr val="0B5394"/>
                </a:solidFill>
              </a:rPr>
              <a:t>If-Else Statements: </a:t>
            </a:r>
            <a:r>
              <a:rPr lang="en" sz="1000" b="1"/>
              <a:t>Conditional execution based on a test.</a:t>
            </a:r>
            <a:endParaRPr sz="1000" b="1"/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000"/>
              <a:buChar char="●"/>
            </a:pPr>
            <a:r>
              <a:rPr lang="en" sz="1000" b="1">
                <a:solidFill>
                  <a:srgbClr val="0B5394"/>
                </a:solidFill>
              </a:rPr>
              <a:t>Loops:</a:t>
            </a:r>
            <a:endParaRPr sz="1000" b="1">
              <a:solidFill>
                <a:srgbClr val="0B5394"/>
              </a:solidFill>
            </a:endParaRPr>
          </a:p>
          <a:p>
            <a:pPr marL="914400" lvl="1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b="1">
                <a:solidFill>
                  <a:srgbClr val="0B5394"/>
                </a:solidFill>
              </a:rPr>
              <a:t>For Loop: </a:t>
            </a:r>
            <a:r>
              <a:rPr lang="en" sz="1000" b="1"/>
              <a:t>Iterate over sequences (like lists or ranges).</a:t>
            </a:r>
            <a:endParaRPr sz="1000" b="1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marL="914400" lvl="1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b="1">
                <a:solidFill>
                  <a:srgbClr val="0B5394"/>
                </a:solidFill>
              </a:rPr>
              <a:t>While Loop: </a:t>
            </a:r>
            <a:r>
              <a:rPr lang="en" sz="1000" b="1"/>
              <a:t>Execute as long as a condition remains true.</a:t>
            </a:r>
            <a:endParaRPr sz="1000" b="1"/>
          </a:p>
          <a:p>
            <a:pPr marL="13716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000" b="1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>
                <a:solidFill>
                  <a:srgbClr val="0B5394"/>
                </a:solidFill>
              </a:rPr>
              <a:t>Functions</a:t>
            </a:r>
            <a:r>
              <a:rPr lang="en" sz="1000" b="1"/>
              <a:t>: Blocks of reusable code.</a:t>
            </a:r>
            <a:endParaRPr sz="1000" b="1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B45F06"/>
                </a:solidFill>
              </a:rPr>
              <a:t>Examples: </a:t>
            </a:r>
            <a:endParaRPr sz="1100" b="1">
              <a:solidFill>
                <a:srgbClr val="B45F06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100" y="2989575"/>
            <a:ext cx="1633054" cy="19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425" y="3327950"/>
            <a:ext cx="2544350" cy="15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700" y="3327950"/>
            <a:ext cx="2169100" cy="15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4400" y="3327950"/>
            <a:ext cx="2468075" cy="15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553200"/>
            <a:ext cx="8520600" cy="43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45F06"/>
                </a:solidFill>
              </a:rPr>
              <a:t>In data analysis, we do: </a:t>
            </a:r>
            <a:endParaRPr b="1"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b="1">
              <a:solidFill>
                <a:srgbClr val="B45F06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>
                <a:solidFill>
                  <a:srgbClr val="0B5394"/>
                </a:solidFill>
              </a:rPr>
              <a:t>Data Cleaning:</a:t>
            </a:r>
            <a:endParaRPr>
              <a:solidFill>
                <a:srgbClr val="0B5394"/>
              </a:solidFill>
            </a:endParaRPr>
          </a:p>
          <a:p>
            <a:pPr marL="914400" lvl="1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8"/>
              <a:t>Handling missing data.</a:t>
            </a:r>
            <a:endParaRPr sz="1508"/>
          </a:p>
          <a:p>
            <a:pPr marL="914400" lvl="1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8"/>
              <a:t>Data transformation and normalization.</a:t>
            </a:r>
            <a:endParaRPr sz="150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>
                <a:solidFill>
                  <a:srgbClr val="0B5394"/>
                </a:solidFill>
              </a:rPr>
              <a:t>Exploratory Data Analysis (EDA):</a:t>
            </a:r>
            <a:endParaRPr>
              <a:solidFill>
                <a:srgbClr val="0B5394"/>
              </a:solidFill>
            </a:endParaRPr>
          </a:p>
          <a:p>
            <a:pPr marL="914400" lvl="1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8"/>
              <a:t>Understanding the data's main characteristics, often using statistical graphics, plots, and information tables.</a:t>
            </a:r>
            <a:endParaRPr sz="150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>
                <a:solidFill>
                  <a:srgbClr val="0B5394"/>
                </a:solidFill>
              </a:rPr>
              <a:t>Data Preprocessing:</a:t>
            </a:r>
            <a:endParaRPr>
              <a:solidFill>
                <a:srgbClr val="0B5394"/>
              </a:solidFill>
            </a:endParaRPr>
          </a:p>
          <a:p>
            <a:pPr marL="914400" lvl="1" indent="-3177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Feature engineering.</a:t>
            </a:r>
            <a:endParaRPr sz="1517"/>
          </a:p>
          <a:p>
            <a:pPr marL="914400" lvl="1" indent="-3177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One-hot encoding, normalization, etc.</a:t>
            </a:r>
            <a:endParaRPr sz="1517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… </a:t>
            </a:r>
            <a:r>
              <a:rPr lang="en" b="1"/>
              <a:t>and more!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>
                <a:solidFill>
                  <a:srgbClr val="0B5394"/>
                </a:solidFill>
              </a:rPr>
              <a:t>We want to introduce </a:t>
            </a:r>
            <a:r>
              <a:rPr lang="en" b="1">
                <a:solidFill>
                  <a:srgbClr val="0B5394"/>
                </a:solidFill>
              </a:rPr>
              <a:t>some libraries and tools</a:t>
            </a:r>
            <a:r>
              <a:rPr lang="en">
                <a:solidFill>
                  <a:srgbClr val="0B5394"/>
                </a:solidFill>
              </a:rPr>
              <a:t> that are frequently used in </a:t>
            </a:r>
            <a:r>
              <a:rPr lang="en" u="sng">
                <a:solidFill>
                  <a:srgbClr val="0B5394"/>
                </a:solidFill>
              </a:rPr>
              <a:t>Data analysis field.</a:t>
            </a:r>
            <a:endParaRPr u="sng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13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Libraries and tools (with examples)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153000" y="953375"/>
            <a:ext cx="5049300" cy="40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 b="1">
                <a:solidFill>
                  <a:srgbClr val="0B5394"/>
                </a:solidFill>
              </a:rPr>
              <a:t>Numpy:</a:t>
            </a:r>
            <a:endParaRPr sz="1290" b="1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Fundamental package for scientific computing in Python.</a:t>
            </a:r>
            <a:endParaRPr sz="129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90" b="1"/>
              <a:t>Provides support for large multi-dimensional arrays and matrices.</a:t>
            </a:r>
            <a:endParaRPr sz="1290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290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290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290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29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29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290" b="1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 b="1">
                <a:solidFill>
                  <a:srgbClr val="0B5394"/>
                </a:solidFill>
              </a:rPr>
              <a:t>Pandas:</a:t>
            </a:r>
            <a:endParaRPr sz="1290" b="1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Essential for data manipulation and analysis.</a:t>
            </a:r>
            <a:endParaRPr sz="129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 b="1"/>
              <a:t>Provides data structures like DataFrame for handling and analyzing structured data.</a:t>
            </a:r>
            <a:endParaRPr sz="129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29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29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29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endParaRPr sz="129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725" y="876650"/>
            <a:ext cx="26670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725" y="2401075"/>
            <a:ext cx="3860575" cy="25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Microsoft Office PowerPoint</Application>
  <PresentationFormat>On-screen Show (16:9)</PresentationFormat>
  <Paragraphs>139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CS105 Lab 1 Introduction</vt:lpstr>
      <vt:lpstr>TA information</vt:lpstr>
      <vt:lpstr>Lab work and grading procedure</vt:lpstr>
      <vt:lpstr>Demo</vt:lpstr>
      <vt:lpstr>How to demo and the programming language used </vt:lpstr>
      <vt:lpstr>Basic Python concepts</vt:lpstr>
      <vt:lpstr>PowerPoint Presentation</vt:lpstr>
      <vt:lpstr>PowerPoint Presentation</vt:lpstr>
      <vt:lpstr>Libraries and tools (with examples)</vt:lpstr>
      <vt:lpstr>Libraries and tools (with examples)</vt:lpstr>
      <vt:lpstr>Useful Python resources</vt:lpstr>
      <vt:lpstr>Hints of useful functions for Lab1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CS105 Lab 1 Introduction</dc:title>
  <cp:lastModifiedBy>Elena Strzheletska</cp:lastModifiedBy>
  <cp:revision>1</cp:revision>
  <dcterms:modified xsi:type="dcterms:W3CDTF">2023-10-04T17:50:10Z</dcterms:modified>
</cp:coreProperties>
</file>