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2"/>
  </p:normalViewPr>
  <p:slideViewPr>
    <p:cSldViewPr snapToGrid="0">
      <p:cViewPr varScale="1">
        <p:scale>
          <a:sx n="120" d="100"/>
          <a:sy n="120" d="100"/>
        </p:scale>
        <p:origin x="200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c7e41715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c7e41715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c7e41715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c7e41715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c7e41715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c7e41715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7e41715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7e41715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c7e41715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c7e41715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c7e41715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c7e41715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c7e41715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c7e41715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e41715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e41715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7e4171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c7e4171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c7e4171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c7e4171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7e4171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7e4171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c7e4171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c7e4171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c7e4171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c7e4171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c7e41715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c7e41715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c7e41715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c7e41715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3082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Taghreed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11700" y="1655250"/>
            <a:ext cx="8520600" cy="18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b="1">
                <a:solidFill>
                  <a:schemeClr val="dk2"/>
                </a:solidFill>
              </a:rPr>
              <a:t>Go through Lab2 Examples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126000" y="618600"/>
            <a:ext cx="8866500" cy="4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solidFill>
                  <a:schemeClr val="dk2"/>
                </a:solidFill>
              </a:rPr>
              <a:t>Question 0:</a:t>
            </a:r>
            <a:endParaRPr sz="1565" b="1">
              <a:solidFill>
                <a:schemeClr val="dk2"/>
              </a:solidFill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/>
              <a:t>We can use the </a:t>
            </a:r>
            <a:r>
              <a:rPr lang="en" sz="1565">
                <a:solidFill>
                  <a:schemeClr val="dk2"/>
                </a:solidFill>
              </a:rPr>
              <a:t>read_csv() </a:t>
            </a:r>
            <a:r>
              <a:rPr lang="en" sz="1565"/>
              <a:t>and </a:t>
            </a:r>
            <a:r>
              <a:rPr lang="en" sz="1565">
                <a:solidFill>
                  <a:schemeClr val="dk2"/>
                </a:solidFill>
              </a:rPr>
              <a:t>head() </a:t>
            </a:r>
            <a:r>
              <a:rPr lang="en" sz="1565"/>
              <a:t>functions we learned from Lab 1 </a:t>
            </a:r>
            <a:r>
              <a:rPr lang="en" sz="1565" b="1"/>
              <a:t>to read in data </a:t>
            </a:r>
            <a:r>
              <a:rPr lang="en" sz="1565"/>
              <a:t>from our csv file. </a:t>
            </a:r>
            <a:endParaRPr sz="1565"/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/>
              <a:t>Next, we want to </a:t>
            </a:r>
            <a:r>
              <a:rPr lang="en" sz="1565" b="1"/>
              <a:t>deal with missing data</a:t>
            </a:r>
            <a:r>
              <a:rPr lang="en" sz="1565"/>
              <a:t> (NaNs). To do this, we can use the </a:t>
            </a:r>
            <a:r>
              <a:rPr lang="en" sz="1565">
                <a:solidFill>
                  <a:schemeClr val="dk2"/>
                </a:solidFill>
              </a:rPr>
              <a:t>fillna() </a:t>
            </a:r>
            <a:r>
              <a:rPr lang="en" sz="1565"/>
              <a:t>function. </a:t>
            </a:r>
            <a:endParaRPr sz="1565"/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95"/>
              <a:buChar char="❏"/>
            </a:pPr>
            <a:r>
              <a:rPr lang="en" sz="1195">
                <a:solidFill>
                  <a:srgbClr val="741B47"/>
                </a:solidFill>
              </a:rPr>
              <a:t>For example, if we wanted to replace all NaNs with zeros in a column labeled Name, we could use the following code:</a:t>
            </a:r>
            <a:endParaRPr sz="1195">
              <a:solidFill>
                <a:srgbClr val="741B47"/>
              </a:solidFill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>
                <a:solidFill>
                  <a:schemeClr val="dk2"/>
                </a:solidFill>
              </a:rPr>
              <a:t>df.loc[ : , 'Name' ] = df.loc[ : , 'Name' ].fillna(0)</a:t>
            </a:r>
            <a:endParaRPr sz="1565">
              <a:solidFill>
                <a:schemeClr val="dk2"/>
              </a:solidFill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/>
              <a:t>Finally, we need to </a:t>
            </a:r>
            <a:r>
              <a:rPr lang="en" sz="1565" b="1"/>
              <a:t>clean</a:t>
            </a:r>
            <a:r>
              <a:rPr lang="en" sz="1565"/>
              <a:t> the Amount and Equity columns by </a:t>
            </a:r>
            <a:r>
              <a:rPr lang="en" sz="1565" u="sng"/>
              <a:t>turning them into floats</a:t>
            </a:r>
            <a:r>
              <a:rPr lang="en" sz="1565"/>
              <a:t>. To do this, we can remove nonnumeric characters with the </a:t>
            </a:r>
            <a:r>
              <a:rPr lang="en" sz="1565">
                <a:solidFill>
                  <a:schemeClr val="dk2"/>
                </a:solidFill>
              </a:rPr>
              <a:t>str.replace() </a:t>
            </a:r>
            <a:r>
              <a:rPr lang="en" sz="1565"/>
              <a:t>functions. </a:t>
            </a:r>
            <a:endParaRPr sz="1565"/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95"/>
              <a:buChar char="❏"/>
            </a:pPr>
            <a:r>
              <a:rPr lang="en" sz="1195">
                <a:solidFill>
                  <a:srgbClr val="741B47"/>
                </a:solidFill>
              </a:rPr>
              <a:t>For example, if we wanted to remove commas from column labeled Price, we could use the following code:</a:t>
            </a:r>
            <a:endParaRPr sz="1195">
              <a:solidFill>
                <a:srgbClr val="741B47"/>
              </a:solidFill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>
                <a:solidFill>
                  <a:schemeClr val="dk2"/>
                </a:solidFill>
              </a:rPr>
              <a:t>df [ 'Price' ] = df [ 'Price' ].str.replace( ',' , '' )</a:t>
            </a:r>
            <a:endParaRPr sz="1565">
              <a:solidFill>
                <a:schemeClr val="dk2"/>
              </a:solidFill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/>
              <a:t>The </a:t>
            </a:r>
            <a:r>
              <a:rPr lang="en" sz="1565">
                <a:solidFill>
                  <a:schemeClr val="dk2"/>
                </a:solidFill>
              </a:rPr>
              <a:t>replace() </a:t>
            </a:r>
            <a:r>
              <a:rPr lang="en" sz="1565"/>
              <a:t>function can take a wide range of parameters, but we are simply interested in character replacement (specifically we are replacing commas/dollar signs with the empty string). </a:t>
            </a:r>
            <a:endParaRPr sz="1565"/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 b="1"/>
              <a:t>Again, we will need to replace NaNs with 0 </a:t>
            </a:r>
            <a:r>
              <a:rPr lang="en" sz="1565"/>
              <a:t>using </a:t>
            </a:r>
            <a:r>
              <a:rPr lang="en" sz="1565">
                <a:solidFill>
                  <a:schemeClr val="dk2"/>
                </a:solidFill>
              </a:rPr>
              <a:t>fillna(0) </a:t>
            </a:r>
            <a:r>
              <a:rPr lang="en" sz="1565"/>
              <a:t>and </a:t>
            </a:r>
            <a:r>
              <a:rPr lang="en" sz="1565" u="sng"/>
              <a:t>cast the column values </a:t>
            </a:r>
            <a:r>
              <a:rPr lang="en" sz="1565"/>
              <a:t>as the </a:t>
            </a:r>
            <a:r>
              <a:rPr lang="en" sz="1565" b="1"/>
              <a:t>float data type</a:t>
            </a:r>
            <a:r>
              <a:rPr lang="en" sz="1565"/>
              <a:t> using the </a:t>
            </a:r>
            <a:r>
              <a:rPr lang="en" sz="1565">
                <a:solidFill>
                  <a:schemeClr val="dk2"/>
                </a:solidFill>
              </a:rPr>
              <a:t>astype() </a:t>
            </a:r>
            <a:r>
              <a:rPr lang="en" sz="1565"/>
              <a:t>function we learned in Lab 1:</a:t>
            </a:r>
            <a:endParaRPr sz="1565"/>
          </a:p>
          <a:p>
            <a:pPr marL="9144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>
                <a:solidFill>
                  <a:schemeClr val="dk2"/>
                </a:solidFill>
              </a:rPr>
              <a:t>df [ 'Price' ] = df [ 'Price' ].fillna(0).astype(float)</a:t>
            </a:r>
            <a:endParaRPr sz="156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126000" y="618600"/>
            <a:ext cx="8866500" cy="4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015"/>
              <a:buNone/>
            </a:pPr>
            <a:r>
              <a:rPr lang="en" sz="1565" b="1">
                <a:solidFill>
                  <a:schemeClr val="dk2"/>
                </a:solidFill>
              </a:rPr>
              <a:t>Question 1:</a:t>
            </a:r>
            <a:endParaRPr sz="1565" b="1">
              <a:solidFill>
                <a:schemeClr val="dk2"/>
              </a:solidFill>
            </a:endParaRPr>
          </a:p>
          <a:p>
            <a:pPr marL="457200" lvl="0" indent="-32052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/>
              <a:t>Asks for the companies with the </a:t>
            </a:r>
            <a:r>
              <a:rPr lang="en" sz="1565" b="1"/>
              <a:t>highest valuation and highest amount.</a:t>
            </a:r>
            <a:r>
              <a:rPr lang="en" sz="1565"/>
              <a:t> There is no explicit Valuation column, </a:t>
            </a:r>
            <a:r>
              <a:rPr lang="en" sz="1565">
                <a:solidFill>
                  <a:srgbClr val="741B47"/>
                </a:solidFill>
              </a:rPr>
              <a:t>but it can easily be calculated by dividing the amount invested by the equity percentage. </a:t>
            </a:r>
            <a:endParaRPr sz="1565">
              <a:solidFill>
                <a:srgbClr val="741B47"/>
              </a:solidFill>
            </a:endParaRPr>
          </a:p>
          <a:p>
            <a:pPr marL="457200" lvl="0" indent="-32052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/>
              <a:t>However, </a:t>
            </a:r>
            <a:r>
              <a:rPr lang="en" sz="1565" b="1" u="sng"/>
              <a:t>before</a:t>
            </a:r>
            <a:r>
              <a:rPr lang="en" sz="1565" u="sng"/>
              <a:t> we calculate</a:t>
            </a:r>
            <a:r>
              <a:rPr lang="en" sz="1565"/>
              <a:t> valuation, </a:t>
            </a:r>
            <a:r>
              <a:rPr lang="en" sz="1565" u="sng">
                <a:solidFill>
                  <a:srgbClr val="741B47"/>
                </a:solidFill>
              </a:rPr>
              <a:t>let’s clean our data </a:t>
            </a:r>
            <a:r>
              <a:rPr lang="en" sz="1565"/>
              <a:t>further by removing the companies that didn’t receive any investments (e.g. companies with Equity = 0 or NaN) </a:t>
            </a:r>
            <a:r>
              <a:rPr lang="en" sz="1565" b="1"/>
              <a:t>to avoid divide-by-0 errors. </a:t>
            </a:r>
            <a:endParaRPr sz="1565" b="1"/>
          </a:p>
          <a:p>
            <a:pPr marL="457200" lvl="0" indent="-32052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/>
              <a:t>To keep dataframe rows based on a certain condition (e.g. df[Equity] &gt; 0), we can use the following code:</a:t>
            </a:r>
            <a:endParaRPr sz="1565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5">
                <a:solidFill>
                  <a:schemeClr val="dk2"/>
                </a:solidFill>
              </a:rPr>
              <a:t>df = df [ df [ 'Equity' ] &gt; 0 ]</a:t>
            </a:r>
            <a:endParaRPr sz="1565">
              <a:solidFill>
                <a:schemeClr val="dk2"/>
              </a:solidFill>
            </a:endParaRPr>
          </a:p>
          <a:p>
            <a:pPr marL="457200" lvl="0" indent="-32052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/>
              <a:t>Now, let’s calculate the valuation of each company and save it inside a new column named Valuation:</a:t>
            </a:r>
            <a:endParaRPr sz="1565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5">
                <a:solidFill>
                  <a:schemeClr val="dk2"/>
                </a:solidFill>
              </a:rPr>
              <a:t>df [ 'Valuation' ] = df [ 'Amount' ] / df [ 'Equity' ] * 100</a:t>
            </a:r>
            <a:endParaRPr sz="1565">
              <a:solidFill>
                <a:schemeClr val="dk2"/>
              </a:solidFill>
            </a:endParaRPr>
          </a:p>
          <a:p>
            <a:pPr marL="457200" lvl="0" indent="-32052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/>
              <a:t>Finally, to find the company with the highest valuation, we can use the </a:t>
            </a:r>
            <a:r>
              <a:rPr lang="en" sz="1565">
                <a:solidFill>
                  <a:schemeClr val="dk2"/>
                </a:solidFill>
              </a:rPr>
              <a:t>idxmax() </a:t>
            </a:r>
            <a:r>
              <a:rPr lang="en" sz="1565"/>
              <a:t>function, </a:t>
            </a:r>
            <a:r>
              <a:rPr lang="en" sz="1565" b="1"/>
              <a:t>which returns the index of a column’s highest value.</a:t>
            </a:r>
            <a:r>
              <a:rPr lang="en" sz="1565"/>
              <a:t> For </a:t>
            </a:r>
            <a:r>
              <a:rPr lang="en" sz="1565">
                <a:solidFill>
                  <a:schemeClr val="dk2"/>
                </a:solidFill>
              </a:rPr>
              <a:t>idxmax()</a:t>
            </a:r>
            <a:r>
              <a:rPr lang="en" sz="1565"/>
              <a:t> to work properly,</a:t>
            </a:r>
            <a:r>
              <a:rPr lang="en" sz="1565" b="1" u="sng"/>
              <a:t> we need to </a:t>
            </a:r>
            <a:r>
              <a:rPr lang="en" sz="1781" b="1" u="sng"/>
              <a:t>reset</a:t>
            </a:r>
            <a:r>
              <a:rPr lang="en" sz="1565" b="1" u="sng"/>
              <a:t> our indices, </a:t>
            </a:r>
            <a:r>
              <a:rPr lang="en" sz="1565"/>
              <a:t>since we removed a bunch of rows earlier:</a:t>
            </a:r>
            <a:endParaRPr sz="1565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5">
                <a:solidFill>
                  <a:schemeClr val="dk2"/>
                </a:solidFill>
              </a:rPr>
              <a:t>df = df.reset_index()</a:t>
            </a:r>
            <a:endParaRPr sz="1565">
              <a:solidFill>
                <a:schemeClr val="dk2"/>
              </a:solidFill>
            </a:endParaRPr>
          </a:p>
          <a:p>
            <a:pPr marL="457200" lvl="0" indent="-32052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/>
              <a:t>Now, we can use </a:t>
            </a:r>
            <a:r>
              <a:rPr lang="en" sz="1565">
                <a:solidFill>
                  <a:schemeClr val="dk2"/>
                </a:solidFill>
              </a:rPr>
              <a:t>idxmax() </a:t>
            </a:r>
            <a:r>
              <a:rPr lang="en" sz="1565"/>
              <a:t>to find the row index with the highest valuation and use </a:t>
            </a:r>
            <a:r>
              <a:rPr lang="en" sz="1565">
                <a:solidFill>
                  <a:schemeClr val="dk2"/>
                </a:solidFill>
              </a:rPr>
              <a:t>iloc() </a:t>
            </a:r>
            <a:r>
              <a:rPr lang="en" sz="1565"/>
              <a:t>to view the entire row data:</a:t>
            </a:r>
            <a:endParaRPr sz="1565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5">
                <a:solidFill>
                  <a:schemeClr val="dk2"/>
                </a:solidFill>
              </a:rPr>
              <a:t>df.iloc[ df [ 'Valuation' ].idxmax() ]</a:t>
            </a:r>
            <a:endParaRPr sz="156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126000" y="618600"/>
            <a:ext cx="8866500" cy="4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015"/>
              <a:buNone/>
            </a:pPr>
            <a:r>
              <a:rPr lang="en" sz="1565" b="1">
                <a:solidFill>
                  <a:schemeClr val="dk2"/>
                </a:solidFill>
              </a:rPr>
              <a:t>Question 2:</a:t>
            </a:r>
            <a:endParaRPr sz="1565" b="1">
              <a:solidFill>
                <a:schemeClr val="dk2"/>
              </a:solidFill>
            </a:endParaRPr>
          </a:p>
          <a:p>
            <a:pPr marL="457200" lvl="0" indent="-29638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1707">
                <a:solidFill>
                  <a:schemeClr val="accent2"/>
                </a:solidFill>
              </a:rPr>
              <a:t>Requires us to </a:t>
            </a:r>
            <a:r>
              <a:rPr lang="en" sz="1707" b="1">
                <a:solidFill>
                  <a:schemeClr val="accent2"/>
                </a:solidFill>
              </a:rPr>
              <a:t>calculate the amount each shark invested in total.</a:t>
            </a:r>
            <a:r>
              <a:rPr lang="en" sz="1707">
                <a:solidFill>
                  <a:schemeClr val="accent2"/>
                </a:solidFill>
              </a:rPr>
              <a:t> To do this, we can:</a:t>
            </a:r>
            <a:endParaRPr sz="1707">
              <a:solidFill>
                <a:schemeClr val="accent2"/>
              </a:solidFill>
            </a:endParaRPr>
          </a:p>
          <a:p>
            <a:pPr marL="914400" lvl="1" indent="-29638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❏"/>
            </a:pPr>
            <a:r>
              <a:rPr lang="en" sz="1707" b="1">
                <a:solidFill>
                  <a:srgbClr val="741B47"/>
                </a:solidFill>
              </a:rPr>
              <a:t>Step1</a:t>
            </a:r>
            <a:r>
              <a:rPr lang="en" sz="1707">
                <a:solidFill>
                  <a:srgbClr val="741B47"/>
                </a:solidFill>
              </a:rPr>
              <a:t>: Calculate the percentage of Amount each shark invested into every company.</a:t>
            </a:r>
            <a:endParaRPr sz="1707">
              <a:solidFill>
                <a:srgbClr val="741B47"/>
              </a:solidFill>
            </a:endParaRPr>
          </a:p>
          <a:p>
            <a:pPr marL="914400" lvl="1" indent="-29638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❏"/>
            </a:pPr>
            <a:r>
              <a:rPr lang="en" sz="1707" b="1">
                <a:solidFill>
                  <a:srgbClr val="741B47"/>
                </a:solidFill>
              </a:rPr>
              <a:t>Step2</a:t>
            </a:r>
            <a:r>
              <a:rPr lang="en" sz="1707">
                <a:solidFill>
                  <a:srgbClr val="741B47"/>
                </a:solidFill>
              </a:rPr>
              <a:t>: Multiply these percents by Amount to find shark investment amounts to each company.</a:t>
            </a:r>
            <a:endParaRPr sz="1707">
              <a:solidFill>
                <a:srgbClr val="741B47"/>
              </a:solidFill>
            </a:endParaRPr>
          </a:p>
          <a:p>
            <a:pPr marL="914400" lvl="1" indent="-29638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❏"/>
            </a:pPr>
            <a:r>
              <a:rPr lang="en" sz="1707" b="1">
                <a:solidFill>
                  <a:srgbClr val="741B47"/>
                </a:solidFill>
              </a:rPr>
              <a:t>Step3</a:t>
            </a:r>
            <a:r>
              <a:rPr lang="en" sz="1707">
                <a:solidFill>
                  <a:srgbClr val="741B47"/>
                </a:solidFill>
              </a:rPr>
              <a:t>: Sum these amounts together to find the amount each shark invested in total.</a:t>
            </a:r>
            <a:endParaRPr sz="1707">
              <a:solidFill>
                <a:srgbClr val="741B47"/>
              </a:solidFill>
            </a:endParaRPr>
          </a:p>
          <a:p>
            <a:pPr marL="457200" lvl="0" indent="-29638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1707">
                <a:solidFill>
                  <a:schemeClr val="accent2"/>
                </a:solidFill>
              </a:rPr>
              <a:t>We need to perform </a:t>
            </a:r>
            <a:r>
              <a:rPr lang="en" sz="1707" b="1">
                <a:solidFill>
                  <a:schemeClr val="accent2"/>
                </a:solidFill>
              </a:rPr>
              <a:t>step 1</a:t>
            </a:r>
            <a:r>
              <a:rPr lang="en" sz="1707">
                <a:solidFill>
                  <a:schemeClr val="accent2"/>
                </a:solidFill>
              </a:rPr>
              <a:t> because sharks sometimes split the investment amount equally. Thus, we need to calculate the correct amount to use before summing them together. </a:t>
            </a:r>
            <a:endParaRPr sz="1707">
              <a:solidFill>
                <a:schemeClr val="accent2"/>
              </a:solidFill>
            </a:endParaRPr>
          </a:p>
          <a:p>
            <a:pPr marL="457200" lvl="0" indent="-29638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1707">
                <a:solidFill>
                  <a:schemeClr val="accent2"/>
                </a:solidFill>
              </a:rPr>
              <a:t>First, let’s calculate the number of sharks each company had using the </a:t>
            </a:r>
            <a:r>
              <a:rPr lang="en" sz="1707">
                <a:solidFill>
                  <a:schemeClr val="dk2"/>
                </a:solidFill>
              </a:rPr>
              <a:t>sum() </a:t>
            </a:r>
            <a:r>
              <a:rPr lang="en" sz="1707">
                <a:solidFill>
                  <a:schemeClr val="accent2"/>
                </a:solidFill>
              </a:rPr>
              <a:t>function:</a:t>
            </a:r>
            <a:endParaRPr sz="1707">
              <a:solidFill>
                <a:schemeClr val="accent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num_sharks = df.loc[ : , 'Corcoran' : 'Guest' ].sum(axis=1)</a:t>
            </a:r>
            <a:endParaRPr sz="1707">
              <a:solidFill>
                <a:schemeClr val="dk2"/>
              </a:solidFill>
            </a:endParaRPr>
          </a:p>
          <a:p>
            <a:pPr marL="457200" lvl="0" indent="-29638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1707">
                <a:solidFill>
                  <a:schemeClr val="accent2"/>
                </a:solidFill>
              </a:rPr>
              <a:t>The </a:t>
            </a:r>
            <a:r>
              <a:rPr lang="en" sz="1707">
                <a:solidFill>
                  <a:schemeClr val="dk2"/>
                </a:solidFill>
              </a:rPr>
              <a:t>sum() </a:t>
            </a:r>
            <a:r>
              <a:rPr lang="en" sz="1707">
                <a:solidFill>
                  <a:schemeClr val="accent2"/>
                </a:solidFill>
              </a:rPr>
              <a:t>function </a:t>
            </a:r>
            <a:r>
              <a:rPr lang="en" sz="1707" b="1">
                <a:solidFill>
                  <a:schemeClr val="accent2"/>
                </a:solidFill>
              </a:rPr>
              <a:t>sums entire columns by default (axis=0)</a:t>
            </a:r>
            <a:r>
              <a:rPr lang="en" sz="1707">
                <a:solidFill>
                  <a:schemeClr val="accent2"/>
                </a:solidFill>
              </a:rPr>
              <a:t>. Since we are adding the values across each row, </a:t>
            </a:r>
            <a:r>
              <a:rPr lang="en" sz="1707" b="1">
                <a:solidFill>
                  <a:schemeClr val="accent2"/>
                </a:solidFill>
              </a:rPr>
              <a:t>we need to include the axis=1 parameter.</a:t>
            </a:r>
            <a:r>
              <a:rPr lang="en" sz="1707">
                <a:solidFill>
                  <a:schemeClr val="accent2"/>
                </a:solidFill>
              </a:rPr>
              <a:t> Now we can calculate the Amount percentages. It may make more sense to calculate these percentages one shark at a time:</a:t>
            </a:r>
            <a:endParaRPr sz="1707">
              <a:solidFill>
                <a:schemeClr val="accent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 [ 'Corcoran' ] = df [ 'Corcoran' ] / num_sharks </a:t>
            </a:r>
            <a:endParaRPr sz="1707">
              <a:solidFill>
                <a:schemeClr val="dk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 [ 'Cuban' ] = df [ 'Cuban' ] / num_sharks</a:t>
            </a:r>
            <a:endParaRPr sz="1707">
              <a:solidFill>
                <a:schemeClr val="dk2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 b="1">
                <a:solidFill>
                  <a:schemeClr val="dk2"/>
                </a:solidFill>
              </a:rPr>
              <a:t>…</a:t>
            </a:r>
            <a:endParaRPr sz="1707" b="1">
              <a:solidFill>
                <a:schemeClr val="dk2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 b="1">
                <a:solidFill>
                  <a:schemeClr val="accent2"/>
                </a:solidFill>
              </a:rPr>
              <a:t>Or</a:t>
            </a:r>
            <a:r>
              <a:rPr lang="en" sz="1707">
                <a:solidFill>
                  <a:schemeClr val="accent2"/>
                </a:solidFill>
              </a:rPr>
              <a:t> we can use the </a:t>
            </a:r>
            <a:r>
              <a:rPr lang="en" sz="1707">
                <a:solidFill>
                  <a:schemeClr val="dk2"/>
                </a:solidFill>
              </a:rPr>
              <a:t>divide()</a:t>
            </a:r>
            <a:r>
              <a:rPr lang="en" sz="1707">
                <a:solidFill>
                  <a:schemeClr val="accent2"/>
                </a:solidFill>
              </a:rPr>
              <a:t> function </a:t>
            </a:r>
            <a:r>
              <a:rPr lang="en" sz="1707" b="1">
                <a:solidFill>
                  <a:schemeClr val="accent2"/>
                </a:solidFill>
              </a:rPr>
              <a:t>to perform all of these calculations in one go</a:t>
            </a:r>
            <a:r>
              <a:rPr lang="en" sz="1707">
                <a:solidFill>
                  <a:schemeClr val="accent2"/>
                </a:solidFill>
              </a:rPr>
              <a:t>:</a:t>
            </a:r>
            <a:endParaRPr sz="1707">
              <a:solidFill>
                <a:schemeClr val="accent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df.loc[ : , 'Corcoran':'Guest' ] = df.loc[ : , 'Corcoran':'Guest' ].divide( num_sharks , axis=0)</a:t>
            </a:r>
            <a:endParaRPr sz="1707">
              <a:solidFill>
                <a:schemeClr val="dk2"/>
              </a:solidFill>
            </a:endParaRPr>
          </a:p>
          <a:p>
            <a:pPr marL="457200" lvl="0" indent="-29638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1707">
                <a:solidFill>
                  <a:schemeClr val="accent2"/>
                </a:solidFill>
              </a:rPr>
              <a:t>Now we have our percentages, we can do something similar for </a:t>
            </a:r>
            <a:r>
              <a:rPr lang="en" sz="1707" b="1">
                <a:solidFill>
                  <a:schemeClr val="accent2"/>
                </a:solidFill>
              </a:rPr>
              <a:t>step 2</a:t>
            </a:r>
            <a:r>
              <a:rPr lang="en" sz="1707">
                <a:solidFill>
                  <a:schemeClr val="accent2"/>
                </a:solidFill>
              </a:rPr>
              <a:t>: this time using </a:t>
            </a:r>
            <a:r>
              <a:rPr lang="en" sz="1707">
                <a:solidFill>
                  <a:schemeClr val="dk2"/>
                </a:solidFill>
              </a:rPr>
              <a:t>* </a:t>
            </a:r>
            <a:r>
              <a:rPr lang="en" sz="1707">
                <a:solidFill>
                  <a:schemeClr val="accent2"/>
                </a:solidFill>
              </a:rPr>
              <a:t>or </a:t>
            </a:r>
            <a:r>
              <a:rPr lang="en" sz="1707">
                <a:solidFill>
                  <a:schemeClr val="dk2"/>
                </a:solidFill>
              </a:rPr>
              <a:t>multiply()</a:t>
            </a:r>
            <a:endParaRPr sz="1707">
              <a:solidFill>
                <a:schemeClr val="dk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 [ 'Corcoran' ] = df [ 'Corcoran' ] * df [ 'Amount' ]</a:t>
            </a:r>
            <a:endParaRPr sz="1707">
              <a:solidFill>
                <a:schemeClr val="dk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 [ 'Cuban' ] = df [ 'Cuban' ] * df [ 'Amount' ]</a:t>
            </a:r>
            <a:endParaRPr sz="1707">
              <a:solidFill>
                <a:schemeClr val="dk2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…</a:t>
            </a:r>
            <a:endParaRPr sz="1707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 b="1">
                <a:solidFill>
                  <a:schemeClr val="accent2"/>
                </a:solidFill>
              </a:rPr>
              <a:t>Or</a:t>
            </a:r>
            <a:endParaRPr sz="1707" b="1">
              <a:solidFill>
                <a:schemeClr val="accent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df.loc[ : , 'Corcoran':'Guest' ] = df.loc[ : , 'Corcoran':'Guest' ].multiply( df [ 'Amount' ], axis=0)</a:t>
            </a:r>
            <a:endParaRPr sz="1707">
              <a:solidFill>
                <a:schemeClr val="dk2"/>
              </a:solidFill>
            </a:endParaRPr>
          </a:p>
          <a:p>
            <a:pPr marL="457200" lvl="0" indent="-29638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1707">
                <a:solidFill>
                  <a:schemeClr val="accent2"/>
                </a:solidFill>
              </a:rPr>
              <a:t>Finally, we can use sum() to calculate the amount totals for all the sharks:</a:t>
            </a:r>
            <a:endParaRPr sz="1707">
              <a:solidFill>
                <a:schemeClr val="accent2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df.loc[ : , 'Corcoran':'Guest' ].sum()</a:t>
            </a:r>
            <a:endParaRPr sz="170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126000" y="859150"/>
            <a:ext cx="8866500" cy="4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solidFill>
                  <a:schemeClr val="dk2"/>
                </a:solidFill>
              </a:rPr>
              <a:t>Question 3:</a:t>
            </a:r>
            <a:endParaRPr sz="1565" b="1">
              <a:solidFill>
                <a:schemeClr val="dk2"/>
              </a:solidFill>
            </a:endParaRPr>
          </a:p>
          <a:p>
            <a:pPr marL="457200" lvl="0" indent="-337049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>
                <a:solidFill>
                  <a:schemeClr val="accent2"/>
                </a:solidFill>
              </a:rPr>
              <a:t>Wants us to tabulate the number of funded companies (e.g. Equity &gt; 0) based on Industry. </a:t>
            </a:r>
            <a:endParaRPr sz="1707">
              <a:solidFill>
                <a:schemeClr val="accent2"/>
              </a:solidFill>
            </a:endParaRPr>
          </a:p>
          <a:p>
            <a:pPr marL="457200" lvl="0" indent="-337049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>
                <a:solidFill>
                  <a:schemeClr val="accent2"/>
                </a:solidFill>
              </a:rPr>
              <a:t>To do this, we </a:t>
            </a:r>
            <a:r>
              <a:rPr lang="en" sz="1707" b="1">
                <a:solidFill>
                  <a:schemeClr val="accent2"/>
                </a:solidFill>
              </a:rPr>
              <a:t>can group the companies by industry</a:t>
            </a:r>
            <a:r>
              <a:rPr lang="en" sz="1707">
                <a:solidFill>
                  <a:schemeClr val="accent2"/>
                </a:solidFill>
              </a:rPr>
              <a:t> using the </a:t>
            </a:r>
            <a:r>
              <a:rPr lang="en" sz="1707">
                <a:solidFill>
                  <a:schemeClr val="dk2"/>
                </a:solidFill>
              </a:rPr>
              <a:t>groupby() </a:t>
            </a:r>
            <a:r>
              <a:rPr lang="en" sz="1707">
                <a:solidFill>
                  <a:schemeClr val="accent2"/>
                </a:solidFill>
              </a:rPr>
              <a:t>function and then tallying the companies using the </a:t>
            </a:r>
            <a:r>
              <a:rPr lang="en" sz="1707">
                <a:solidFill>
                  <a:schemeClr val="dk2"/>
                </a:solidFill>
              </a:rPr>
              <a:t>count() </a:t>
            </a:r>
            <a:r>
              <a:rPr lang="en" sz="1707">
                <a:solidFill>
                  <a:schemeClr val="accent2"/>
                </a:solidFill>
              </a:rPr>
              <a:t>function:</a:t>
            </a:r>
            <a:endParaRPr sz="1707">
              <a:solidFill>
                <a:schemeClr val="accent2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solidFill>
                  <a:schemeClr val="dk2"/>
                </a:solidFill>
              </a:rPr>
              <a:t>df.groupby( 'Industry' )[ 'Equity' ].count()</a:t>
            </a:r>
            <a:endParaRPr sz="1707">
              <a:solidFill>
                <a:schemeClr val="dk2"/>
              </a:solidFill>
            </a:endParaRPr>
          </a:p>
          <a:p>
            <a:pPr marL="457200" lvl="0" indent="-337049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>
                <a:solidFill>
                  <a:schemeClr val="accent2"/>
                </a:solidFill>
              </a:rPr>
              <a:t>The </a:t>
            </a:r>
            <a:r>
              <a:rPr lang="en" sz="1707">
                <a:solidFill>
                  <a:schemeClr val="dk2"/>
                </a:solidFill>
              </a:rPr>
              <a:t>groupby() </a:t>
            </a:r>
            <a:r>
              <a:rPr lang="en" sz="1707">
                <a:solidFill>
                  <a:schemeClr val="accent2"/>
                </a:solidFill>
              </a:rPr>
              <a:t>function works by splitting a dataframe by some criteria (in our case, ‘Industry’), applying a function </a:t>
            </a:r>
            <a:r>
              <a:rPr lang="en" sz="1707">
                <a:solidFill>
                  <a:srgbClr val="741B47"/>
                </a:solidFill>
              </a:rPr>
              <a:t>(e.g. sum, mean, count)</a:t>
            </a:r>
            <a:r>
              <a:rPr lang="en" sz="1707">
                <a:solidFill>
                  <a:schemeClr val="accent2"/>
                </a:solidFill>
              </a:rPr>
              <a:t> and then returning the aggregated data. </a:t>
            </a:r>
            <a:endParaRPr sz="1707">
              <a:solidFill>
                <a:schemeClr val="accent2"/>
              </a:solidFill>
            </a:endParaRPr>
          </a:p>
          <a:p>
            <a:pPr marL="1371600" lvl="2" indent="-337049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 b="1" u="sng">
                <a:solidFill>
                  <a:schemeClr val="accent2"/>
                </a:solidFill>
              </a:rPr>
              <a:t>Don’t forget</a:t>
            </a:r>
            <a:r>
              <a:rPr lang="en" sz="1707">
                <a:solidFill>
                  <a:schemeClr val="accent2"/>
                </a:solidFill>
              </a:rPr>
              <a:t> your </a:t>
            </a:r>
            <a:r>
              <a:rPr lang="en" sz="1707" b="1">
                <a:solidFill>
                  <a:schemeClr val="accent2"/>
                </a:solidFill>
              </a:rPr>
              <a:t>visualization </a:t>
            </a:r>
            <a:r>
              <a:rPr lang="en" sz="1707">
                <a:solidFill>
                  <a:schemeClr val="accent2"/>
                </a:solidFill>
              </a:rPr>
              <a:t>as well.</a:t>
            </a:r>
            <a:endParaRPr sz="1707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18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</a:rPr>
              <a:t>Lab2 assignment tips! (Evidence of Discrimination)</a:t>
            </a:r>
            <a:endParaRPr sz="1800" b="1">
              <a:solidFill>
                <a:schemeClr val="accent2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194750" y="754250"/>
            <a:ext cx="87864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section introduces </a:t>
            </a:r>
            <a:r>
              <a:rPr lang="en">
                <a:solidFill>
                  <a:srgbClr val="741B47"/>
                </a:solidFill>
              </a:rPr>
              <a:t>the pivot table</a:t>
            </a:r>
            <a:r>
              <a:rPr lang="en"/>
              <a:t>, a powerful tool </a:t>
            </a:r>
            <a:r>
              <a:rPr lang="en" b="1"/>
              <a:t>used for summarizing and organizing data.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1: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wants us to visualize average expenditures by Ethnicity</a:t>
            </a:r>
            <a:r>
              <a:rPr lang="en"/>
              <a:t>. This can be quickly tabulated using the </a:t>
            </a:r>
            <a:r>
              <a:rPr lang="en">
                <a:solidFill>
                  <a:schemeClr val="dk2"/>
                </a:solidFill>
              </a:rPr>
              <a:t>pivot_table() </a:t>
            </a:r>
            <a:r>
              <a:rPr lang="en"/>
              <a:t>function using the aggregation function </a:t>
            </a:r>
            <a:r>
              <a:rPr lang="en">
                <a:solidFill>
                  <a:schemeClr val="dk2"/>
                </a:solidFill>
              </a:rPr>
              <a:t>np.mean</a:t>
            </a:r>
            <a:r>
              <a:rPr lang="en"/>
              <a:t>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table = pd.pivot_table(data = df , values = 'Expenditures' , index = 'Ethnicity' , aggfunc = 'mean' )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</a:t>
            </a:r>
            <a:r>
              <a:rPr lang="en" b="1"/>
              <a:t>return the average </a:t>
            </a:r>
            <a:r>
              <a:rPr lang="en"/>
              <a:t>expenditures for all ethnicities. Since we specifically want to visualize </a:t>
            </a:r>
            <a:r>
              <a:rPr lang="en">
                <a:solidFill>
                  <a:srgbClr val="741B47"/>
                </a:solidFill>
              </a:rPr>
              <a:t>White vs Hispanic groups</a:t>
            </a:r>
            <a:r>
              <a:rPr lang="en"/>
              <a:t>, we can </a:t>
            </a:r>
            <a:r>
              <a:rPr lang="en" b="1"/>
              <a:t>index those with </a:t>
            </a:r>
            <a:r>
              <a:rPr lang="en" b="1">
                <a:solidFill>
                  <a:schemeClr val="dk2"/>
                </a:solidFill>
              </a:rPr>
              <a:t>loc</a:t>
            </a:r>
            <a:r>
              <a:rPr lang="en"/>
              <a:t>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table.loc [ [ 'Hispanic' , 'White not Hispanic' ] ].plot( kind = 'bar' 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18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</a:rPr>
              <a:t>Lab2 assignment tips! (Evidence of Discrimination)</a:t>
            </a:r>
            <a:endParaRPr sz="1800" b="1">
              <a:solidFill>
                <a:schemeClr val="accent2"/>
              </a:solidFill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194750" y="754250"/>
            <a:ext cx="87864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2: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Asks to </a:t>
            </a:r>
            <a:r>
              <a:rPr lang="en" b="1"/>
              <a:t>summarize by Ethnicity and Age Cohort.</a:t>
            </a:r>
            <a:r>
              <a:rPr lang="en"/>
              <a:t> We can summarize multiple columns by simply including both as the index parameter: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 [ 'Ethnicity' , 'Age Cohort' ]</a:t>
            </a:r>
            <a:endParaRPr>
              <a:solidFill>
                <a:schemeClr val="dk2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= …. ‘same as previous steps in Q1’</a:t>
            </a:r>
            <a:endParaRPr>
              <a:solidFill>
                <a:schemeClr val="dk2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table.loc = … ‘same as previous steps in Q1’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3: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Wants us to </a:t>
            </a:r>
            <a:r>
              <a:rPr lang="en" b="1"/>
              <a:t>figure out why the results in Question 1 and Question 2 may seem contradictory. </a:t>
            </a:r>
            <a:r>
              <a:rPr lang="en"/>
              <a:t>To answer this, let’s try to: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AutoNum type="arabicPeriod"/>
            </a:pPr>
            <a:r>
              <a:rPr lang="en">
                <a:solidFill>
                  <a:srgbClr val="741B47"/>
                </a:solidFill>
              </a:rPr>
              <a:t>Visualize the distribution of Expenditures across each Age Cohort (e.g. Expenditures vs Age Cohort).</a:t>
            </a:r>
            <a:endParaRPr>
              <a:solidFill>
                <a:srgbClr val="741B47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AutoNum type="arabicPeriod"/>
            </a:pPr>
            <a:r>
              <a:rPr lang="en">
                <a:solidFill>
                  <a:srgbClr val="741B47"/>
                </a:solidFill>
              </a:rPr>
              <a:t>Compare the age distributions of Whites and Hispanics (e.g. Age vs Ethnicity).</a:t>
            </a:r>
            <a:endParaRPr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step 1</a:t>
            </a:r>
            <a:r>
              <a:rPr lang="en"/>
              <a:t>, we can </a:t>
            </a:r>
            <a:r>
              <a:rPr lang="en" b="1"/>
              <a:t>follow the same syntax </a:t>
            </a:r>
            <a:r>
              <a:rPr lang="en"/>
              <a:t>we used in </a:t>
            </a:r>
            <a:r>
              <a:rPr lang="en" b="1"/>
              <a:t>Questions 1 and 2.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step 2</a:t>
            </a:r>
            <a:r>
              <a:rPr lang="en"/>
              <a:t>, we might want to use </a:t>
            </a:r>
            <a:r>
              <a:rPr lang="en">
                <a:solidFill>
                  <a:schemeClr val="dk2"/>
                </a:solidFill>
              </a:rPr>
              <a:t>aggfunc = </a:t>
            </a:r>
            <a:r>
              <a:rPr lang="en" b="1">
                <a:solidFill>
                  <a:schemeClr val="dk2"/>
                </a:solidFill>
              </a:rPr>
              <a:t>‘count’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b="1"/>
              <a:t>instead</a:t>
            </a:r>
            <a:r>
              <a:rPr lang="en"/>
              <a:t> of </a:t>
            </a:r>
            <a:r>
              <a:rPr lang="en" b="1">
                <a:solidFill>
                  <a:schemeClr val="dk2"/>
                </a:solidFill>
              </a:rPr>
              <a:t>‘mean’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to tabulate the </a:t>
            </a:r>
            <a:r>
              <a:rPr lang="en" b="1" u="sng"/>
              <a:t>age</a:t>
            </a:r>
            <a:r>
              <a:rPr lang="en" b="1"/>
              <a:t> counts.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Note:</a:t>
            </a:r>
            <a:r>
              <a:rPr lang="en"/>
              <a:t> for </a:t>
            </a:r>
            <a:r>
              <a:rPr lang="en" b="1"/>
              <a:t>Expenture</a:t>
            </a:r>
            <a:r>
              <a:rPr lang="en"/>
              <a:t> you may still use </a:t>
            </a:r>
            <a:r>
              <a:rPr lang="en">
                <a:solidFill>
                  <a:schemeClr val="dk2"/>
                </a:solidFill>
              </a:rPr>
              <a:t>‘mean’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Let’s also be mindful when viewing/interpreting the x-axes of our visualizations as they may appear in </a:t>
            </a:r>
            <a:r>
              <a:rPr lang="en" b="1"/>
              <a:t>alphabetical order (rather than numeric order).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6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Important Notes!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83275" y="721700"/>
            <a:ext cx="8649000" cy="4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b="1" dirty="0">
                <a:solidFill>
                  <a:schemeClr val="accent2"/>
                </a:solidFill>
              </a:rPr>
              <a:t>Before each lab session</a:t>
            </a:r>
            <a:r>
              <a:rPr lang="en" sz="1430" dirty="0">
                <a:solidFill>
                  <a:schemeClr val="accent2"/>
                </a:solidFill>
              </a:rPr>
              <a:t>, I will upload materials that will assist you in completing the lab assignment. Additionally, I will provide </a:t>
            </a:r>
            <a:r>
              <a:rPr lang="en" sz="1430" u="sng" dirty="0">
                <a:solidFill>
                  <a:schemeClr val="accent2"/>
                </a:solidFill>
              </a:rPr>
              <a:t>recorded slides</a:t>
            </a:r>
            <a:r>
              <a:rPr lang="en" sz="1430" dirty="0">
                <a:solidFill>
                  <a:schemeClr val="accent2"/>
                </a:solidFill>
              </a:rPr>
              <a:t>, which I recommend you </a:t>
            </a:r>
            <a:r>
              <a:rPr lang="en" sz="1430" dirty="0">
                <a:solidFill>
                  <a:schemeClr val="dk2"/>
                </a:solidFill>
              </a:rPr>
              <a:t>review before attending the class.</a:t>
            </a:r>
            <a:r>
              <a:rPr lang="en" sz="1430" dirty="0">
                <a:solidFill>
                  <a:schemeClr val="accent2"/>
                </a:solidFill>
              </a:rPr>
              <a:t> These recordings are typically short.</a:t>
            </a:r>
            <a:endParaRPr sz="1430" dirty="0"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dirty="0">
                <a:solidFill>
                  <a:schemeClr val="accent2"/>
                </a:solidFill>
              </a:rPr>
              <a:t>If you have any questions about the content, please make a note of them and bring them up during our lab time. </a:t>
            </a: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dirty="0">
                <a:solidFill>
                  <a:schemeClr val="accent2"/>
                </a:solidFill>
              </a:rPr>
              <a:t>At the beginning of each class, we </a:t>
            </a:r>
            <a:r>
              <a:rPr lang="en" sz="1430" b="1" dirty="0">
                <a:solidFill>
                  <a:schemeClr val="accent2"/>
                </a:solidFill>
              </a:rPr>
              <a:t>will discuss the lab example and assignment</a:t>
            </a:r>
            <a:r>
              <a:rPr lang="en" sz="1430" dirty="0">
                <a:solidFill>
                  <a:schemeClr val="accent2"/>
                </a:solidFill>
              </a:rPr>
              <a:t>. After which, I will </a:t>
            </a:r>
            <a:r>
              <a:rPr lang="en" sz="1430" b="1" dirty="0">
                <a:solidFill>
                  <a:schemeClr val="accent2"/>
                </a:solidFill>
              </a:rPr>
              <a:t>address any questions </a:t>
            </a:r>
            <a:r>
              <a:rPr lang="en" sz="1430" dirty="0">
                <a:solidFill>
                  <a:schemeClr val="accent2"/>
                </a:solidFill>
              </a:rPr>
              <a:t>you may have. </a:t>
            </a:r>
            <a:r>
              <a:rPr lang="en" sz="1430" dirty="0">
                <a:solidFill>
                  <a:schemeClr val="dk2"/>
                </a:solidFill>
              </a:rPr>
              <a:t>Once all questions are answered, we can </a:t>
            </a:r>
            <a:r>
              <a:rPr lang="en" sz="1430" b="1" dirty="0">
                <a:solidFill>
                  <a:schemeClr val="dk2"/>
                </a:solidFill>
              </a:rPr>
              <a:t>start</a:t>
            </a:r>
            <a:r>
              <a:rPr lang="en" sz="1430" dirty="0">
                <a:solidFill>
                  <a:schemeClr val="dk2"/>
                </a:solidFill>
              </a:rPr>
              <a:t> with the demos.</a:t>
            </a:r>
            <a:endParaRPr sz="143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b="1" dirty="0">
                <a:solidFill>
                  <a:schemeClr val="dk2"/>
                </a:solidFill>
              </a:rPr>
              <a:t>It is important to demo your work to us.</a:t>
            </a:r>
            <a:r>
              <a:rPr lang="en" sz="1430" dirty="0">
                <a:solidFill>
                  <a:schemeClr val="accent2"/>
                </a:solidFill>
              </a:rPr>
              <a:t> You can do this demo </a:t>
            </a:r>
            <a:r>
              <a:rPr lang="en" sz="1430" b="1" dirty="0">
                <a:solidFill>
                  <a:schemeClr val="accent2"/>
                </a:solidFill>
              </a:rPr>
              <a:t>during the lab time</a:t>
            </a:r>
            <a:r>
              <a:rPr lang="en" sz="1430" dirty="0">
                <a:solidFill>
                  <a:schemeClr val="accent2"/>
                </a:solidFill>
              </a:rPr>
              <a:t> with me, during office hours (OHs), or with </a:t>
            </a:r>
            <a:r>
              <a:rPr lang="en" sz="1430" b="1" u="sng" dirty="0">
                <a:solidFill>
                  <a:schemeClr val="accent2"/>
                </a:solidFill>
              </a:rPr>
              <a:t>one of our graders responsible for evaluating the assignments.</a:t>
            </a:r>
            <a:endParaRPr sz="1430" b="1" u="sng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Char char="❏"/>
            </a:pPr>
            <a:r>
              <a:rPr lang="en" sz="1430" dirty="0">
                <a:solidFill>
                  <a:schemeClr val="dk2"/>
                </a:solidFill>
              </a:rPr>
              <a:t>We have</a:t>
            </a:r>
            <a:r>
              <a:rPr lang="en" sz="1430" u="sng" dirty="0">
                <a:solidFill>
                  <a:schemeClr val="dk2"/>
                </a:solidFill>
              </a:rPr>
              <a:t> </a:t>
            </a:r>
            <a:r>
              <a:rPr lang="en" sz="1430" b="1" u="sng" dirty="0">
                <a:solidFill>
                  <a:schemeClr val="dk2"/>
                </a:solidFill>
              </a:rPr>
              <a:t>three graders.</a:t>
            </a:r>
            <a:r>
              <a:rPr lang="en" sz="1430" b="1" dirty="0">
                <a:solidFill>
                  <a:schemeClr val="dk2"/>
                </a:solidFill>
              </a:rPr>
              <a:t> </a:t>
            </a:r>
            <a:r>
              <a:rPr lang="en" sz="1430" dirty="0">
                <a:solidFill>
                  <a:schemeClr val="accent2"/>
                </a:solidFill>
              </a:rPr>
              <a:t>Feel free to choose any one of them and </a:t>
            </a:r>
            <a:r>
              <a:rPr lang="en" sz="1430" b="1" dirty="0">
                <a:solidFill>
                  <a:schemeClr val="accent2"/>
                </a:solidFill>
              </a:rPr>
              <a:t>schedule a demo during their office hours </a:t>
            </a:r>
            <a:r>
              <a:rPr lang="en" sz="1430" dirty="0">
                <a:solidFill>
                  <a:schemeClr val="dk2"/>
                </a:solidFill>
              </a:rPr>
              <a:t>(check Canvas, they will add their demo reservation links there!). </a:t>
            </a:r>
            <a:endParaRPr sz="1430" dirty="0">
              <a:solidFill>
                <a:schemeClr val="dk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b="1" dirty="0">
                <a:solidFill>
                  <a:schemeClr val="accent2"/>
                </a:solidFill>
              </a:rPr>
              <a:t>If you don’t demo, we can’t grade your work! </a:t>
            </a:r>
            <a:r>
              <a:rPr lang="en" sz="1430" dirty="0">
                <a:solidFill>
                  <a:schemeClr val="accent2"/>
                </a:solidFill>
              </a:rPr>
              <a:t>You should explain how you solved the problem, and if you understand what you are doing. </a:t>
            </a:r>
            <a:endParaRPr sz="1430" dirty="0"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b="1" dirty="0">
                <a:solidFill>
                  <a:srgbClr val="741B47"/>
                </a:solidFill>
              </a:rPr>
              <a:t>I must emphasize:</a:t>
            </a:r>
            <a:r>
              <a:rPr lang="en" sz="1430" dirty="0">
                <a:solidFill>
                  <a:schemeClr val="accent2"/>
                </a:solidFill>
              </a:rPr>
              <a:t> </a:t>
            </a:r>
            <a:r>
              <a:rPr lang="en" sz="1430" b="1" u="sng" dirty="0">
                <a:solidFill>
                  <a:schemeClr val="accent2"/>
                </a:solidFill>
              </a:rPr>
              <a:t>Do not copy the work or code of your peers. </a:t>
            </a:r>
            <a:r>
              <a:rPr lang="en" sz="1430" dirty="0">
                <a:solidFill>
                  <a:schemeClr val="accent2"/>
                </a:solidFill>
              </a:rPr>
              <a:t>Academic integrity is of the utmost importance in this course. </a:t>
            </a:r>
            <a:r>
              <a:rPr lang="en" sz="1430" dirty="0">
                <a:solidFill>
                  <a:schemeClr val="dk2"/>
                </a:solidFill>
              </a:rPr>
              <a:t>Cheating will not be tolerated. </a:t>
            </a:r>
            <a:endParaRPr sz="1430" dirty="0">
              <a:solidFill>
                <a:schemeClr val="dk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dirty="0">
                <a:solidFill>
                  <a:schemeClr val="accent2"/>
                </a:solidFill>
              </a:rPr>
              <a:t>If you ever find yourself in doubt or need assistance, </a:t>
            </a:r>
            <a:r>
              <a:rPr lang="en" sz="1430" b="1" dirty="0">
                <a:solidFill>
                  <a:schemeClr val="accent2"/>
                </a:solidFill>
              </a:rPr>
              <a:t>please just ask .. we are here to help!</a:t>
            </a:r>
            <a:endParaRPr sz="143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93050" y="282600"/>
            <a:ext cx="7438200" cy="4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Read data using </a:t>
            </a:r>
            <a:r>
              <a:rPr lang="en" sz="1430">
                <a:solidFill>
                  <a:schemeClr val="dk2"/>
                </a:solidFill>
              </a:rPr>
              <a:t>read_csv()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This function is used to read a CSV file into a pandas DataFrame.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Display first few rows using </a:t>
            </a:r>
            <a:r>
              <a:rPr lang="en" sz="1430">
                <a:solidFill>
                  <a:schemeClr val="dk2"/>
                </a:solidFill>
              </a:rPr>
              <a:t>head()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Display the first N rows of a DataFrame. By default, it shows the first 5 rows.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Address missing data with </a:t>
            </a:r>
            <a:r>
              <a:rPr lang="en" sz="1430">
                <a:solidFill>
                  <a:schemeClr val="dk2"/>
                </a:solidFill>
              </a:rPr>
              <a:t>fillna()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Used to fill NA/NaN values using a specified method or value.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Removing non-numeric characters using </a:t>
            </a:r>
            <a:r>
              <a:rPr lang="en" sz="1430">
                <a:solidFill>
                  <a:schemeClr val="dk2"/>
                </a:solidFill>
              </a:rPr>
              <a:t>str.replace()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Replace patterns in string columns.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863" y="859850"/>
            <a:ext cx="23907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662" y="2076194"/>
            <a:ext cx="10191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286" y="3010631"/>
            <a:ext cx="24479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1912" y="4140331"/>
            <a:ext cx="48958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327825"/>
            <a:ext cx="85206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Casting data types using </a:t>
            </a:r>
            <a:r>
              <a:rPr lang="en">
                <a:solidFill>
                  <a:schemeClr val="dk2"/>
                </a:solidFill>
              </a:rPr>
              <a:t>astype()</a:t>
            </a:r>
            <a:endParaRPr>
              <a:solidFill>
                <a:schemeClr val="dk2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Converts the data type of a pandas object.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Filter data to </a:t>
            </a:r>
            <a:r>
              <a:rPr lang="en">
                <a:solidFill>
                  <a:srgbClr val="741B47"/>
                </a:solidFill>
              </a:rPr>
              <a:t>avoid divide-by-0 errors</a:t>
            </a:r>
            <a:endParaRPr>
              <a:solidFill>
                <a:srgbClr val="741B47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Ensure data is cleaned to prevent division by zero errors.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rgbClr val="741B47"/>
                </a:solidFill>
              </a:rPr>
              <a:t>arithmetic</a:t>
            </a:r>
            <a:r>
              <a:rPr lang="en">
                <a:solidFill>
                  <a:schemeClr val="dk1"/>
                </a:solidFill>
              </a:rPr>
              <a:t> operations on DataFrame columns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Perform basic arithmetic operations on DataFrame columns.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 to </a:t>
            </a:r>
            <a:r>
              <a:rPr lang="en">
                <a:solidFill>
                  <a:schemeClr val="dk2"/>
                </a:solidFill>
              </a:rPr>
              <a:t>idxmax() </a:t>
            </a:r>
            <a:r>
              <a:rPr lang="en">
                <a:solidFill>
                  <a:schemeClr val="dk1"/>
                </a:solidFill>
              </a:rPr>
              <a:t>to find </a:t>
            </a:r>
            <a:r>
              <a:rPr lang="en">
                <a:solidFill>
                  <a:srgbClr val="741B47"/>
                </a:solidFill>
              </a:rPr>
              <a:t>highest values</a:t>
            </a:r>
            <a:endParaRPr>
              <a:solidFill>
                <a:srgbClr val="741B47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Returns index of the first occurrence of maximum value.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75" y="966325"/>
            <a:ext cx="3838049" cy="4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38" y="2217146"/>
            <a:ext cx="33051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450" y="2207924"/>
            <a:ext cx="32194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2411" y="3356586"/>
            <a:ext cx="37623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7198" y="4591321"/>
            <a:ext cx="33528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282600"/>
            <a:ext cx="8520600" cy="46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loc[ ]</a:t>
            </a:r>
            <a:r>
              <a:rPr lang="en" sz="1400" b="1">
                <a:solidFill>
                  <a:schemeClr val="dk1"/>
                </a:solidFill>
              </a:rPr>
              <a:t> and</a:t>
            </a:r>
            <a:r>
              <a:rPr lang="en" sz="1400" b="1">
                <a:solidFill>
                  <a:schemeClr val="dk2"/>
                </a:solidFill>
              </a:rPr>
              <a:t> iloc[ ] </a:t>
            </a:r>
            <a:r>
              <a:rPr lang="en" sz="1400" b="1">
                <a:solidFill>
                  <a:schemeClr val="dk1"/>
                </a:solidFill>
              </a:rPr>
              <a:t>are pandas indexing methods, but they operate differently!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loc[ ]: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 b="1">
                <a:solidFill>
                  <a:schemeClr val="dk1"/>
                </a:solidFill>
              </a:rPr>
              <a:t>Label-based i</a:t>
            </a:r>
            <a:r>
              <a:rPr lang="en" sz="1200">
                <a:solidFill>
                  <a:schemeClr val="dk1"/>
                </a:solidFill>
              </a:rPr>
              <a:t>ndexing.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is using labels of rows or columns to select data.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</a:t>
            </a:r>
            <a:r>
              <a:rPr lang="en" sz="1200" b="1">
                <a:solidFill>
                  <a:schemeClr val="dk1"/>
                </a:solidFill>
              </a:rPr>
              <a:t>includes the end label</a:t>
            </a:r>
            <a:r>
              <a:rPr lang="en" sz="1200">
                <a:solidFill>
                  <a:schemeClr val="dk1"/>
                </a:solidFill>
              </a:rPr>
              <a:t> in a slicing operation.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iloc[ ]: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 b="1">
                <a:solidFill>
                  <a:schemeClr val="dk1"/>
                </a:solidFill>
              </a:rPr>
              <a:t>Integer-location based </a:t>
            </a:r>
            <a:r>
              <a:rPr lang="en" sz="1200">
                <a:solidFill>
                  <a:schemeClr val="dk1"/>
                </a:solidFill>
              </a:rPr>
              <a:t>indexing.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is using integer indices to select data.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slicing operation is </a:t>
            </a:r>
            <a:r>
              <a:rPr lang="en" sz="1200" b="1">
                <a:solidFill>
                  <a:schemeClr val="dk1"/>
                </a:solidFill>
              </a:rPr>
              <a:t>exclusive of the end index.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41B47"/>
                </a:solidFill>
              </a:rPr>
              <a:t>Example:</a:t>
            </a:r>
            <a:endParaRPr sz="1200" b="1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Let    </a:t>
            </a:r>
            <a:r>
              <a:rPr lang="en" sz="1200" b="1">
                <a:solidFill>
                  <a:schemeClr val="dk1"/>
                </a:solidFill>
              </a:rPr>
              <a:t>df =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Using </a:t>
            </a:r>
            <a:r>
              <a:rPr lang="en" sz="1200" b="1">
                <a:solidFill>
                  <a:schemeClr val="dk2"/>
                </a:solidFill>
              </a:rPr>
              <a:t>loc[ ]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Using </a:t>
            </a:r>
            <a:r>
              <a:rPr lang="en" sz="1200" b="1">
                <a:solidFill>
                  <a:schemeClr val="dk2"/>
                </a:solidFill>
              </a:rPr>
              <a:t>iloc[ ]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25" y="2334150"/>
            <a:ext cx="1313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775" y="3266350"/>
            <a:ext cx="3284975" cy="3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775" y="3668200"/>
            <a:ext cx="3284975" cy="31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3963" y="3107400"/>
            <a:ext cx="1133475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4591362" y="3822803"/>
            <a:ext cx="633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3275" y="4079650"/>
            <a:ext cx="3148475" cy="28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3275" y="4464750"/>
            <a:ext cx="2481525" cy="2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93975" y="4145188"/>
            <a:ext cx="1066800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4046975" y="4612200"/>
            <a:ext cx="10512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384350"/>
            <a:ext cx="8520600" cy="4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Resetting indices with </a:t>
            </a:r>
            <a:r>
              <a:rPr lang="en" sz="1700">
                <a:solidFill>
                  <a:schemeClr val="dk2"/>
                </a:solidFill>
              </a:rPr>
              <a:t>reset_index()</a:t>
            </a:r>
            <a:endParaRPr sz="17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Reset the index of a DataFrame.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Using </a:t>
            </a:r>
            <a:r>
              <a:rPr lang="en" sz="1700">
                <a:solidFill>
                  <a:schemeClr val="dk2"/>
                </a:solidFill>
              </a:rPr>
              <a:t>sum()</a:t>
            </a:r>
            <a:endParaRPr sz="17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Return the sum of the values in a column or DataFrame.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Using </a:t>
            </a:r>
            <a:r>
              <a:rPr lang="en" sz="1700">
                <a:solidFill>
                  <a:schemeClr val="dk2"/>
                </a:solidFill>
              </a:rPr>
              <a:t>groupby() </a:t>
            </a:r>
            <a:r>
              <a:rPr lang="en" sz="1700">
                <a:solidFill>
                  <a:schemeClr val="dk1"/>
                </a:solidFill>
              </a:rPr>
              <a:t>function</a:t>
            </a:r>
            <a:endParaRPr sz="170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Group DataFrame using a specific column (or multiple columns), often used with aggregate functions.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741B47"/>
                </a:solidFill>
              </a:rPr>
              <a:t>Example: </a:t>
            </a:r>
            <a:endParaRPr sz="1400">
              <a:solidFill>
                <a:srgbClr val="741B47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00" y="1085225"/>
            <a:ext cx="1529875" cy="3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275" y="2221325"/>
            <a:ext cx="3148475" cy="3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00" y="3291525"/>
            <a:ext cx="3727875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0350" y="3813963"/>
            <a:ext cx="1154075" cy="1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725" y="4213813"/>
            <a:ext cx="2863657" cy="2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5249" y="3989249"/>
            <a:ext cx="1336025" cy="6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6220745" y="4329650"/>
            <a:ext cx="672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2" name="Google Shape;1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3275" y="3291525"/>
            <a:ext cx="4109025" cy="3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286375"/>
            <a:ext cx="8520600" cy="4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Using </a:t>
            </a:r>
            <a:r>
              <a:rPr lang="en" sz="1700">
                <a:solidFill>
                  <a:schemeClr val="dk2"/>
                </a:solidFill>
              </a:rPr>
              <a:t>count()</a:t>
            </a:r>
            <a:endParaRPr sz="17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Count non-NA cells for each column or row.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</a:rPr>
              <a:t>count() vs. value_counts():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count()</a:t>
            </a:r>
            <a:r>
              <a:rPr lang="en" sz="1300">
                <a:solidFill>
                  <a:schemeClr val="dk1"/>
                </a:solidFill>
              </a:rPr>
              <a:t> is primarily used to determine the number of non-NA/null values.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It doesn't give a breakdown of how many times each unique value appears.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value_counts(): </a:t>
            </a:r>
            <a:r>
              <a:rPr lang="en" sz="1300">
                <a:solidFill>
                  <a:schemeClr val="dk1"/>
                </a:solidFill>
              </a:rPr>
              <a:t>is used to see a breakdown of unique values in a Series and how often each unique value appears.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It returns a Series of counts of unique values, in descending order.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It is especially useful for categorical data where you want to understand the distribution of categories.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41B47"/>
                </a:solidFill>
              </a:rPr>
              <a:t>Example</a:t>
            </a:r>
            <a:r>
              <a:rPr lang="en" sz="1300">
                <a:solidFill>
                  <a:srgbClr val="741B47"/>
                </a:solidFill>
              </a:rPr>
              <a:t>:</a:t>
            </a: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count():</a:t>
            </a: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</a:rPr>
              <a:t>value_counts():  </a:t>
            </a: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50" y="909175"/>
            <a:ext cx="3675375" cy="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638" y="3047725"/>
            <a:ext cx="57435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225" y="3047725"/>
            <a:ext cx="84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0638" y="3746713"/>
            <a:ext cx="2295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1938" y="3755013"/>
            <a:ext cx="5810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>
            <a:off x="4572000" y="3955050"/>
            <a:ext cx="6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1388" y="4408725"/>
            <a:ext cx="28098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8025" y="4169375"/>
            <a:ext cx="916850" cy="7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>
            <a:off x="4572000" y="4556350"/>
            <a:ext cx="6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5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Definition and use of pivot tables</a:t>
            </a:r>
            <a:endParaRPr b="1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Pivot tables </a:t>
            </a:r>
            <a:r>
              <a:rPr lang="en"/>
              <a:t>restructure and aggregate data from a DataFrame.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It takes a data frame as input and returns a new data frame that</a:t>
            </a:r>
            <a:r>
              <a:rPr lang="en">
                <a:solidFill>
                  <a:srgbClr val="741B47"/>
                </a:solidFill>
              </a:rPr>
              <a:t> summarizes the input data </a:t>
            </a:r>
            <a:r>
              <a:rPr lang="en" u="sng"/>
              <a:t>based on one or more columns</a:t>
            </a:r>
            <a:r>
              <a:rPr lang="en"/>
              <a:t>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The pivot table function applies one or more aggregation functions to the grouped data, such as </a:t>
            </a:r>
            <a:r>
              <a:rPr lang="en" u="sng"/>
              <a:t>sum, mean, count, and so on</a:t>
            </a:r>
            <a:r>
              <a:rPr lang="en"/>
              <a:t>, to produce the final output.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parameters: </a:t>
            </a:r>
            <a:r>
              <a:rPr lang="en">
                <a:solidFill>
                  <a:srgbClr val="741B47"/>
                </a:solidFill>
              </a:rPr>
              <a:t>values, index, </a:t>
            </a:r>
            <a:r>
              <a:rPr lang="en"/>
              <a:t>and </a:t>
            </a:r>
            <a:r>
              <a:rPr lang="en">
                <a:solidFill>
                  <a:srgbClr val="741B47"/>
                </a:solidFill>
              </a:rPr>
              <a:t>aggfunc</a:t>
            </a:r>
            <a:endParaRPr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dk2"/>
                </a:solidFill>
              </a:rPr>
              <a:t>pivot_table()</a:t>
            </a:r>
            <a:r>
              <a:rPr lang="en"/>
              <a:t>, values are the columns to aggregate, index is the column to be used as rows, and aggfunc determines the aggregate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Example of pivot tables</a:t>
            </a:r>
            <a:endParaRPr sz="1800" b="1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103100" y="446775"/>
            <a:ext cx="8981100" cy="4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 say we have sales data for a store, capturing the products sold, the salesperson who made the sale, and the quantity sold.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1113938"/>
            <a:ext cx="5443101" cy="8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150" y="834925"/>
            <a:ext cx="2080150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03100" y="2331138"/>
            <a:ext cx="529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 We want to see the </a:t>
            </a:r>
            <a:r>
              <a:rPr lang="en"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total quantity of </a:t>
            </a:r>
            <a:r>
              <a:rPr lang="en" sz="1200" b="1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products sold </a:t>
            </a:r>
            <a:r>
              <a:rPr lang="en"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by each salesperson:</a:t>
            </a:r>
            <a:endParaRPr>
              <a:solidFill>
                <a:srgbClr val="741B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174573" y="1455638"/>
            <a:ext cx="457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df =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050" y="2910738"/>
            <a:ext cx="6055150" cy="45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750" y="2686750"/>
            <a:ext cx="1493550" cy="8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22550" y="3589263"/>
            <a:ext cx="567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 We want to see the </a:t>
            </a:r>
            <a:r>
              <a:rPr lang="en"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total quantity of </a:t>
            </a:r>
            <a:r>
              <a:rPr lang="en" b="1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each</a:t>
            </a:r>
            <a:r>
              <a:rPr lang="en"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product sold</a:t>
            </a:r>
            <a:r>
              <a:rPr lang="en"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by each salesperson:</a:t>
            </a:r>
            <a:endParaRPr>
              <a:solidFill>
                <a:srgbClr val="741B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100" y="4148700"/>
            <a:ext cx="6953450" cy="4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7500" y="3896500"/>
            <a:ext cx="1587250" cy="92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>
            <a:off x="6481750" y="3134500"/>
            <a:ext cx="506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/>
          <p:nvPr/>
        </p:nvCxnSpPr>
        <p:spPr>
          <a:xfrm rot="10800000" flipH="1">
            <a:off x="7140775" y="4372913"/>
            <a:ext cx="232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5617063" y="1629950"/>
            <a:ext cx="506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Microsoft Macintosh PowerPoint</Application>
  <PresentationFormat>On-screen Show (16:9)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Proxima Nova</vt:lpstr>
      <vt:lpstr>Arial</vt:lpstr>
      <vt:lpstr>Spearmint</vt:lpstr>
      <vt:lpstr>Lab 2</vt:lpstr>
      <vt:lpstr>Important Notes!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 and use of pivot tables</vt:lpstr>
      <vt:lpstr>Example of pivot tables</vt:lpstr>
      <vt:lpstr>PowerPoint Presentation</vt:lpstr>
      <vt:lpstr>Lab2 assignment tips! (Shark Tank)</vt:lpstr>
      <vt:lpstr>Lab2 assignment tips! (Shark Tank)</vt:lpstr>
      <vt:lpstr>Lab2 assignment tips! (Shark Tank)</vt:lpstr>
      <vt:lpstr>Lab2 assignment tips! (Shark Tank)</vt:lpstr>
      <vt:lpstr>Lab2 assignment tips! (Evidence of Discrimination)</vt:lpstr>
      <vt:lpstr>Lab2 assignment tips! (Evidence of Discrimination)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Taghreed Al-anazi</cp:lastModifiedBy>
  <cp:revision>1</cp:revision>
  <dcterms:modified xsi:type="dcterms:W3CDTF">2023-10-11T02:02:21Z</dcterms:modified>
</cp:coreProperties>
</file>