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Proxima Nova" panose="020005060300000200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2"/>
  </p:normalViewPr>
  <p:slideViewPr>
    <p:cSldViewPr snapToGrid="0">
      <p:cViewPr varScale="1">
        <p:scale>
          <a:sx n="134" d="100"/>
          <a:sy n="134" d="100"/>
        </p:scale>
        <p:origin x="10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acbb4f86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acbb4f86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9acbb4f86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9acbb4f86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9acbb4f86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9acbb4f86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acbb4f86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acbb4f86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acbb4f8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acbb4f8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cbb4f86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cbb4f8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acbb4f86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acbb4f86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acbb4f86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acbb4f86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acbb4f86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acbb4f86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acbb4f86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acbb4f86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acbb4f86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acbb4f86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acbb4f86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acbb4f86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0SqaIy9pPFfWA_XXnj-eP0a60s0JO-dm/view?usp=share_link"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Lab7</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t>Taghreed Alanazi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85700" y="784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solidFill>
                  <a:schemeClr val="dk2"/>
                </a:solidFill>
              </a:rPr>
              <a:t>Tips for Lab7 assignment:</a:t>
            </a:r>
            <a:endParaRPr sz="2020" b="1">
              <a:solidFill>
                <a:schemeClr val="dk2"/>
              </a:solidFill>
            </a:endParaRPr>
          </a:p>
        </p:txBody>
      </p:sp>
      <p:sp>
        <p:nvSpPr>
          <p:cNvPr id="114" name="Google Shape;114;p21"/>
          <p:cNvSpPr txBox="1">
            <a:spLocks noGrp="1"/>
          </p:cNvSpPr>
          <p:nvPr>
            <p:ph type="body" idx="1"/>
          </p:nvPr>
        </p:nvSpPr>
        <p:spPr>
          <a:xfrm>
            <a:off x="126000" y="651150"/>
            <a:ext cx="8901000" cy="4309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rgbClr val="B45F06"/>
                </a:solidFill>
              </a:rPr>
              <a:t>Exercise 1:</a:t>
            </a:r>
            <a:endParaRPr b="1">
              <a:solidFill>
                <a:srgbClr val="B45F06"/>
              </a:solidFill>
            </a:endParaRPr>
          </a:p>
          <a:p>
            <a:pPr marL="457200" lvl="0" indent="-334327" algn="l" rtl="0">
              <a:spcBef>
                <a:spcPts val="1200"/>
              </a:spcBef>
              <a:spcAft>
                <a:spcPts val="0"/>
              </a:spcAft>
              <a:buSzPct val="100000"/>
              <a:buAutoNum type="arabicPeriod"/>
            </a:pPr>
            <a:r>
              <a:rPr lang="en"/>
              <a:t>To read txt file, you need to use </a:t>
            </a:r>
            <a:r>
              <a:rPr lang="en">
                <a:solidFill>
                  <a:schemeClr val="dk2"/>
                </a:solidFill>
              </a:rPr>
              <a:t>pd.read_table('filename.txt', delimiter='\t')</a:t>
            </a:r>
            <a:endParaRPr>
              <a:solidFill>
                <a:schemeClr val="dk2"/>
              </a:solidFill>
            </a:endParaRPr>
          </a:p>
          <a:p>
            <a:pPr marL="457200" lvl="0" indent="-334327" algn="l" rtl="0">
              <a:spcBef>
                <a:spcPts val="0"/>
              </a:spcBef>
              <a:spcAft>
                <a:spcPts val="0"/>
              </a:spcAft>
              <a:buSzPct val="100000"/>
              <a:buAutoNum type="arabicPeriod"/>
            </a:pPr>
            <a:r>
              <a:rPr lang="en"/>
              <a:t>Then set X and Y values to extract the features and the target variable:</a:t>
            </a:r>
            <a:endParaRPr/>
          </a:p>
          <a:p>
            <a:pPr marL="1371600" lvl="0" indent="0" algn="l" rtl="0">
              <a:spcBef>
                <a:spcPts val="0"/>
              </a:spcBef>
              <a:spcAft>
                <a:spcPts val="0"/>
              </a:spcAft>
              <a:buNone/>
            </a:pPr>
            <a:r>
              <a:rPr lang="en">
                <a:solidFill>
                  <a:schemeClr val="dk2"/>
                </a:solidFill>
              </a:rPr>
              <a:t>X_train = …</a:t>
            </a:r>
            <a:endParaRPr>
              <a:solidFill>
                <a:schemeClr val="dk2"/>
              </a:solidFill>
            </a:endParaRPr>
          </a:p>
          <a:p>
            <a:pPr marL="1371600" lvl="0" indent="0" algn="l" rtl="0">
              <a:spcBef>
                <a:spcPts val="0"/>
              </a:spcBef>
              <a:spcAft>
                <a:spcPts val="0"/>
              </a:spcAft>
              <a:buNone/>
            </a:pPr>
            <a:r>
              <a:rPr lang="en">
                <a:solidFill>
                  <a:schemeClr val="dk2"/>
                </a:solidFill>
              </a:rPr>
              <a:t>y_train = …</a:t>
            </a:r>
            <a:endParaRPr>
              <a:solidFill>
                <a:schemeClr val="dk2"/>
              </a:solidFill>
            </a:endParaRPr>
          </a:p>
          <a:p>
            <a:pPr marL="457200" lvl="0" indent="-334327" algn="l" rtl="0">
              <a:spcBef>
                <a:spcPts val="0"/>
              </a:spcBef>
              <a:spcAft>
                <a:spcPts val="0"/>
              </a:spcAft>
              <a:buSzPct val="100000"/>
              <a:buAutoNum type="arabicPeriod"/>
            </a:pPr>
            <a:r>
              <a:rPr lang="en"/>
              <a:t>Declare and train a linear regression model using </a:t>
            </a:r>
            <a:r>
              <a:rPr lang="en">
                <a:solidFill>
                  <a:schemeClr val="dk2"/>
                </a:solidFill>
              </a:rPr>
              <a:t>LinearRegression() </a:t>
            </a:r>
            <a:r>
              <a:rPr lang="en"/>
              <a:t>and </a:t>
            </a:r>
            <a:r>
              <a:rPr lang="en">
                <a:solidFill>
                  <a:schemeClr val="dk2"/>
                </a:solidFill>
              </a:rPr>
              <a:t>model.fit(...)</a:t>
            </a:r>
            <a:endParaRPr>
              <a:solidFill>
                <a:schemeClr val="dk2"/>
              </a:solidFill>
            </a:endParaRPr>
          </a:p>
          <a:p>
            <a:pPr marL="457200" lvl="0" indent="-334327" algn="l" rtl="0">
              <a:spcBef>
                <a:spcPts val="0"/>
              </a:spcBef>
              <a:spcAft>
                <a:spcPts val="0"/>
              </a:spcAft>
              <a:buSzPct val="100000"/>
              <a:buAutoNum type="arabicPeriod"/>
            </a:pPr>
            <a:r>
              <a:rPr lang="en"/>
              <a:t>Use </a:t>
            </a:r>
            <a:r>
              <a:rPr lang="en">
                <a:solidFill>
                  <a:schemeClr val="dk2"/>
                </a:solidFill>
              </a:rPr>
              <a:t>np.linspace() </a:t>
            </a:r>
            <a:r>
              <a:rPr lang="en"/>
              <a:t>to create a sequence of numbers from 500 to 5000 </a:t>
            </a:r>
            <a:r>
              <a:rPr lang="en" b="1"/>
              <a:t>(as in examples)</a:t>
            </a:r>
            <a:r>
              <a:rPr lang="en"/>
              <a:t> </a:t>
            </a:r>
            <a:endParaRPr/>
          </a:p>
          <a:p>
            <a:pPr marL="1371600" lvl="0" indent="0" algn="l" rtl="0">
              <a:spcBef>
                <a:spcPts val="0"/>
              </a:spcBef>
              <a:spcAft>
                <a:spcPts val="0"/>
              </a:spcAft>
              <a:buNone/>
            </a:pPr>
            <a:r>
              <a:rPr lang="en">
                <a:solidFill>
                  <a:schemeClr val="dk2"/>
                </a:solidFill>
              </a:rPr>
              <a:t>X_new = …</a:t>
            </a:r>
            <a:endParaRPr>
              <a:solidFill>
                <a:schemeClr val="dk2"/>
              </a:solidFill>
            </a:endParaRPr>
          </a:p>
          <a:p>
            <a:pPr marL="1371600" lvl="0" indent="0" algn="l" rtl="0">
              <a:spcBef>
                <a:spcPts val="0"/>
              </a:spcBef>
              <a:spcAft>
                <a:spcPts val="0"/>
              </a:spcAft>
              <a:buNone/>
            </a:pPr>
            <a:r>
              <a:rPr lang="en">
                <a:solidFill>
                  <a:schemeClr val="dk2"/>
                </a:solidFill>
              </a:rPr>
              <a:t>X_new["column_name"] = np.linspace(500, 5000, num=5000)</a:t>
            </a:r>
            <a:endParaRPr>
              <a:solidFill>
                <a:schemeClr val="dk2"/>
              </a:solidFill>
            </a:endParaRPr>
          </a:p>
          <a:p>
            <a:pPr marL="457200" lvl="0" indent="-334327" algn="l" rtl="0">
              <a:spcBef>
                <a:spcPts val="0"/>
              </a:spcBef>
              <a:spcAft>
                <a:spcPts val="0"/>
              </a:spcAft>
              <a:buSzPct val="100000"/>
              <a:buAutoNum type="arabicPeriod"/>
            </a:pPr>
            <a:r>
              <a:rPr lang="en"/>
              <a:t>Then, create a Series out of the predicted values</a:t>
            </a:r>
            <a:endParaRPr/>
          </a:p>
          <a:p>
            <a:pPr marL="1371600" lvl="0" indent="0" algn="l" rtl="0">
              <a:spcBef>
                <a:spcPts val="0"/>
              </a:spcBef>
              <a:spcAft>
                <a:spcPts val="0"/>
              </a:spcAft>
              <a:buNone/>
            </a:pPr>
            <a:r>
              <a:rPr lang="en">
                <a:solidFill>
                  <a:schemeClr val="dk2"/>
                </a:solidFill>
              </a:rPr>
              <a:t>y_new_ = pd.Series(</a:t>
            </a:r>
            <a:endParaRPr>
              <a:solidFill>
                <a:schemeClr val="dk2"/>
              </a:solidFill>
            </a:endParaRPr>
          </a:p>
          <a:p>
            <a:pPr marL="1828800" lvl="0" indent="0" algn="l" rtl="0">
              <a:spcBef>
                <a:spcPts val="0"/>
              </a:spcBef>
              <a:spcAft>
                <a:spcPts val="0"/>
              </a:spcAft>
              <a:buNone/>
            </a:pPr>
            <a:r>
              <a:rPr lang="en">
                <a:solidFill>
                  <a:schemeClr val="dk2"/>
                </a:solidFill>
              </a:rPr>
              <a:t>model.predict(...), # y values in Series.plot.line()</a:t>
            </a:r>
            <a:endParaRPr>
              <a:solidFill>
                <a:schemeClr val="dk2"/>
              </a:solidFill>
            </a:endParaRPr>
          </a:p>
          <a:p>
            <a:pPr marL="1828800" lvl="0" indent="0" algn="l" rtl="0">
              <a:spcBef>
                <a:spcPts val="0"/>
              </a:spcBef>
              <a:spcAft>
                <a:spcPts val="0"/>
              </a:spcAft>
              <a:buNone/>
            </a:pPr>
            <a:r>
              <a:rPr lang="en">
                <a:solidFill>
                  <a:schemeClr val="dk2"/>
                </a:solidFill>
              </a:rPr>
              <a:t>index=... # x values in Series.plot.line()</a:t>
            </a:r>
            <a:endParaRPr>
              <a:solidFill>
                <a:schemeClr val="dk2"/>
              </a:solidFill>
            </a:endParaRPr>
          </a:p>
          <a:p>
            <a:pPr marL="1828800" lvl="0" indent="0" algn="l" rtl="0">
              <a:spcBef>
                <a:spcPts val="0"/>
              </a:spcBef>
              <a:spcAft>
                <a:spcPts val="0"/>
              </a:spcAft>
              <a:buNone/>
            </a:pPr>
            <a:r>
              <a:rPr lang="en">
                <a:solidFill>
                  <a:schemeClr val="dk2"/>
                </a:solidFill>
              </a:rPr>
              <a:t>)</a:t>
            </a:r>
            <a:endParaRPr>
              <a:solidFill>
                <a:schemeClr val="dk2"/>
              </a:solidFill>
            </a:endParaRPr>
          </a:p>
          <a:p>
            <a:pPr marL="457200" lvl="0" indent="-334327" algn="l" rtl="0">
              <a:spcBef>
                <a:spcPts val="0"/>
              </a:spcBef>
              <a:spcAft>
                <a:spcPts val="0"/>
              </a:spcAft>
              <a:buSzPct val="100000"/>
              <a:buAutoNum type="arabicPeriod"/>
            </a:pPr>
            <a:r>
              <a:rPr lang="en"/>
              <a:t>Finally, plot the data, then the model using </a:t>
            </a:r>
            <a:r>
              <a:rPr lang="en">
                <a:solidFill>
                  <a:schemeClr val="dk2"/>
                </a:solidFill>
              </a:rPr>
              <a:t>plot.scatter() </a:t>
            </a:r>
            <a:r>
              <a:rPr lang="en"/>
              <a:t>and </a:t>
            </a:r>
            <a:r>
              <a:rPr lang="en">
                <a:solidFill>
                  <a:schemeClr val="dk2"/>
                </a:solidFill>
              </a:rPr>
              <a:t>plot.line()</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09300" y="549850"/>
            <a:ext cx="8167800" cy="395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b="1">
                <a:solidFill>
                  <a:srgbClr val="B45F06"/>
                </a:solidFill>
              </a:rPr>
              <a:t>Exercise 2:</a:t>
            </a:r>
            <a:endParaRPr sz="1500"/>
          </a:p>
          <a:p>
            <a:pPr marL="457200" lvl="0" indent="-323850" algn="l" rtl="0">
              <a:spcBef>
                <a:spcPts val="1200"/>
              </a:spcBef>
              <a:spcAft>
                <a:spcPts val="0"/>
              </a:spcAft>
              <a:buSzPts val="1500"/>
              <a:buAutoNum type="arabicPeriod"/>
            </a:pPr>
            <a:r>
              <a:rPr lang="en" sz="1500" b="1"/>
              <a:t>First method:</a:t>
            </a:r>
            <a:endParaRPr sz="1500" b="1"/>
          </a:p>
          <a:p>
            <a:pPr marL="914400" lvl="1" indent="-323850" algn="l" rtl="0">
              <a:spcBef>
                <a:spcPts val="0"/>
              </a:spcBef>
              <a:spcAft>
                <a:spcPts val="0"/>
              </a:spcAft>
              <a:buSzPts val="1500"/>
              <a:buAutoNum type="alphaLcPeriod"/>
            </a:pPr>
            <a:r>
              <a:rPr lang="en" sz="1500"/>
              <a:t>Define the coefficient and the intercept:</a:t>
            </a:r>
            <a:endParaRPr sz="1500"/>
          </a:p>
          <a:p>
            <a:pPr marL="1828800" lvl="0" indent="0" algn="l" rtl="0">
              <a:spcBef>
                <a:spcPts val="0"/>
              </a:spcBef>
              <a:spcAft>
                <a:spcPts val="0"/>
              </a:spcAft>
              <a:buNone/>
            </a:pPr>
            <a:r>
              <a:rPr lang="en" sz="1500">
                <a:solidFill>
                  <a:schemeClr val="dk2"/>
                </a:solidFill>
              </a:rPr>
              <a:t>c = model.coef_</a:t>
            </a:r>
            <a:endParaRPr sz="1500">
              <a:solidFill>
                <a:schemeClr val="dk2"/>
              </a:solidFill>
            </a:endParaRPr>
          </a:p>
          <a:p>
            <a:pPr marL="1828800" lvl="0" indent="0" algn="l" rtl="0">
              <a:spcBef>
                <a:spcPts val="0"/>
              </a:spcBef>
              <a:spcAft>
                <a:spcPts val="0"/>
              </a:spcAft>
              <a:buNone/>
            </a:pPr>
            <a:r>
              <a:rPr lang="en" sz="1500">
                <a:solidFill>
                  <a:schemeClr val="dk2"/>
                </a:solidFill>
              </a:rPr>
              <a:t>b = model.intercept_</a:t>
            </a:r>
            <a:endParaRPr sz="1500">
              <a:solidFill>
                <a:schemeClr val="dk2"/>
              </a:solidFill>
            </a:endParaRPr>
          </a:p>
          <a:p>
            <a:pPr marL="914400" lvl="1" indent="-323850" algn="l" rtl="0">
              <a:spcBef>
                <a:spcPts val="0"/>
              </a:spcBef>
              <a:spcAft>
                <a:spcPts val="0"/>
              </a:spcAft>
              <a:buSzPts val="1500"/>
              <a:buAutoNum type="alphaLcPeriod"/>
            </a:pPr>
            <a:r>
              <a:rPr lang="en" sz="1500"/>
              <a:t>Then use np.linspace() : </a:t>
            </a:r>
            <a:endParaRPr sz="1500"/>
          </a:p>
          <a:p>
            <a:pPr marL="1371600" lvl="0" indent="0" algn="l" rtl="0">
              <a:spcBef>
                <a:spcPts val="0"/>
              </a:spcBef>
              <a:spcAft>
                <a:spcPts val="0"/>
              </a:spcAft>
              <a:buNone/>
            </a:pPr>
            <a:r>
              <a:rPr lang="en" sz="1500">
                <a:solidFill>
                  <a:schemeClr val="dk2"/>
                </a:solidFill>
              </a:rPr>
              <a:t>x = np.linspace(500, 5000, num=5000)</a:t>
            </a:r>
            <a:endParaRPr sz="1500">
              <a:solidFill>
                <a:schemeClr val="dk2"/>
              </a:solidFill>
            </a:endParaRPr>
          </a:p>
          <a:p>
            <a:pPr marL="1371600" lvl="0" indent="0" algn="l" rtl="0">
              <a:spcBef>
                <a:spcPts val="0"/>
              </a:spcBef>
              <a:spcAft>
                <a:spcPts val="0"/>
              </a:spcAft>
              <a:buNone/>
            </a:pPr>
            <a:r>
              <a:rPr lang="en" sz="1500">
                <a:solidFill>
                  <a:schemeClr val="dk2"/>
                </a:solidFill>
              </a:rPr>
              <a:t>y = [((c*x_i) + b) for x_i in x]</a:t>
            </a:r>
            <a:endParaRPr sz="1500">
              <a:solidFill>
                <a:schemeClr val="dk2"/>
              </a:solidFill>
            </a:endParaRPr>
          </a:p>
          <a:p>
            <a:pPr marL="914400" lvl="1" indent="-323850" algn="l" rtl="0">
              <a:spcBef>
                <a:spcPts val="0"/>
              </a:spcBef>
              <a:spcAft>
                <a:spcPts val="0"/>
              </a:spcAft>
              <a:buSzPts val="1500"/>
              <a:buAutoNum type="alphaLcPeriod"/>
            </a:pPr>
            <a:r>
              <a:rPr lang="en" sz="1500"/>
              <a:t>Finally, you need to plot the results using scatter. </a:t>
            </a:r>
            <a:endParaRPr sz="1500"/>
          </a:p>
          <a:p>
            <a:pPr marL="914400" lvl="0" indent="0" algn="l" rtl="0">
              <a:spcBef>
                <a:spcPts val="0"/>
              </a:spcBef>
              <a:spcAft>
                <a:spcPts val="0"/>
              </a:spcAft>
              <a:buNone/>
            </a:pPr>
            <a:r>
              <a:rPr lang="en" sz="1500"/>
              <a:t>	</a:t>
            </a:r>
            <a:r>
              <a:rPr lang="en" sz="1500">
                <a:solidFill>
                  <a:schemeClr val="dk2"/>
                </a:solidFill>
              </a:rPr>
              <a:t>plt.plot(x, y, c='r')</a:t>
            </a:r>
            <a:endParaRPr sz="1500">
              <a:solidFill>
                <a:schemeClr val="dk2"/>
              </a:solidFill>
            </a:endParaRPr>
          </a:p>
          <a:p>
            <a:pPr marL="457200" lvl="0" indent="-323850" algn="l" rtl="0">
              <a:spcBef>
                <a:spcPts val="0"/>
              </a:spcBef>
              <a:spcAft>
                <a:spcPts val="0"/>
              </a:spcAft>
              <a:buSzPts val="1500"/>
              <a:buAutoNum type="arabicPeriod"/>
            </a:pPr>
            <a:r>
              <a:rPr lang="en" sz="1500" b="1"/>
              <a:t>Second method:</a:t>
            </a:r>
            <a:r>
              <a:rPr lang="en" sz="1500"/>
              <a:t> </a:t>
            </a:r>
            <a:endParaRPr sz="1500"/>
          </a:p>
          <a:p>
            <a:pPr marL="914400" lvl="1" indent="-323850" algn="l" rtl="0">
              <a:spcBef>
                <a:spcPts val="0"/>
              </a:spcBef>
              <a:spcAft>
                <a:spcPts val="0"/>
              </a:spcAft>
              <a:buSzPts val="1500"/>
              <a:buAutoNum type="alphaLcPeriod"/>
            </a:pPr>
            <a:r>
              <a:rPr lang="en" sz="1500"/>
              <a:t>You calculate it directly using: </a:t>
            </a:r>
            <a:endParaRPr sz="1500"/>
          </a:p>
          <a:p>
            <a:pPr marL="457200" lvl="0" indent="457200" algn="l" rtl="0">
              <a:spcBef>
                <a:spcPts val="0"/>
              </a:spcBef>
              <a:spcAft>
                <a:spcPts val="0"/>
              </a:spcAft>
              <a:buNone/>
            </a:pPr>
            <a:r>
              <a:rPr lang="en" sz="1500">
                <a:solidFill>
                  <a:schemeClr val="dk2"/>
                </a:solidFill>
              </a:rPr>
              <a:t>y_pred = (model.coef_ * X_new["coloumn_name"]) + model.intercept_</a:t>
            </a:r>
            <a:endParaRPr sz="1500">
              <a:solidFill>
                <a:schemeClr val="dk2"/>
              </a:solidFill>
            </a:endParaRPr>
          </a:p>
          <a:p>
            <a:pPr marL="914400" lvl="1" indent="-323850" algn="l" rtl="0">
              <a:spcBef>
                <a:spcPts val="0"/>
              </a:spcBef>
              <a:spcAft>
                <a:spcPts val="0"/>
              </a:spcAft>
              <a:buSzPts val="1500"/>
              <a:buAutoNum type="alphaLcPeriod"/>
            </a:pPr>
            <a:r>
              <a:rPr lang="en" sz="1500"/>
              <a:t>then, plot the results.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148925" y="183275"/>
            <a:ext cx="8671800" cy="46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B45F06"/>
                </a:solidFill>
              </a:rPr>
              <a:t>Exercise 3:</a:t>
            </a:r>
            <a:endParaRPr sz="1200"/>
          </a:p>
          <a:p>
            <a:pPr marL="0" lvl="0" indent="0" algn="l" rtl="0">
              <a:spcBef>
                <a:spcPts val="1200"/>
              </a:spcBef>
              <a:spcAft>
                <a:spcPts val="0"/>
              </a:spcAft>
              <a:buNone/>
            </a:pPr>
            <a:r>
              <a:rPr lang="en" sz="1200" b="1"/>
              <a:t>Multiple linear regression!</a:t>
            </a:r>
            <a:r>
              <a:rPr lang="en" sz="1200"/>
              <a:t> Instead of one feature, you will predict the price based on many features. </a:t>
            </a:r>
            <a:r>
              <a:rPr lang="en" sz="1200" b="1"/>
              <a:t>No need to visualize! But interrupt the results correctly!</a:t>
            </a:r>
            <a:endParaRPr sz="1200" b="1"/>
          </a:p>
          <a:p>
            <a:pPr marL="457200" lvl="0" indent="-304800" algn="l" rtl="0">
              <a:spcBef>
                <a:spcPts val="0"/>
              </a:spcBef>
              <a:spcAft>
                <a:spcPts val="0"/>
              </a:spcAft>
              <a:buSzPts val="1200"/>
              <a:buAutoNum type="arabicPeriod"/>
            </a:pPr>
            <a:r>
              <a:rPr lang="en" sz="1200"/>
              <a:t>First, define the values of X_train and y_train: </a:t>
            </a:r>
            <a:endParaRPr sz="1200"/>
          </a:p>
          <a:p>
            <a:pPr marL="914400" lvl="0" indent="0" algn="l" rtl="0">
              <a:spcBef>
                <a:spcPts val="0"/>
              </a:spcBef>
              <a:spcAft>
                <a:spcPts val="0"/>
              </a:spcAft>
              <a:buNone/>
            </a:pPr>
            <a:r>
              <a:rPr lang="en" sz="1200">
                <a:solidFill>
                  <a:schemeClr val="dk2"/>
                </a:solidFill>
              </a:rPr>
              <a:t>X_train =df[["column1_name", "column2_name", "Full Bath", "column3_name"]] # extract features</a:t>
            </a:r>
            <a:endParaRPr sz="1200">
              <a:solidFill>
                <a:schemeClr val="dk2"/>
              </a:solidFill>
            </a:endParaRPr>
          </a:p>
          <a:p>
            <a:pPr marL="914400" lvl="0" indent="0" algn="l" rtl="0">
              <a:spcBef>
                <a:spcPts val="0"/>
              </a:spcBef>
              <a:spcAft>
                <a:spcPts val="0"/>
              </a:spcAft>
              <a:buNone/>
            </a:pPr>
            <a:r>
              <a:rPr lang="en" sz="1200">
                <a:solidFill>
                  <a:schemeClr val="dk2"/>
                </a:solidFill>
              </a:rPr>
              <a:t>y_train = df["column_name"] # extract target variable</a:t>
            </a:r>
            <a:endParaRPr sz="1200">
              <a:solidFill>
                <a:schemeClr val="dk2"/>
              </a:solidFill>
            </a:endParaRPr>
          </a:p>
          <a:p>
            <a:pPr marL="457200" lvl="0" indent="-304800" algn="l" rtl="0">
              <a:spcBef>
                <a:spcPts val="0"/>
              </a:spcBef>
              <a:spcAft>
                <a:spcPts val="0"/>
              </a:spcAft>
              <a:buSzPts val="1200"/>
              <a:buAutoNum type="arabicPeriod"/>
            </a:pPr>
            <a:r>
              <a:rPr lang="en" sz="1200"/>
              <a:t>Define and train the linear regression model using:</a:t>
            </a:r>
            <a:endParaRPr sz="1200"/>
          </a:p>
          <a:p>
            <a:pPr marL="914400" lvl="0" indent="0" algn="l" rtl="0">
              <a:spcBef>
                <a:spcPts val="0"/>
              </a:spcBef>
              <a:spcAft>
                <a:spcPts val="0"/>
              </a:spcAft>
              <a:buNone/>
            </a:pPr>
            <a:r>
              <a:rPr lang="en" sz="1200">
                <a:solidFill>
                  <a:schemeClr val="dk2"/>
                </a:solidFill>
              </a:rPr>
              <a:t>model = LinearRegression()</a:t>
            </a:r>
            <a:endParaRPr sz="1200">
              <a:solidFill>
                <a:schemeClr val="dk2"/>
              </a:solidFill>
            </a:endParaRPr>
          </a:p>
          <a:p>
            <a:pPr marL="914400" lvl="0" indent="0" algn="l" rtl="0">
              <a:spcBef>
                <a:spcPts val="0"/>
              </a:spcBef>
              <a:spcAft>
                <a:spcPts val="0"/>
              </a:spcAft>
              <a:buNone/>
            </a:pPr>
            <a:r>
              <a:rPr lang="en" sz="1200">
                <a:solidFill>
                  <a:schemeClr val="dk2"/>
                </a:solidFill>
              </a:rPr>
              <a:t>model.fit(X=..., y=...)</a:t>
            </a:r>
            <a:endParaRPr sz="1200">
              <a:solidFill>
                <a:schemeClr val="dk2"/>
              </a:solidFill>
            </a:endParaRPr>
          </a:p>
          <a:p>
            <a:pPr marL="914400" lvl="0" indent="0" algn="l" rtl="0">
              <a:spcBef>
                <a:spcPts val="0"/>
              </a:spcBef>
              <a:spcAft>
                <a:spcPts val="0"/>
              </a:spcAft>
              <a:buNone/>
            </a:pPr>
            <a:r>
              <a:rPr lang="en" sz="1200">
                <a:solidFill>
                  <a:schemeClr val="dk2"/>
                </a:solidFill>
              </a:rPr>
              <a:t>coeff = ...</a:t>
            </a:r>
            <a:endParaRPr sz="1200">
              <a:solidFill>
                <a:schemeClr val="dk2"/>
              </a:solidFill>
            </a:endParaRPr>
          </a:p>
          <a:p>
            <a:pPr marL="457200" lvl="0" indent="-304800" algn="l" rtl="0">
              <a:spcBef>
                <a:spcPts val="0"/>
              </a:spcBef>
              <a:spcAft>
                <a:spcPts val="0"/>
              </a:spcAft>
              <a:buSzPts val="1200"/>
              <a:buAutoNum type="arabicPeriod"/>
            </a:pPr>
            <a:r>
              <a:rPr lang="en" sz="1200"/>
              <a:t>Then, you need define X_test and add the features in the question to do the prediction:</a:t>
            </a:r>
            <a:endParaRPr sz="1200"/>
          </a:p>
          <a:p>
            <a:pPr marL="914400" lvl="0" indent="0" algn="l" rtl="0">
              <a:spcBef>
                <a:spcPts val="0"/>
              </a:spcBef>
              <a:spcAft>
                <a:spcPts val="0"/>
              </a:spcAft>
              <a:buNone/>
            </a:pPr>
            <a:r>
              <a:rPr lang="en" sz="1200">
                <a:solidFill>
                  <a:schemeClr val="dk2"/>
                </a:solidFill>
              </a:rPr>
              <a:t>X_test = pd.DataFrame()</a:t>
            </a:r>
            <a:endParaRPr sz="1200">
              <a:solidFill>
                <a:schemeClr val="dk2"/>
              </a:solidFill>
            </a:endParaRPr>
          </a:p>
          <a:p>
            <a:pPr marL="914400" lvl="0" indent="0" algn="l" rtl="0">
              <a:spcBef>
                <a:spcPts val="0"/>
              </a:spcBef>
              <a:spcAft>
                <a:spcPts val="0"/>
              </a:spcAft>
              <a:buNone/>
            </a:pPr>
            <a:r>
              <a:rPr lang="en" sz="1200">
                <a:solidFill>
                  <a:schemeClr val="dk2"/>
                </a:solidFill>
              </a:rPr>
              <a:t>X_test["column_name"] = [value] # 1500 square feet</a:t>
            </a:r>
            <a:endParaRPr sz="1200">
              <a:solidFill>
                <a:schemeClr val="dk2"/>
              </a:solidFill>
            </a:endParaRPr>
          </a:p>
          <a:p>
            <a:pPr marL="914400" lvl="0" indent="0" algn="l" rtl="0">
              <a:spcBef>
                <a:spcPts val="0"/>
              </a:spcBef>
              <a:spcAft>
                <a:spcPts val="0"/>
              </a:spcAft>
              <a:buNone/>
            </a:pPr>
            <a:r>
              <a:rPr lang="en" sz="1200">
                <a:solidFill>
                  <a:schemeClr val="dk2"/>
                </a:solidFill>
              </a:rPr>
              <a:t>X_test["column_name r"] = [value] #  3 bedrooms</a:t>
            </a:r>
            <a:endParaRPr sz="1200">
              <a:solidFill>
                <a:schemeClr val="dk2"/>
              </a:solidFill>
            </a:endParaRPr>
          </a:p>
          <a:p>
            <a:pPr marL="914400" lvl="0" indent="0" algn="l" rtl="0">
              <a:spcBef>
                <a:spcPts val="0"/>
              </a:spcBef>
              <a:spcAft>
                <a:spcPts val="0"/>
              </a:spcAft>
              <a:buNone/>
            </a:pPr>
            <a:r>
              <a:rPr lang="en" sz="1200">
                <a:solidFill>
                  <a:schemeClr val="dk2"/>
                </a:solidFill>
              </a:rPr>
              <a:t>X_test["column_name"] = [value] # 2 full baths</a:t>
            </a:r>
            <a:endParaRPr sz="1200">
              <a:solidFill>
                <a:schemeClr val="dk2"/>
              </a:solidFill>
            </a:endParaRPr>
          </a:p>
          <a:p>
            <a:pPr marL="914400" lvl="0" indent="0" algn="l" rtl="0">
              <a:spcBef>
                <a:spcPts val="0"/>
              </a:spcBef>
              <a:spcAft>
                <a:spcPts val="0"/>
              </a:spcAft>
              <a:buNone/>
            </a:pPr>
            <a:r>
              <a:rPr lang="en" sz="1200">
                <a:solidFill>
                  <a:schemeClr val="dk2"/>
                </a:solidFill>
              </a:rPr>
              <a:t>X_test["column_name"] = [value] # 1 half bath</a:t>
            </a:r>
            <a:endParaRPr sz="1200">
              <a:solidFill>
                <a:schemeClr val="dk2"/>
              </a:solidFill>
            </a:endParaRPr>
          </a:p>
          <a:p>
            <a:pPr marL="457200" lvl="0" indent="-304800" algn="l" rtl="0">
              <a:spcBef>
                <a:spcPts val="0"/>
              </a:spcBef>
              <a:spcAft>
                <a:spcPts val="0"/>
              </a:spcAft>
              <a:buSzPts val="1200"/>
              <a:buAutoNum type="arabicPeriod"/>
            </a:pPr>
            <a:r>
              <a:rPr lang="en" sz="1200"/>
              <a:t>Then evaluate the model to predict the price with the features mentioned in the question by accessing the coef values for each one </a:t>
            </a:r>
            <a:r>
              <a:rPr lang="en" sz="1200" b="1"/>
              <a:t>using </a:t>
            </a:r>
            <a:r>
              <a:rPr lang="en" sz="1200" b="1">
                <a:solidFill>
                  <a:schemeClr val="dk2"/>
                </a:solidFill>
              </a:rPr>
              <a:t>coeff[] </a:t>
            </a:r>
            <a:r>
              <a:rPr lang="en" sz="1200" b="1"/>
              <a:t>with the proper index.</a:t>
            </a:r>
            <a:r>
              <a:rPr lang="en" sz="1200"/>
              <a:t> </a:t>
            </a:r>
            <a:r>
              <a:rPr lang="en" sz="1200" u="sng"/>
              <a:t>remember that the order of coef for each feature will be the same order that you set in X_train. </a:t>
            </a:r>
            <a:r>
              <a:rPr lang="en" sz="1200">
                <a:solidFill>
                  <a:srgbClr val="B45F06"/>
                </a:solidFill>
              </a:rPr>
              <a:t>for example, if you define these features in this order: [["Gr Liv Area", "Bedroom AbvGr", "Full Bath", "Half Bath"]] , the coef of  "Full Bath" will be coef[2]. </a:t>
            </a:r>
            <a:endParaRPr sz="1200">
              <a:solidFill>
                <a:srgbClr val="B45F06"/>
              </a:solidFill>
            </a:endParaRPr>
          </a:p>
          <a:p>
            <a:pPr marL="457200" lvl="0" indent="-304800" algn="l" rtl="0">
              <a:spcBef>
                <a:spcPts val="0"/>
              </a:spcBef>
              <a:spcAft>
                <a:spcPts val="0"/>
              </a:spcAft>
              <a:buSzPts val="1200"/>
              <a:buAutoNum type="arabicPeriod"/>
            </a:pPr>
            <a:r>
              <a:rPr lang="en" sz="1200"/>
              <a:t>Print the </a:t>
            </a:r>
            <a:r>
              <a:rPr lang="en" sz="1200" b="1"/>
              <a:t>coef values </a:t>
            </a:r>
            <a:r>
              <a:rPr lang="en" sz="1200"/>
              <a:t>and the</a:t>
            </a:r>
            <a:r>
              <a:rPr lang="en" sz="1200" b="1"/>
              <a:t> prediction price for the home</a:t>
            </a:r>
            <a:r>
              <a:rPr lang="en" sz="1200"/>
              <a:t>, and </a:t>
            </a:r>
            <a:r>
              <a:rPr lang="en" sz="1200" b="1" u="sng"/>
              <a:t>analyze the results.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body" idx="1"/>
          </p:nvPr>
        </p:nvSpPr>
        <p:spPr>
          <a:xfrm>
            <a:off x="311700" y="229100"/>
            <a:ext cx="8520600" cy="457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00" b="1">
                <a:solidFill>
                  <a:srgbClr val="B45F06"/>
                </a:solidFill>
              </a:rPr>
              <a:t>Exercise 4:</a:t>
            </a:r>
            <a:endParaRPr sz="1300" b="1">
              <a:solidFill>
                <a:srgbClr val="B45F06"/>
              </a:solidFill>
            </a:endParaRPr>
          </a:p>
          <a:p>
            <a:pPr marL="0" lvl="0" indent="0" algn="l" rtl="0">
              <a:spcBef>
                <a:spcPts val="1200"/>
              </a:spcBef>
              <a:spcAft>
                <a:spcPts val="0"/>
              </a:spcAft>
              <a:buNone/>
            </a:pPr>
            <a:r>
              <a:rPr lang="en" sz="1300"/>
              <a:t>Wants to </a:t>
            </a:r>
            <a:r>
              <a:rPr lang="en" sz="1300" b="1"/>
              <a:t>fit another linear regression model in a new dataset c</a:t>
            </a:r>
            <a:r>
              <a:rPr lang="en" sz="1300"/>
              <a:t>alled </a:t>
            </a:r>
            <a:r>
              <a:rPr lang="en" sz="1300">
                <a:solidFill>
                  <a:schemeClr val="dk2"/>
                </a:solidFill>
              </a:rPr>
              <a:t>tips.csv</a:t>
            </a:r>
            <a:r>
              <a:rPr lang="en" sz="1300"/>
              <a:t>, which contains information about tips collected by a waiter.</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However, </a:t>
            </a:r>
            <a:r>
              <a:rPr lang="en" sz="1300" b="1"/>
              <a:t>all input values need to be numerical</a:t>
            </a:r>
            <a:r>
              <a:rPr lang="en" sz="1300"/>
              <a:t>, so we will </a:t>
            </a:r>
            <a:r>
              <a:rPr lang="en" sz="1300" b="1"/>
              <a:t>need to map any categorical variables to numerical ones.</a:t>
            </a:r>
            <a:endParaRPr sz="1300" b="1"/>
          </a:p>
          <a:p>
            <a:pPr marL="0" lvl="0" indent="0" algn="l" rtl="0">
              <a:spcBef>
                <a:spcPts val="0"/>
              </a:spcBef>
              <a:spcAft>
                <a:spcPts val="0"/>
              </a:spcAft>
              <a:buNone/>
            </a:pPr>
            <a:r>
              <a:rPr lang="en" sz="1300">
                <a:solidFill>
                  <a:srgbClr val="B45F06"/>
                </a:solidFill>
              </a:rPr>
              <a:t>The question is to predict how much a male diner will tip on a Sunday bill of $40.00, so:</a:t>
            </a:r>
            <a:endParaRPr sz="1300">
              <a:solidFill>
                <a:srgbClr val="B45F06"/>
              </a:solidFill>
            </a:endParaRPr>
          </a:p>
          <a:p>
            <a:pPr marL="457200" lvl="0" indent="-311150" algn="l" rtl="0">
              <a:spcBef>
                <a:spcPts val="0"/>
              </a:spcBef>
              <a:spcAft>
                <a:spcPts val="0"/>
              </a:spcAft>
              <a:buSzPts val="1300"/>
              <a:buAutoNum type="arabicPeriod"/>
            </a:pPr>
            <a:r>
              <a:rPr lang="en" sz="1300"/>
              <a:t>First you need to </a:t>
            </a:r>
            <a:r>
              <a:rPr lang="en" sz="1300" b="1"/>
              <a:t>create a new df</a:t>
            </a:r>
            <a:r>
              <a:rPr lang="en" sz="1300"/>
              <a:t> that contains the information of (male, Sunday and bill) which are these columns: </a:t>
            </a:r>
            <a:endParaRPr sz="1300"/>
          </a:p>
          <a:p>
            <a:pPr marL="914400" lvl="0" indent="457200" algn="l" rtl="0">
              <a:spcBef>
                <a:spcPts val="0"/>
              </a:spcBef>
              <a:spcAft>
                <a:spcPts val="0"/>
              </a:spcAft>
              <a:buNone/>
            </a:pPr>
            <a:r>
              <a:rPr lang="en" sz="1300">
                <a:solidFill>
                  <a:schemeClr val="dk2"/>
                </a:solidFill>
              </a:rPr>
              <a:t>new_df = tips_df.loc[:,["totbill", "sex", "day"]]</a:t>
            </a:r>
            <a:endParaRPr sz="1300">
              <a:solidFill>
                <a:schemeClr val="dk2"/>
              </a:solidFill>
            </a:endParaRPr>
          </a:p>
          <a:p>
            <a:pPr marL="457200" lvl="0" indent="-311150" algn="l" rtl="0">
              <a:spcBef>
                <a:spcPts val="0"/>
              </a:spcBef>
              <a:spcAft>
                <a:spcPts val="0"/>
              </a:spcAft>
              <a:buSzPts val="1300"/>
              <a:buAutoNum type="arabicPeriod"/>
            </a:pPr>
            <a:r>
              <a:rPr lang="en" sz="1300"/>
              <a:t>Then, you need to </a:t>
            </a:r>
            <a:r>
              <a:rPr lang="en" sz="1300" b="1"/>
              <a:t>convert the values in these columns to be numerical,</a:t>
            </a:r>
            <a:r>
              <a:rPr lang="en" sz="1300"/>
              <a:t> </a:t>
            </a:r>
            <a:r>
              <a:rPr lang="en" sz="1300" b="1"/>
              <a:t>either</a:t>
            </a:r>
            <a:r>
              <a:rPr lang="en" sz="1300"/>
              <a:t> to use </a:t>
            </a:r>
            <a:r>
              <a:rPr lang="en" sz="1300">
                <a:solidFill>
                  <a:schemeClr val="dk2"/>
                </a:solidFill>
              </a:rPr>
              <a:t>.replace() </a:t>
            </a:r>
            <a:r>
              <a:rPr lang="en" sz="1300"/>
              <a:t>or </a:t>
            </a:r>
            <a:r>
              <a:rPr lang="en" sz="1300">
                <a:solidFill>
                  <a:schemeClr val="dk2"/>
                </a:solidFill>
              </a:rPr>
              <a:t>cat.codes </a:t>
            </a:r>
            <a:r>
              <a:rPr lang="en" sz="1300"/>
              <a:t>method.</a:t>
            </a:r>
            <a:endParaRPr sz="1300"/>
          </a:p>
          <a:p>
            <a:pPr marL="457200" lvl="0" indent="0" algn="l" rtl="0">
              <a:spcBef>
                <a:spcPts val="0"/>
              </a:spcBef>
              <a:spcAft>
                <a:spcPts val="0"/>
              </a:spcAft>
              <a:buNone/>
            </a:pPr>
            <a:r>
              <a:rPr lang="en" sz="1300"/>
              <a:t>For example, you can replace </a:t>
            </a:r>
            <a:r>
              <a:rPr lang="en" sz="1300" b="1"/>
              <a:t>day columns values ['Fri', 'Sat', 'Sun', 'Thu'] </a:t>
            </a:r>
            <a:r>
              <a:rPr lang="en" sz="1300"/>
              <a:t>to be</a:t>
            </a:r>
            <a:r>
              <a:rPr lang="en" sz="1300" b="1"/>
              <a:t> [2 1 3 0]</a:t>
            </a:r>
            <a:r>
              <a:rPr lang="en" sz="1300"/>
              <a:t>, and the same for </a:t>
            </a:r>
            <a:r>
              <a:rPr lang="en" sz="1300" b="1"/>
              <a:t>sex columns values ['F', 'M'] to be [0 1]. </a:t>
            </a:r>
            <a:endParaRPr sz="1300"/>
          </a:p>
          <a:p>
            <a:pPr marL="457200" lvl="0" indent="-311150" algn="l" rtl="0">
              <a:spcBef>
                <a:spcPts val="0"/>
              </a:spcBef>
              <a:spcAft>
                <a:spcPts val="0"/>
              </a:spcAft>
              <a:buSzPts val="1300"/>
              <a:buAutoNum type="arabicPeriod"/>
            </a:pPr>
            <a:r>
              <a:rPr lang="en" sz="1300"/>
              <a:t>Then, use </a:t>
            </a:r>
            <a:r>
              <a:rPr lang="en" sz="1300">
                <a:solidFill>
                  <a:schemeClr val="dk2"/>
                </a:solidFill>
              </a:rPr>
              <a:t>LinearRegression()</a:t>
            </a:r>
            <a:r>
              <a:rPr lang="en" sz="1300"/>
              <a:t> and </a:t>
            </a:r>
            <a:r>
              <a:rPr lang="en" sz="1300">
                <a:solidFill>
                  <a:schemeClr val="dk2"/>
                </a:solidFill>
              </a:rPr>
              <a:t>fit()</a:t>
            </a:r>
            <a:r>
              <a:rPr lang="en" sz="1300"/>
              <a:t> as previous exercises to </a:t>
            </a:r>
            <a:r>
              <a:rPr lang="en" sz="1300" b="1"/>
              <a:t>define and train the model.</a:t>
            </a:r>
            <a:endParaRPr sz="1300" b="1"/>
          </a:p>
          <a:p>
            <a:pPr marL="457200" lvl="0" indent="-311150" algn="l" rtl="0">
              <a:spcBef>
                <a:spcPts val="0"/>
              </a:spcBef>
              <a:spcAft>
                <a:spcPts val="0"/>
              </a:spcAft>
              <a:buSzPts val="1300"/>
              <a:buAutoNum type="arabicPeriod"/>
            </a:pPr>
            <a:r>
              <a:rPr lang="en" sz="1300"/>
              <a:t>Finally, </a:t>
            </a:r>
            <a:r>
              <a:rPr lang="en" sz="1300" b="1"/>
              <a:t>evaluate your model </a:t>
            </a:r>
            <a:r>
              <a:rPr lang="en" sz="1300"/>
              <a:t>by getting the prediction using:</a:t>
            </a:r>
            <a:endParaRPr sz="1300"/>
          </a:p>
          <a:p>
            <a:pPr marL="1371600" lvl="0" indent="0" algn="l" rtl="0">
              <a:spcBef>
                <a:spcPts val="0"/>
              </a:spcBef>
              <a:spcAft>
                <a:spcPts val="0"/>
              </a:spcAft>
              <a:buNone/>
            </a:pPr>
            <a:r>
              <a:rPr lang="en" sz="1300">
                <a:solidFill>
                  <a:schemeClr val="dk2"/>
                </a:solidFill>
              </a:rPr>
              <a:t>X_test = pd.DataFrame()</a:t>
            </a:r>
            <a:endParaRPr sz="1300">
              <a:solidFill>
                <a:schemeClr val="dk2"/>
              </a:solidFill>
            </a:endParaRPr>
          </a:p>
          <a:p>
            <a:pPr marL="1371600" lvl="0" indent="0" algn="l" rtl="0">
              <a:spcBef>
                <a:spcPts val="0"/>
              </a:spcBef>
              <a:spcAft>
                <a:spcPts val="0"/>
              </a:spcAft>
              <a:buNone/>
            </a:pPr>
            <a:r>
              <a:rPr lang="en" sz="1300">
                <a:solidFill>
                  <a:schemeClr val="dk2"/>
                </a:solidFill>
              </a:rPr>
              <a:t>X_test["totbill"] = [40.0] # since the question asked about this value</a:t>
            </a:r>
            <a:endParaRPr sz="1300">
              <a:solidFill>
                <a:schemeClr val="dk2"/>
              </a:solidFill>
            </a:endParaRPr>
          </a:p>
          <a:p>
            <a:pPr marL="1371600" lvl="0" indent="0" algn="l" rtl="0">
              <a:spcBef>
                <a:spcPts val="0"/>
              </a:spcBef>
              <a:spcAft>
                <a:spcPts val="0"/>
              </a:spcAft>
              <a:buNone/>
            </a:pPr>
            <a:r>
              <a:rPr lang="en" sz="1300">
                <a:solidFill>
                  <a:schemeClr val="dk2"/>
                </a:solidFill>
              </a:rPr>
              <a:t>X_test["sex"] = [..] # either 0.0 or 1.0 for F or M (use the mapping value)</a:t>
            </a:r>
            <a:endParaRPr sz="1300">
              <a:solidFill>
                <a:schemeClr val="dk2"/>
              </a:solidFill>
            </a:endParaRPr>
          </a:p>
          <a:p>
            <a:pPr marL="1371600" lvl="0" indent="0" algn="l" rtl="0">
              <a:spcBef>
                <a:spcPts val="0"/>
              </a:spcBef>
              <a:spcAft>
                <a:spcPts val="0"/>
              </a:spcAft>
              <a:buNone/>
            </a:pPr>
            <a:r>
              <a:rPr lang="en" sz="1300">
                <a:solidFill>
                  <a:schemeClr val="dk2"/>
                </a:solidFill>
              </a:rPr>
              <a:t>X_test["day"] = [..] # 2.0 if it is Fri, 1.0 if it is Sat , ... etc. (use the mapping value).</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body" idx="1"/>
          </p:nvPr>
        </p:nvSpPr>
        <p:spPr>
          <a:xfrm>
            <a:off x="148925" y="206200"/>
            <a:ext cx="8820600" cy="470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B45F06"/>
                </a:solidFill>
              </a:rPr>
              <a:t>Exercise 5:</a:t>
            </a:r>
            <a:endParaRPr sz="1400" b="1" dirty="0">
              <a:solidFill>
                <a:srgbClr val="B45F06"/>
              </a:solidFill>
            </a:endParaRPr>
          </a:p>
          <a:p>
            <a:pPr marL="0" lvl="0" indent="0" algn="l" rtl="0">
              <a:spcBef>
                <a:spcPts val="0"/>
              </a:spcBef>
              <a:spcAft>
                <a:spcPts val="0"/>
              </a:spcAft>
              <a:buNone/>
            </a:pPr>
            <a:r>
              <a:rPr lang="en" sz="1400" dirty="0"/>
              <a:t>Fit a linear regression model, with no intercept, that predicts the tip from the total bill.</a:t>
            </a:r>
            <a:endParaRPr sz="1400" dirty="0"/>
          </a:p>
          <a:p>
            <a:pPr marL="0" lvl="0" indent="0" algn="l" rtl="0">
              <a:spcBef>
                <a:spcPts val="0"/>
              </a:spcBef>
              <a:spcAft>
                <a:spcPts val="0"/>
              </a:spcAft>
              <a:buNone/>
            </a:pPr>
            <a:r>
              <a:rPr lang="en" sz="1400" b="1" dirty="0" err="1">
                <a:solidFill>
                  <a:schemeClr val="dk2"/>
                </a:solidFill>
              </a:rPr>
              <a:t>LinearRegression</a:t>
            </a:r>
            <a:r>
              <a:rPr lang="en" sz="1400" b="1" dirty="0">
                <a:solidFill>
                  <a:schemeClr val="dk2"/>
                </a:solidFill>
              </a:rPr>
              <a:t>()</a:t>
            </a:r>
            <a:r>
              <a:rPr lang="en" sz="1400" b="1" dirty="0"/>
              <a:t> has a parameter, </a:t>
            </a:r>
            <a:r>
              <a:rPr lang="en" sz="1400" b="1" dirty="0" err="1">
                <a:solidFill>
                  <a:schemeClr val="dk2"/>
                </a:solidFill>
              </a:rPr>
              <a:t>fit_intercept</a:t>
            </a:r>
            <a:r>
              <a:rPr lang="en" sz="1400" b="1" dirty="0">
                <a:solidFill>
                  <a:schemeClr val="dk2"/>
                </a:solidFill>
              </a:rPr>
              <a:t>=</a:t>
            </a:r>
            <a:r>
              <a:rPr lang="en" sz="1400" b="1" dirty="0"/>
              <a:t>, which is </a:t>
            </a:r>
            <a:r>
              <a:rPr lang="en" sz="1400" b="1" dirty="0">
                <a:solidFill>
                  <a:schemeClr val="dk2"/>
                </a:solidFill>
              </a:rPr>
              <a:t>True </a:t>
            </a:r>
            <a:r>
              <a:rPr lang="en" sz="1400" b="1" dirty="0"/>
              <a:t>by default</a:t>
            </a:r>
            <a:r>
              <a:rPr lang="en" sz="1400" dirty="0"/>
              <a:t>, we need to set it to </a:t>
            </a:r>
            <a:r>
              <a:rPr lang="en" sz="1400" dirty="0">
                <a:solidFill>
                  <a:schemeClr val="dk2"/>
                </a:solidFill>
              </a:rPr>
              <a:t>False</a:t>
            </a:r>
            <a:r>
              <a:rPr lang="en" sz="1400" dirty="0"/>
              <a:t> </a:t>
            </a:r>
            <a:r>
              <a:rPr lang="en" sz="1400" dirty="0" err="1"/>
              <a:t>exciplicity</a:t>
            </a:r>
            <a:r>
              <a:rPr lang="en" sz="1400" dirty="0"/>
              <a:t>.</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b="1" dirty="0"/>
              <a:t>As previous exercises, we will:</a:t>
            </a:r>
            <a:endParaRPr sz="1400" b="1" dirty="0"/>
          </a:p>
          <a:p>
            <a:pPr marL="457200" lvl="0" indent="-317500" algn="l" rtl="0">
              <a:spcBef>
                <a:spcPts val="0"/>
              </a:spcBef>
              <a:spcAft>
                <a:spcPts val="0"/>
              </a:spcAft>
              <a:buSzPts val="1400"/>
              <a:buAutoNum type="arabicPeriod"/>
            </a:pPr>
            <a:r>
              <a:rPr lang="en" sz="1400" dirty="0"/>
              <a:t>Define </a:t>
            </a:r>
            <a:r>
              <a:rPr lang="en" sz="1400" dirty="0" err="1">
                <a:solidFill>
                  <a:schemeClr val="dk2"/>
                </a:solidFill>
              </a:rPr>
              <a:t>X_train</a:t>
            </a:r>
            <a:r>
              <a:rPr lang="en" sz="1400" dirty="0"/>
              <a:t> and </a:t>
            </a:r>
            <a:r>
              <a:rPr lang="en" sz="1400" dirty="0" err="1">
                <a:solidFill>
                  <a:schemeClr val="dk2"/>
                </a:solidFill>
              </a:rPr>
              <a:t>y_train</a:t>
            </a:r>
            <a:r>
              <a:rPr lang="en" sz="1400" dirty="0"/>
              <a:t> to extract features and the target variable.</a:t>
            </a:r>
            <a:endParaRPr sz="1400" dirty="0"/>
          </a:p>
          <a:p>
            <a:pPr marL="457200" lvl="0" indent="-317500" algn="l" rtl="0">
              <a:spcBef>
                <a:spcPts val="0"/>
              </a:spcBef>
              <a:spcAft>
                <a:spcPts val="0"/>
              </a:spcAft>
              <a:buSzPts val="1400"/>
              <a:buAutoNum type="arabicPeriod"/>
            </a:pPr>
            <a:r>
              <a:rPr lang="en" sz="1400" dirty="0"/>
              <a:t>Define and train a linear regression model </a:t>
            </a:r>
            <a:endParaRPr sz="1400" dirty="0"/>
          </a:p>
          <a:p>
            <a:pPr marL="1371600" lvl="0" indent="0" algn="l" rtl="0">
              <a:spcBef>
                <a:spcPts val="0"/>
              </a:spcBef>
              <a:spcAft>
                <a:spcPts val="0"/>
              </a:spcAft>
              <a:buNone/>
            </a:pPr>
            <a:r>
              <a:rPr lang="en" sz="1400" dirty="0">
                <a:solidFill>
                  <a:schemeClr val="dk2"/>
                </a:solidFill>
              </a:rPr>
              <a:t>model = </a:t>
            </a:r>
            <a:r>
              <a:rPr lang="en" sz="1400" dirty="0" err="1">
                <a:solidFill>
                  <a:schemeClr val="dk2"/>
                </a:solidFill>
              </a:rPr>
              <a:t>LinearRegression</a:t>
            </a:r>
            <a:r>
              <a:rPr lang="en" sz="1400" dirty="0">
                <a:solidFill>
                  <a:schemeClr val="dk2"/>
                </a:solidFill>
              </a:rPr>
              <a:t>(</a:t>
            </a:r>
            <a:r>
              <a:rPr lang="en" sz="1400" b="1" dirty="0" err="1">
                <a:solidFill>
                  <a:schemeClr val="dk2"/>
                </a:solidFill>
              </a:rPr>
              <a:t>fit_intercept</a:t>
            </a:r>
            <a:r>
              <a:rPr lang="en" sz="1400" b="1" dirty="0">
                <a:solidFill>
                  <a:schemeClr val="dk2"/>
                </a:solidFill>
              </a:rPr>
              <a:t>=False</a:t>
            </a:r>
            <a:r>
              <a:rPr lang="en" sz="1400" dirty="0">
                <a:solidFill>
                  <a:schemeClr val="dk2"/>
                </a:solidFill>
              </a:rPr>
              <a:t>)</a:t>
            </a:r>
            <a:endParaRPr sz="1400" dirty="0">
              <a:solidFill>
                <a:schemeClr val="dk2"/>
              </a:solidFill>
            </a:endParaRPr>
          </a:p>
          <a:p>
            <a:pPr marL="1371600" lvl="0" indent="0" algn="l" rtl="0">
              <a:spcBef>
                <a:spcPts val="0"/>
              </a:spcBef>
              <a:spcAft>
                <a:spcPts val="0"/>
              </a:spcAft>
              <a:buNone/>
            </a:pPr>
            <a:r>
              <a:rPr lang="en" sz="1400" dirty="0" err="1">
                <a:solidFill>
                  <a:schemeClr val="dk2"/>
                </a:solidFill>
              </a:rPr>
              <a:t>model.fit</a:t>
            </a:r>
            <a:r>
              <a:rPr lang="en" sz="1400" dirty="0">
                <a:solidFill>
                  <a:schemeClr val="dk2"/>
                </a:solidFill>
              </a:rPr>
              <a:t>(X=</a:t>
            </a:r>
            <a:r>
              <a:rPr lang="en" sz="1400" dirty="0" err="1">
                <a:solidFill>
                  <a:schemeClr val="dk2"/>
                </a:solidFill>
              </a:rPr>
              <a:t>X_train</a:t>
            </a:r>
            <a:r>
              <a:rPr lang="en" sz="1400" dirty="0">
                <a:solidFill>
                  <a:schemeClr val="dk2"/>
                </a:solidFill>
              </a:rPr>
              <a:t>, y=</a:t>
            </a:r>
            <a:r>
              <a:rPr lang="en" sz="1400" dirty="0" err="1">
                <a:solidFill>
                  <a:schemeClr val="dk2"/>
                </a:solidFill>
              </a:rPr>
              <a:t>y_train</a:t>
            </a:r>
            <a:r>
              <a:rPr lang="en" sz="1400" dirty="0">
                <a:solidFill>
                  <a:schemeClr val="dk2"/>
                </a:solidFill>
              </a:rPr>
              <a:t>)</a:t>
            </a:r>
            <a:endParaRPr sz="1400" dirty="0">
              <a:solidFill>
                <a:schemeClr val="dk2"/>
              </a:solidFill>
            </a:endParaRPr>
          </a:p>
          <a:p>
            <a:pPr marL="457200" lvl="0" indent="-317500" algn="l" rtl="0">
              <a:spcBef>
                <a:spcPts val="0"/>
              </a:spcBef>
              <a:spcAft>
                <a:spcPts val="0"/>
              </a:spcAft>
              <a:buSzPts val="1400"/>
              <a:buAutoNum type="arabicPeriod"/>
            </a:pPr>
            <a:r>
              <a:rPr lang="en" sz="1400" dirty="0"/>
              <a:t>Define </a:t>
            </a:r>
            <a:r>
              <a:rPr lang="en" sz="1400" dirty="0" err="1">
                <a:solidFill>
                  <a:schemeClr val="dk2"/>
                </a:solidFill>
              </a:rPr>
              <a:t>X_new</a:t>
            </a:r>
            <a:r>
              <a:rPr lang="en" sz="1400" dirty="0"/>
              <a:t> and </a:t>
            </a:r>
            <a:r>
              <a:rPr lang="en" sz="1400" b="1" dirty="0"/>
              <a:t>create a sequence of 200 evenly spaced numbers from 0 to 60</a:t>
            </a:r>
            <a:r>
              <a:rPr lang="en" sz="1400" dirty="0"/>
              <a:t> using </a:t>
            </a:r>
            <a:r>
              <a:rPr lang="en" sz="1400" dirty="0" err="1">
                <a:solidFill>
                  <a:schemeClr val="dk2"/>
                </a:solidFill>
              </a:rPr>
              <a:t>np.linspace</a:t>
            </a:r>
            <a:r>
              <a:rPr lang="en" sz="1400" dirty="0">
                <a:solidFill>
                  <a:schemeClr val="dk2"/>
                </a:solidFill>
              </a:rPr>
              <a:t>(0, 60, </a:t>
            </a:r>
            <a:r>
              <a:rPr lang="en" sz="1400" dirty="0" err="1">
                <a:solidFill>
                  <a:schemeClr val="dk2"/>
                </a:solidFill>
              </a:rPr>
              <a:t>num</a:t>
            </a:r>
            <a:r>
              <a:rPr lang="en" sz="1400" dirty="0">
                <a:solidFill>
                  <a:schemeClr val="dk2"/>
                </a:solidFill>
              </a:rPr>
              <a:t>=200) in </a:t>
            </a:r>
            <a:r>
              <a:rPr lang="en" sz="1400" dirty="0" err="1">
                <a:solidFill>
                  <a:schemeClr val="dk2"/>
                </a:solidFill>
              </a:rPr>
              <a:t>X_new</a:t>
            </a:r>
            <a:r>
              <a:rPr lang="en" sz="1400" dirty="0">
                <a:solidFill>
                  <a:schemeClr val="dk2"/>
                </a:solidFill>
              </a:rPr>
              <a:t>["</a:t>
            </a:r>
            <a:r>
              <a:rPr lang="en" sz="1400" dirty="0" err="1">
                <a:solidFill>
                  <a:schemeClr val="dk2"/>
                </a:solidFill>
              </a:rPr>
              <a:t>totbill</a:t>
            </a:r>
            <a:r>
              <a:rPr lang="en" sz="1400" dirty="0">
                <a:solidFill>
                  <a:schemeClr val="dk2"/>
                </a:solidFill>
              </a:rPr>
              <a:t>"].</a:t>
            </a:r>
            <a:endParaRPr sz="1400" dirty="0">
              <a:solidFill>
                <a:schemeClr val="dk2"/>
              </a:solidFill>
            </a:endParaRPr>
          </a:p>
          <a:p>
            <a:pPr marL="457200" lvl="0" indent="-317500" algn="l" rtl="0">
              <a:spcBef>
                <a:spcPts val="0"/>
              </a:spcBef>
              <a:spcAft>
                <a:spcPts val="0"/>
              </a:spcAft>
              <a:buSzPts val="1400"/>
              <a:buAutoNum type="arabicPeriod"/>
            </a:pPr>
            <a:r>
              <a:rPr lang="en" sz="1400" dirty="0"/>
              <a:t>Then, </a:t>
            </a:r>
            <a:r>
              <a:rPr lang="en" sz="1400" b="1" dirty="0"/>
              <a:t>create a Series out of the predicted values </a:t>
            </a:r>
            <a:r>
              <a:rPr lang="en" sz="1400" dirty="0" err="1">
                <a:solidFill>
                  <a:schemeClr val="dk2"/>
                </a:solidFill>
              </a:rPr>
              <a:t>y_new</a:t>
            </a:r>
            <a:r>
              <a:rPr lang="en" sz="1400" dirty="0">
                <a:solidFill>
                  <a:schemeClr val="dk2"/>
                </a:solidFill>
              </a:rPr>
              <a:t>_ = </a:t>
            </a:r>
            <a:r>
              <a:rPr lang="en" sz="1400" dirty="0" err="1">
                <a:solidFill>
                  <a:schemeClr val="dk2"/>
                </a:solidFill>
              </a:rPr>
              <a:t>pd.Series</a:t>
            </a:r>
            <a:r>
              <a:rPr lang="en" sz="1400" dirty="0">
                <a:solidFill>
                  <a:schemeClr val="dk2"/>
                </a:solidFill>
              </a:rPr>
              <a:t>(...)</a:t>
            </a:r>
            <a:endParaRPr sz="1400" dirty="0">
              <a:solidFill>
                <a:schemeClr val="dk2"/>
              </a:solidFill>
            </a:endParaRPr>
          </a:p>
          <a:p>
            <a:pPr marL="457200" lvl="0" indent="-317500" algn="l" rtl="0">
              <a:spcBef>
                <a:spcPts val="0"/>
              </a:spcBef>
              <a:spcAft>
                <a:spcPts val="0"/>
              </a:spcAft>
              <a:buSzPts val="1400"/>
              <a:buAutoNum type="arabicPeriod"/>
            </a:pPr>
            <a:r>
              <a:rPr lang="en" sz="1400" dirty="0"/>
              <a:t>Finally, </a:t>
            </a:r>
            <a:r>
              <a:rPr lang="en" sz="1400" b="1" dirty="0"/>
              <a:t>plot the data, then the model</a:t>
            </a:r>
            <a:r>
              <a:rPr lang="en" sz="1400" dirty="0"/>
              <a:t> using </a:t>
            </a:r>
            <a:r>
              <a:rPr lang="en" sz="1400" dirty="0">
                <a:solidFill>
                  <a:schemeClr val="dk2"/>
                </a:solidFill>
              </a:rPr>
              <a:t>.scatter() </a:t>
            </a:r>
            <a:r>
              <a:rPr lang="en" sz="1400" dirty="0"/>
              <a:t>and </a:t>
            </a:r>
            <a:r>
              <a:rPr lang="en" sz="1400" dirty="0">
                <a:solidFill>
                  <a:schemeClr val="dk2"/>
                </a:solidFill>
              </a:rPr>
              <a:t>.</a:t>
            </a:r>
            <a:r>
              <a:rPr lang="en" sz="1400" dirty="0" err="1">
                <a:solidFill>
                  <a:schemeClr val="dk2"/>
                </a:solidFill>
              </a:rPr>
              <a:t>plot.line</a:t>
            </a:r>
            <a:r>
              <a:rPr lang="en" sz="1400" dirty="0">
                <a:solidFill>
                  <a:schemeClr val="dk2"/>
                </a:solidFill>
              </a:rPr>
              <a:t>()</a:t>
            </a:r>
            <a:endParaRPr sz="1400" dirty="0">
              <a:solidFill>
                <a:schemeClr val="dk2"/>
              </a:solidFill>
            </a:endParaRPr>
          </a:p>
          <a:p>
            <a:pPr marL="0" lvl="0" indent="0" algn="l" rtl="0">
              <a:spcBef>
                <a:spcPts val="0"/>
              </a:spcBef>
              <a:spcAft>
                <a:spcPts val="0"/>
              </a:spcAft>
              <a:buNone/>
            </a:pPr>
            <a:endParaRPr sz="1400" dirty="0"/>
          </a:p>
          <a:p>
            <a:pPr marL="0" lvl="0" indent="0" algn="l" rtl="0">
              <a:spcBef>
                <a:spcPts val="0"/>
              </a:spcBef>
              <a:spcAft>
                <a:spcPts val="0"/>
              </a:spcAft>
              <a:buNone/>
            </a:pPr>
            <a:r>
              <a:rPr lang="en" sz="1400" b="1" dirty="0"/>
              <a:t>Answer must mention: </a:t>
            </a:r>
            <a:r>
              <a:rPr lang="en" sz="1400" dirty="0"/>
              <a:t>No intercept means that when the feature is 0, the target is also 0. You should interpret this in the context of the question (and why it makes sense for this question).</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B633-17D9-F543-B6C3-36A5C36093AB}"/>
              </a:ext>
            </a:extLst>
          </p:cNvPr>
          <p:cNvSpPr>
            <a:spLocks noGrp="1"/>
          </p:cNvSpPr>
          <p:nvPr>
            <p:ph type="title"/>
          </p:nvPr>
        </p:nvSpPr>
        <p:spPr>
          <a:xfrm>
            <a:off x="311700" y="2007125"/>
            <a:ext cx="8520600" cy="572700"/>
          </a:xfrm>
        </p:spPr>
        <p:txBody>
          <a:bodyPr>
            <a:normAutofit fontScale="90000"/>
          </a:bodyPr>
          <a:lstStyle/>
          <a:p>
            <a:r>
              <a:rPr lang="en-US" sz="2000" dirty="0"/>
              <a:t>Recording: </a:t>
            </a:r>
            <a:r>
              <a:rPr lang="en-US" sz="2000" dirty="0">
                <a:hlinkClick r:id="rId2"/>
              </a:rPr>
              <a:t>https://drive.google.com/file/d/10SqaIy9pPFfWA_XXnj-eP0a60s0JO-dm/view?usp=share_link</a:t>
            </a:r>
            <a:r>
              <a:rPr lang="en-US" sz="2000" dirty="0"/>
              <a:t>  </a:t>
            </a:r>
          </a:p>
        </p:txBody>
      </p:sp>
    </p:spTree>
    <p:extLst>
      <p:ext uri="{BB962C8B-B14F-4D97-AF65-F5344CB8AC3E}">
        <p14:creationId xmlns:p14="http://schemas.microsoft.com/office/powerpoint/2010/main" val="5129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08600" y="124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solidFill>
                  <a:schemeClr val="dk2"/>
                </a:solidFill>
              </a:rPr>
              <a:t>Machine Learning</a:t>
            </a:r>
            <a:endParaRPr sz="2020" b="1">
              <a:solidFill>
                <a:schemeClr val="dk2"/>
              </a:solidFill>
            </a:endParaRPr>
          </a:p>
        </p:txBody>
      </p:sp>
      <p:sp>
        <p:nvSpPr>
          <p:cNvPr id="66" name="Google Shape;66;p14"/>
          <p:cNvSpPr txBox="1">
            <a:spLocks noGrp="1"/>
          </p:cNvSpPr>
          <p:nvPr>
            <p:ph type="body" idx="1"/>
          </p:nvPr>
        </p:nvSpPr>
        <p:spPr>
          <a:xfrm>
            <a:off x="160375" y="696975"/>
            <a:ext cx="5204100" cy="42633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852"/>
              <a:buNone/>
            </a:pPr>
            <a:r>
              <a:rPr lang="en" sz="1295">
                <a:solidFill>
                  <a:schemeClr val="dk2"/>
                </a:solidFill>
              </a:rPr>
              <a:t>Machine learning </a:t>
            </a:r>
            <a:r>
              <a:rPr lang="en" sz="1295"/>
              <a:t>involves </a:t>
            </a:r>
            <a:r>
              <a:rPr lang="en" sz="1295" b="1" u="sng">
                <a:solidFill>
                  <a:srgbClr val="B45F06"/>
                </a:solidFill>
              </a:rPr>
              <a:t>using algorithms that can analyze and learn from data on their own,</a:t>
            </a:r>
            <a:r>
              <a:rPr lang="en" sz="1295"/>
              <a:t> </a:t>
            </a:r>
            <a:r>
              <a:rPr lang="en" sz="1295" u="sng"/>
              <a:t>without</a:t>
            </a:r>
            <a:r>
              <a:rPr lang="en" sz="1295"/>
              <a:t> needing specific instructions for every task. </a:t>
            </a:r>
            <a:endParaRPr sz="1295"/>
          </a:p>
          <a:p>
            <a:pPr marL="0" lvl="0" indent="0" algn="l" rtl="0">
              <a:lnSpc>
                <a:spcPct val="95000"/>
              </a:lnSpc>
              <a:spcBef>
                <a:spcPts val="0"/>
              </a:spcBef>
              <a:spcAft>
                <a:spcPts val="0"/>
              </a:spcAft>
              <a:buSzPts val="852"/>
              <a:buNone/>
            </a:pPr>
            <a:r>
              <a:rPr lang="en" sz="1295"/>
              <a:t>Instead of writing detailed code for each problem, you provide these algorithms with data, and they figure out the patterns and rules from that data themselves.</a:t>
            </a:r>
            <a:endParaRPr sz="1295"/>
          </a:p>
          <a:p>
            <a:pPr marL="0" lvl="0" indent="0" algn="l" rtl="0">
              <a:lnSpc>
                <a:spcPct val="95000"/>
              </a:lnSpc>
              <a:spcBef>
                <a:spcPts val="0"/>
              </a:spcBef>
              <a:spcAft>
                <a:spcPts val="0"/>
              </a:spcAft>
              <a:buSzPts val="852"/>
              <a:buNone/>
            </a:pPr>
            <a:endParaRPr sz="1295"/>
          </a:p>
          <a:p>
            <a:pPr marL="0" lvl="0" indent="0" algn="l" rtl="0">
              <a:lnSpc>
                <a:spcPct val="95000"/>
              </a:lnSpc>
              <a:spcBef>
                <a:spcPts val="0"/>
              </a:spcBef>
              <a:spcAft>
                <a:spcPts val="0"/>
              </a:spcAft>
              <a:buSzPts val="852"/>
              <a:buNone/>
            </a:pPr>
            <a:r>
              <a:rPr lang="en" sz="1295" b="1"/>
              <a:t>For example,</a:t>
            </a:r>
            <a:r>
              <a:rPr lang="en" sz="1295"/>
              <a:t> a </a:t>
            </a:r>
            <a:r>
              <a:rPr lang="en" sz="1295">
                <a:solidFill>
                  <a:schemeClr val="dk2"/>
                </a:solidFill>
              </a:rPr>
              <a:t>classification algorithm</a:t>
            </a:r>
            <a:r>
              <a:rPr lang="en" sz="1295"/>
              <a:t>. This type of algorithm </a:t>
            </a:r>
            <a:r>
              <a:rPr lang="en" sz="1295" u="sng"/>
              <a:t>sorts data into categories</a:t>
            </a:r>
            <a:r>
              <a:rPr lang="en" sz="1295"/>
              <a:t>. </a:t>
            </a:r>
            <a:r>
              <a:rPr lang="en" sz="1295">
                <a:solidFill>
                  <a:srgbClr val="B45F06"/>
                </a:solidFill>
              </a:rPr>
              <a:t>The same algorithm that learns to identify handwritten digits can also learn to sort emails into 'spam' and 'non-spam' categories. </a:t>
            </a:r>
            <a:endParaRPr sz="1295">
              <a:solidFill>
                <a:srgbClr val="B45F06"/>
              </a:solidFill>
            </a:endParaRPr>
          </a:p>
          <a:p>
            <a:pPr marL="0" lvl="0" indent="0" algn="l" rtl="0">
              <a:lnSpc>
                <a:spcPct val="95000"/>
              </a:lnSpc>
              <a:spcBef>
                <a:spcPts val="0"/>
              </a:spcBef>
              <a:spcAft>
                <a:spcPts val="0"/>
              </a:spcAft>
              <a:buSzPts val="852"/>
              <a:buNone/>
            </a:pPr>
            <a:endParaRPr sz="1295">
              <a:solidFill>
                <a:srgbClr val="B45F06"/>
              </a:solidFill>
            </a:endParaRPr>
          </a:p>
          <a:p>
            <a:pPr marL="0" lvl="0" indent="0" algn="l" rtl="0">
              <a:lnSpc>
                <a:spcPct val="95000"/>
              </a:lnSpc>
              <a:spcBef>
                <a:spcPts val="0"/>
              </a:spcBef>
              <a:spcAft>
                <a:spcPts val="0"/>
              </a:spcAft>
              <a:buSzPts val="852"/>
              <a:buNone/>
            </a:pPr>
            <a:r>
              <a:rPr lang="en" sz="1295" b="1" u="sng">
                <a:solidFill>
                  <a:schemeClr val="dk2"/>
                </a:solidFill>
              </a:rPr>
              <a:t>The algorithm doesn't change;</a:t>
            </a:r>
            <a:r>
              <a:rPr lang="en" sz="1295"/>
              <a:t> </a:t>
            </a:r>
            <a:r>
              <a:rPr lang="en" sz="1295" b="1" u="sng">
                <a:solidFill>
                  <a:schemeClr val="dk2"/>
                </a:solidFill>
              </a:rPr>
              <a:t>what changes is the data you give it to learn from.</a:t>
            </a:r>
            <a:r>
              <a:rPr lang="en" sz="1295"/>
              <a:t> When it gets different data, it develops a new understanding and a different way of sorting that data.</a:t>
            </a:r>
            <a:endParaRPr sz="1295"/>
          </a:p>
          <a:p>
            <a:pPr marL="0" lvl="0" indent="0" algn="l" rtl="0">
              <a:lnSpc>
                <a:spcPct val="95000"/>
              </a:lnSpc>
              <a:spcBef>
                <a:spcPts val="0"/>
              </a:spcBef>
              <a:spcAft>
                <a:spcPts val="0"/>
              </a:spcAft>
              <a:buSzPts val="852"/>
              <a:buNone/>
            </a:pPr>
            <a:endParaRPr sz="1295"/>
          </a:p>
          <a:p>
            <a:pPr marL="0" lvl="0" indent="0" algn="l" rtl="0">
              <a:lnSpc>
                <a:spcPct val="95000"/>
              </a:lnSpc>
              <a:spcBef>
                <a:spcPts val="0"/>
              </a:spcBef>
              <a:spcAft>
                <a:spcPts val="0"/>
              </a:spcAft>
              <a:buSzPts val="852"/>
              <a:buNone/>
            </a:pPr>
            <a:r>
              <a:rPr lang="en" sz="1295" b="1">
                <a:solidFill>
                  <a:srgbClr val="B45F06"/>
                </a:solidFill>
              </a:rPr>
              <a:t>ML types: </a:t>
            </a:r>
            <a:r>
              <a:rPr lang="en" sz="1295"/>
              <a:t> supervised, unsupervised learning, and reinforcement learning.</a:t>
            </a:r>
            <a:endParaRPr sz="1295"/>
          </a:p>
          <a:p>
            <a:pPr marL="457200" lvl="0" indent="-310832" algn="l" rtl="0">
              <a:lnSpc>
                <a:spcPct val="95000"/>
              </a:lnSpc>
              <a:spcBef>
                <a:spcPts val="0"/>
              </a:spcBef>
              <a:spcAft>
                <a:spcPts val="0"/>
              </a:spcAft>
              <a:buSzPts val="1295"/>
              <a:buChar char="★"/>
            </a:pPr>
            <a:r>
              <a:rPr lang="en" sz="1295" b="1">
                <a:solidFill>
                  <a:schemeClr val="dk2"/>
                </a:solidFill>
              </a:rPr>
              <a:t>Linear regression is a type of supervised learning</a:t>
            </a:r>
            <a:r>
              <a:rPr lang="en" sz="1295"/>
              <a:t>.</a:t>
            </a:r>
            <a:endParaRPr sz="1295"/>
          </a:p>
        </p:txBody>
      </p:sp>
      <p:pic>
        <p:nvPicPr>
          <p:cNvPr id="67" name="Google Shape;67;p14"/>
          <p:cNvPicPr preferRelativeResize="0"/>
          <p:nvPr/>
        </p:nvPicPr>
        <p:blipFill>
          <a:blip r:embed="rId3">
            <a:alphaModFix/>
          </a:blip>
          <a:stretch>
            <a:fillRect/>
          </a:stretch>
        </p:blipFill>
        <p:spPr>
          <a:xfrm>
            <a:off x="5364600" y="815025"/>
            <a:ext cx="3627000" cy="339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39875" y="1471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solidFill>
                  <a:schemeClr val="dk2"/>
                </a:solidFill>
              </a:rPr>
              <a:t>What is Linear Regression?</a:t>
            </a:r>
            <a:endParaRPr sz="2020" b="1">
              <a:solidFill>
                <a:schemeClr val="dk2"/>
              </a:solidFill>
            </a:endParaRPr>
          </a:p>
        </p:txBody>
      </p:sp>
      <p:sp>
        <p:nvSpPr>
          <p:cNvPr id="73" name="Google Shape;73;p15"/>
          <p:cNvSpPr txBox="1">
            <a:spLocks noGrp="1"/>
          </p:cNvSpPr>
          <p:nvPr>
            <p:ph type="body" idx="1"/>
          </p:nvPr>
        </p:nvSpPr>
        <p:spPr>
          <a:xfrm>
            <a:off x="139875" y="767525"/>
            <a:ext cx="5565000" cy="4101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solidFill>
                  <a:schemeClr val="dk2"/>
                </a:solidFill>
              </a:rPr>
              <a:t>Linear regression</a:t>
            </a:r>
            <a:r>
              <a:rPr lang="en"/>
              <a:t> is a </a:t>
            </a:r>
            <a:r>
              <a:rPr lang="en" b="1"/>
              <a:t>statistical method used in machine learning for predicting a continuous outcome</a:t>
            </a:r>
            <a:r>
              <a:rPr lang="en"/>
              <a:t> </a:t>
            </a:r>
            <a:r>
              <a:rPr lang="en">
                <a:solidFill>
                  <a:srgbClr val="B45F06"/>
                </a:solidFill>
              </a:rPr>
              <a:t>(dependent variable)</a:t>
            </a:r>
            <a:r>
              <a:rPr lang="en"/>
              <a:t> </a:t>
            </a:r>
            <a:r>
              <a:rPr lang="en" b="1"/>
              <a:t>based on one or more predictor variables </a:t>
            </a:r>
            <a:r>
              <a:rPr lang="en">
                <a:solidFill>
                  <a:srgbClr val="B45F06"/>
                </a:solidFill>
              </a:rPr>
              <a:t>(independent variables).</a:t>
            </a:r>
            <a:r>
              <a:rPr lang="en"/>
              <a:t> The </a:t>
            </a:r>
            <a:r>
              <a:rPr lang="en" b="1"/>
              <a:t>relationship </a:t>
            </a:r>
            <a:r>
              <a:rPr lang="en"/>
              <a:t>between the predictor(s) and the outcome is </a:t>
            </a:r>
            <a:r>
              <a:rPr lang="en" b="1"/>
              <a:t>assumed to be linear</a:t>
            </a:r>
            <a:r>
              <a:rPr lang="en"/>
              <a:t>, which means it </a:t>
            </a:r>
            <a:r>
              <a:rPr lang="en" u="sng"/>
              <a:t>can be represented by a straight line.</a:t>
            </a:r>
            <a:endParaRPr u="sng"/>
          </a:p>
          <a:p>
            <a:pPr marL="0" lvl="0" indent="0" algn="l" rtl="0">
              <a:spcBef>
                <a:spcPts val="0"/>
              </a:spcBef>
              <a:spcAft>
                <a:spcPts val="0"/>
              </a:spcAft>
              <a:buNone/>
            </a:pPr>
            <a:endParaRPr/>
          </a:p>
          <a:p>
            <a:pPr marL="0" lvl="0" indent="0" algn="l" rtl="0">
              <a:spcBef>
                <a:spcPts val="0"/>
              </a:spcBef>
              <a:spcAft>
                <a:spcPts val="0"/>
              </a:spcAft>
              <a:buNone/>
            </a:pPr>
            <a:r>
              <a:rPr lang="en" b="1"/>
              <a:t>Example</a:t>
            </a:r>
            <a:r>
              <a:rPr lang="en"/>
              <a:t>: </a:t>
            </a:r>
            <a:r>
              <a:rPr lang="en">
                <a:solidFill>
                  <a:schemeClr val="dk2"/>
                </a:solidFill>
              </a:rPr>
              <a:t>predicting house prices.</a:t>
            </a:r>
            <a:r>
              <a:rPr lang="en"/>
              <a:t> </a:t>
            </a:r>
            <a:endParaRPr/>
          </a:p>
          <a:p>
            <a:pPr marL="457200" lvl="0" indent="-325755" algn="l" rtl="0">
              <a:spcBef>
                <a:spcPts val="0"/>
              </a:spcBef>
              <a:spcAft>
                <a:spcPts val="0"/>
              </a:spcAft>
              <a:buSzPct val="100000"/>
              <a:buChar char="❏"/>
            </a:pPr>
            <a:r>
              <a:rPr lang="en"/>
              <a:t>In this scenario, </a:t>
            </a:r>
            <a:r>
              <a:rPr lang="en">
                <a:solidFill>
                  <a:schemeClr val="dk2"/>
                </a:solidFill>
              </a:rPr>
              <a:t>the house price </a:t>
            </a:r>
            <a:r>
              <a:rPr lang="en"/>
              <a:t>is the outcome we want to predict </a:t>
            </a:r>
            <a:r>
              <a:rPr lang="en">
                <a:solidFill>
                  <a:schemeClr val="dk2"/>
                </a:solidFill>
              </a:rPr>
              <a:t>(dependent variable</a:t>
            </a:r>
            <a:r>
              <a:rPr lang="en"/>
              <a:t>)</a:t>
            </a:r>
            <a:endParaRPr/>
          </a:p>
          <a:p>
            <a:pPr marL="457200" lvl="0" indent="-325755" algn="l" rtl="0">
              <a:spcBef>
                <a:spcPts val="0"/>
              </a:spcBef>
              <a:spcAft>
                <a:spcPts val="0"/>
              </a:spcAft>
              <a:buSzPct val="100000"/>
              <a:buChar char="❏"/>
            </a:pPr>
            <a:r>
              <a:rPr lang="en"/>
              <a:t>the predictors (</a:t>
            </a:r>
            <a:r>
              <a:rPr lang="en">
                <a:solidFill>
                  <a:srgbClr val="B45F06"/>
                </a:solidFill>
              </a:rPr>
              <a:t>independent variables)</a:t>
            </a:r>
            <a:r>
              <a:rPr lang="en"/>
              <a:t> could be various </a:t>
            </a:r>
            <a:r>
              <a:rPr lang="en">
                <a:solidFill>
                  <a:srgbClr val="B45F06"/>
                </a:solidFill>
              </a:rPr>
              <a:t>features like the size of the house in square feet, the number of bedrooms, the age of the house, etc. </a:t>
            </a:r>
            <a:endParaRPr>
              <a:solidFill>
                <a:srgbClr val="B45F06"/>
              </a:solidFill>
            </a:endParaRPr>
          </a:p>
          <a:p>
            <a:pPr marL="457200" lvl="0" indent="-325755" algn="l" rtl="0">
              <a:spcBef>
                <a:spcPts val="0"/>
              </a:spcBef>
              <a:spcAft>
                <a:spcPts val="0"/>
              </a:spcAft>
              <a:buSzPct val="100000"/>
              <a:buChar char="❏"/>
            </a:pPr>
            <a:r>
              <a:rPr lang="en"/>
              <a:t>The linear regression model will analyze</a:t>
            </a:r>
            <a:r>
              <a:rPr lang="en" b="1"/>
              <a:t> the historical data </a:t>
            </a:r>
            <a:r>
              <a:rPr lang="en"/>
              <a:t>of house sales and </a:t>
            </a:r>
            <a:r>
              <a:rPr lang="en" b="1"/>
              <a:t>learn to predict prices for new houses based on these features.</a:t>
            </a:r>
            <a:endParaRPr/>
          </a:p>
        </p:txBody>
      </p:sp>
      <p:pic>
        <p:nvPicPr>
          <p:cNvPr id="74" name="Google Shape;74;p15"/>
          <p:cNvPicPr preferRelativeResize="0"/>
          <p:nvPr/>
        </p:nvPicPr>
        <p:blipFill>
          <a:blip r:embed="rId3">
            <a:alphaModFix/>
          </a:blip>
          <a:stretch>
            <a:fillRect/>
          </a:stretch>
        </p:blipFill>
        <p:spPr>
          <a:xfrm>
            <a:off x="5865200" y="1491350"/>
            <a:ext cx="3126400" cy="245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701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solidFill>
                  <a:schemeClr val="dk2"/>
                </a:solidFill>
              </a:rPr>
              <a:t>The Linear Equation</a:t>
            </a:r>
            <a:endParaRPr sz="2020">
              <a:solidFill>
                <a:schemeClr val="dk2"/>
              </a:solidFill>
            </a:endParaRPr>
          </a:p>
        </p:txBody>
      </p:sp>
      <p:sp>
        <p:nvSpPr>
          <p:cNvPr id="80" name="Google Shape;80;p16"/>
          <p:cNvSpPr txBox="1">
            <a:spLocks noGrp="1"/>
          </p:cNvSpPr>
          <p:nvPr>
            <p:ph type="body" idx="1"/>
          </p:nvPr>
        </p:nvSpPr>
        <p:spPr>
          <a:xfrm>
            <a:off x="137475" y="742800"/>
            <a:ext cx="8843700" cy="4217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The </a:t>
            </a:r>
            <a:r>
              <a:rPr lang="en" b="1"/>
              <a:t>equation of a straight line:</a:t>
            </a:r>
            <a:r>
              <a:rPr lang="en"/>
              <a:t> </a:t>
            </a:r>
            <a:endParaRPr/>
          </a:p>
          <a:p>
            <a:pPr marL="2286000" lvl="0" indent="457200" algn="l" rtl="0">
              <a:spcBef>
                <a:spcPts val="0"/>
              </a:spcBef>
              <a:spcAft>
                <a:spcPts val="0"/>
              </a:spcAft>
              <a:buNone/>
            </a:pPr>
            <a:r>
              <a:rPr lang="en" b="1">
                <a:solidFill>
                  <a:schemeClr val="dk2"/>
                </a:solidFill>
              </a:rPr>
              <a:t>y =  m x + c </a:t>
            </a:r>
            <a:endParaRPr b="1">
              <a:solidFill>
                <a:schemeClr val="dk2"/>
              </a:solidFill>
            </a:endParaRPr>
          </a:p>
          <a:p>
            <a:pPr marL="457200" lvl="0" indent="-317182" algn="l" rtl="0">
              <a:spcBef>
                <a:spcPts val="0"/>
              </a:spcBef>
              <a:spcAft>
                <a:spcPts val="0"/>
              </a:spcAft>
              <a:buSzPct val="100000"/>
              <a:buChar char="❏"/>
            </a:pPr>
            <a:r>
              <a:rPr lang="en">
                <a:solidFill>
                  <a:schemeClr val="dk2"/>
                </a:solidFill>
              </a:rPr>
              <a:t>y:</a:t>
            </a:r>
            <a:r>
              <a:rPr lang="en"/>
              <a:t> The predicted value (Dependent variable)</a:t>
            </a:r>
            <a:endParaRPr/>
          </a:p>
          <a:p>
            <a:pPr marL="457200" lvl="0" indent="-317182" algn="l" rtl="0">
              <a:spcBef>
                <a:spcPts val="0"/>
              </a:spcBef>
              <a:spcAft>
                <a:spcPts val="0"/>
              </a:spcAft>
              <a:buSzPct val="100000"/>
              <a:buChar char="❏"/>
            </a:pPr>
            <a:r>
              <a:rPr lang="en">
                <a:solidFill>
                  <a:schemeClr val="dk2"/>
                </a:solidFill>
              </a:rPr>
              <a:t>m:</a:t>
            </a:r>
            <a:r>
              <a:rPr lang="en"/>
              <a:t> The slope of the line, representing the change in y for a one-unit increase in x.</a:t>
            </a:r>
            <a:endParaRPr/>
          </a:p>
          <a:p>
            <a:pPr marL="457200" lvl="0" indent="-317182" algn="l" rtl="0">
              <a:spcBef>
                <a:spcPts val="0"/>
              </a:spcBef>
              <a:spcAft>
                <a:spcPts val="0"/>
              </a:spcAft>
              <a:buSzPct val="100000"/>
              <a:buChar char="❏"/>
            </a:pPr>
            <a:r>
              <a:rPr lang="en">
                <a:solidFill>
                  <a:schemeClr val="dk2"/>
                </a:solidFill>
              </a:rPr>
              <a:t>x:</a:t>
            </a:r>
            <a:r>
              <a:rPr lang="en"/>
              <a:t> The independent variable</a:t>
            </a:r>
            <a:endParaRPr/>
          </a:p>
          <a:p>
            <a:pPr marL="457200" lvl="0" indent="-317182" algn="l" rtl="0">
              <a:spcBef>
                <a:spcPts val="0"/>
              </a:spcBef>
              <a:spcAft>
                <a:spcPts val="0"/>
              </a:spcAft>
              <a:buSzPct val="100000"/>
              <a:buChar char="❏"/>
            </a:pPr>
            <a:r>
              <a:rPr lang="en">
                <a:solidFill>
                  <a:schemeClr val="dk2"/>
                </a:solidFill>
              </a:rPr>
              <a:t>c:</a:t>
            </a:r>
            <a:r>
              <a:rPr lang="en"/>
              <a:t> The y-intercept, which is the value of y when x is 0. It is the point where the line crosses the y-axis.</a:t>
            </a:r>
            <a:endParaRPr/>
          </a:p>
          <a:p>
            <a:pPr marL="457200" lvl="0" indent="0" algn="l" rtl="0">
              <a:spcBef>
                <a:spcPts val="0"/>
              </a:spcBef>
              <a:spcAft>
                <a:spcPts val="0"/>
              </a:spcAft>
              <a:buNone/>
            </a:pPr>
            <a:endParaRPr/>
          </a:p>
          <a:p>
            <a:pPr marL="0" lvl="0" indent="0" algn="l" rtl="0">
              <a:spcBef>
                <a:spcPts val="0"/>
              </a:spcBef>
              <a:spcAft>
                <a:spcPts val="0"/>
              </a:spcAft>
              <a:buNone/>
            </a:pPr>
            <a:r>
              <a:rPr lang="en">
                <a:solidFill>
                  <a:schemeClr val="dk2"/>
                </a:solidFill>
              </a:rPr>
              <a:t>Simple vs Multiple Linear Regression:</a:t>
            </a:r>
            <a:endParaRPr>
              <a:solidFill>
                <a:schemeClr val="dk2"/>
              </a:solidFill>
            </a:endParaRPr>
          </a:p>
          <a:p>
            <a:pPr marL="457200" lvl="0" indent="-317182" algn="l" rtl="0">
              <a:spcBef>
                <a:spcPts val="0"/>
              </a:spcBef>
              <a:spcAft>
                <a:spcPts val="0"/>
              </a:spcAft>
              <a:buSzPct val="100000"/>
              <a:buChar char="➔"/>
            </a:pPr>
            <a:r>
              <a:rPr lang="en" b="1"/>
              <a:t>simple linear regression</a:t>
            </a:r>
            <a:r>
              <a:rPr lang="en"/>
              <a:t>, we predict the value of </a:t>
            </a:r>
            <a:r>
              <a:rPr lang="en">
                <a:solidFill>
                  <a:srgbClr val="B45F06"/>
                </a:solidFill>
              </a:rPr>
              <a:t>one dependent variable</a:t>
            </a:r>
            <a:r>
              <a:rPr lang="en"/>
              <a:t> based on </a:t>
            </a:r>
            <a:r>
              <a:rPr lang="en">
                <a:solidFill>
                  <a:srgbClr val="B45F06"/>
                </a:solidFill>
              </a:rPr>
              <a:t>one independent variable</a:t>
            </a:r>
            <a:r>
              <a:rPr lang="en"/>
              <a:t>.</a:t>
            </a:r>
            <a:endParaRPr/>
          </a:p>
          <a:p>
            <a:pPr marL="914400" lvl="1" indent="-303847" algn="l" rtl="0">
              <a:spcBef>
                <a:spcPts val="0"/>
              </a:spcBef>
              <a:spcAft>
                <a:spcPts val="0"/>
              </a:spcAft>
              <a:buSzPct val="100000"/>
              <a:buChar char="◆"/>
            </a:pPr>
            <a:r>
              <a:rPr lang="en" sz="1529" b="1"/>
              <a:t>equation: </a:t>
            </a:r>
            <a:r>
              <a:rPr lang="en" sz="1529" b="1">
                <a:solidFill>
                  <a:schemeClr val="dk2"/>
                </a:solidFill>
              </a:rPr>
              <a:t>y = b0 + b1*x</a:t>
            </a:r>
            <a:r>
              <a:rPr lang="en" sz="1529" b="1"/>
              <a:t> </a:t>
            </a:r>
            <a:endParaRPr sz="1529" b="1"/>
          </a:p>
          <a:p>
            <a:pPr marL="457200" lvl="0" indent="-317182" algn="l" rtl="0">
              <a:spcBef>
                <a:spcPts val="0"/>
              </a:spcBef>
              <a:spcAft>
                <a:spcPts val="0"/>
              </a:spcAft>
              <a:buSzPct val="100000"/>
              <a:buChar char="➔"/>
            </a:pPr>
            <a:r>
              <a:rPr lang="en"/>
              <a:t>while </a:t>
            </a:r>
            <a:r>
              <a:rPr lang="en" b="1"/>
              <a:t>multiple linear regression,</a:t>
            </a:r>
            <a:r>
              <a:rPr lang="en"/>
              <a:t> we predict the value of </a:t>
            </a:r>
            <a:r>
              <a:rPr lang="en">
                <a:solidFill>
                  <a:srgbClr val="B45F06"/>
                </a:solidFill>
              </a:rPr>
              <a:t>one dependent variable </a:t>
            </a:r>
            <a:r>
              <a:rPr lang="en"/>
              <a:t>based on </a:t>
            </a:r>
            <a:r>
              <a:rPr lang="en">
                <a:solidFill>
                  <a:srgbClr val="B45F06"/>
                </a:solidFill>
              </a:rPr>
              <a:t>two or more independent variables.</a:t>
            </a:r>
            <a:endParaRPr>
              <a:solidFill>
                <a:srgbClr val="B45F06"/>
              </a:solidFill>
            </a:endParaRPr>
          </a:p>
          <a:p>
            <a:pPr marL="914400" lvl="1" indent="-303847" algn="l" rtl="0">
              <a:spcBef>
                <a:spcPts val="0"/>
              </a:spcBef>
              <a:spcAft>
                <a:spcPts val="0"/>
              </a:spcAft>
              <a:buSzPct val="100000"/>
              <a:buChar char="◆"/>
            </a:pPr>
            <a:r>
              <a:rPr lang="en" sz="1529" b="1"/>
              <a:t>equation: </a:t>
            </a:r>
            <a:r>
              <a:rPr lang="en" sz="1529" b="1">
                <a:solidFill>
                  <a:schemeClr val="dk2"/>
                </a:solidFill>
              </a:rPr>
              <a:t>y = b0 + b1*x1 + b2*x2 + … + bn*xn</a:t>
            </a:r>
            <a:r>
              <a:rPr lang="en" sz="1529" b="1"/>
              <a:t> </a:t>
            </a:r>
            <a:endParaRPr sz="1529" b="1"/>
          </a:p>
          <a:p>
            <a:pPr marL="0" lvl="0" indent="0" algn="l" rtl="0">
              <a:spcBef>
                <a:spcPts val="0"/>
              </a:spcBef>
              <a:spcAft>
                <a:spcPts val="0"/>
              </a:spcAft>
              <a:buNone/>
            </a:pPr>
            <a:endParaRPr sz="1400"/>
          </a:p>
          <a:p>
            <a:pPr marL="0" lvl="0" indent="0" algn="l" rtl="0">
              <a:spcBef>
                <a:spcPts val="0"/>
              </a:spcBef>
              <a:spcAft>
                <a:spcPts val="0"/>
              </a:spcAft>
              <a:buNone/>
            </a:pPr>
            <a:r>
              <a:rPr lang="en" sz="1787" b="1">
                <a:solidFill>
                  <a:schemeClr val="dk2"/>
                </a:solidFill>
              </a:rPr>
              <a:t>Note: </a:t>
            </a:r>
            <a:endParaRPr sz="1787" b="1">
              <a:solidFill>
                <a:schemeClr val="dk2"/>
              </a:solidFill>
            </a:endParaRPr>
          </a:p>
          <a:p>
            <a:pPr marL="0" lvl="0" indent="0" algn="l" rtl="0">
              <a:spcBef>
                <a:spcPts val="0"/>
              </a:spcBef>
              <a:spcAft>
                <a:spcPts val="0"/>
              </a:spcAft>
              <a:buNone/>
            </a:pPr>
            <a:r>
              <a:rPr lang="en" sz="1787"/>
              <a:t>The </a:t>
            </a:r>
            <a:r>
              <a:rPr lang="en" sz="1787">
                <a:solidFill>
                  <a:schemeClr val="dk2"/>
                </a:solidFill>
              </a:rPr>
              <a:t>coefficients</a:t>
            </a:r>
            <a:r>
              <a:rPr lang="en" sz="1787"/>
              <a:t> </a:t>
            </a:r>
            <a:r>
              <a:rPr lang="en" sz="1787" b="1">
                <a:solidFill>
                  <a:srgbClr val="B45F06"/>
                </a:solidFill>
              </a:rPr>
              <a:t>b0, b1, b2, ..., bn</a:t>
            </a:r>
            <a:r>
              <a:rPr lang="en" sz="1787"/>
              <a:t> are learned by the model during the training process.</a:t>
            </a:r>
            <a:endParaRPr sz="1787"/>
          </a:p>
          <a:p>
            <a:pPr marL="457200" lvl="0" indent="-316547" algn="l" rtl="0">
              <a:spcBef>
                <a:spcPts val="0"/>
              </a:spcBef>
              <a:spcAft>
                <a:spcPts val="0"/>
              </a:spcAft>
              <a:buSzPct val="100000"/>
              <a:buChar char="★"/>
            </a:pPr>
            <a:r>
              <a:rPr lang="en" sz="1787"/>
              <a:t>In </a:t>
            </a:r>
            <a:r>
              <a:rPr lang="en" sz="1787" b="1"/>
              <a:t>simple linear regression</a:t>
            </a:r>
            <a:r>
              <a:rPr lang="en" sz="1787"/>
              <a:t>, </a:t>
            </a:r>
            <a:r>
              <a:rPr lang="en" sz="1787">
                <a:solidFill>
                  <a:srgbClr val="B45F06"/>
                </a:solidFill>
              </a:rPr>
              <a:t>b0</a:t>
            </a:r>
            <a:r>
              <a:rPr lang="en" sz="1787"/>
              <a:t> is the</a:t>
            </a:r>
            <a:r>
              <a:rPr lang="en" sz="1787" b="1"/>
              <a:t> y-intercept</a:t>
            </a:r>
            <a:r>
              <a:rPr lang="en" sz="1787"/>
              <a:t> and </a:t>
            </a:r>
            <a:r>
              <a:rPr lang="en" sz="1787">
                <a:solidFill>
                  <a:srgbClr val="B45F06"/>
                </a:solidFill>
              </a:rPr>
              <a:t>b1 </a:t>
            </a:r>
            <a:r>
              <a:rPr lang="en" sz="1787"/>
              <a:t>is the </a:t>
            </a:r>
            <a:r>
              <a:rPr lang="en" sz="1787" b="1"/>
              <a:t>slope </a:t>
            </a:r>
            <a:r>
              <a:rPr lang="en" sz="1787"/>
              <a:t>of the line.</a:t>
            </a:r>
            <a:endParaRPr sz="1787"/>
          </a:p>
          <a:p>
            <a:pPr marL="457200" lvl="0" indent="-316547" algn="l" rtl="0">
              <a:spcBef>
                <a:spcPts val="0"/>
              </a:spcBef>
              <a:spcAft>
                <a:spcPts val="0"/>
              </a:spcAft>
              <a:buSzPct val="100000"/>
              <a:buChar char="★"/>
            </a:pPr>
            <a:r>
              <a:rPr lang="en" sz="1787"/>
              <a:t>In </a:t>
            </a:r>
            <a:r>
              <a:rPr lang="en" sz="1787" b="1"/>
              <a:t>multiple linear regression</a:t>
            </a:r>
            <a:r>
              <a:rPr lang="en" sz="1787"/>
              <a:t>, </a:t>
            </a:r>
            <a:r>
              <a:rPr lang="en" sz="1787">
                <a:solidFill>
                  <a:srgbClr val="B45F06"/>
                </a:solidFill>
              </a:rPr>
              <a:t>b0</a:t>
            </a:r>
            <a:r>
              <a:rPr lang="en" sz="1787"/>
              <a:t> remains the </a:t>
            </a:r>
            <a:r>
              <a:rPr lang="en" sz="1787" b="1"/>
              <a:t>y-intercept</a:t>
            </a:r>
            <a:r>
              <a:rPr lang="en" sz="1787"/>
              <a:t>, but you have </a:t>
            </a:r>
            <a:r>
              <a:rPr lang="en" sz="1787" b="1"/>
              <a:t>multiple slope </a:t>
            </a:r>
            <a:r>
              <a:rPr lang="en" sz="1787"/>
              <a:t>terms </a:t>
            </a:r>
            <a:r>
              <a:rPr lang="en" sz="1787">
                <a:solidFill>
                  <a:srgbClr val="B45F06"/>
                </a:solidFill>
              </a:rPr>
              <a:t>(b1, b2, ..., bn</a:t>
            </a:r>
            <a:r>
              <a:rPr lang="en" sz="1787"/>
              <a:t>), each </a:t>
            </a:r>
            <a:r>
              <a:rPr lang="en" sz="1787" b="1"/>
              <a:t>associated with a different independent variable</a:t>
            </a:r>
            <a:r>
              <a:rPr lang="en" sz="1787"/>
              <a:t> </a:t>
            </a:r>
            <a:r>
              <a:rPr lang="en" sz="1787">
                <a:solidFill>
                  <a:srgbClr val="B45F06"/>
                </a:solidFill>
              </a:rPr>
              <a:t>(x1, x2, ..., xn)</a:t>
            </a:r>
            <a:r>
              <a:rPr lang="en" sz="1787"/>
              <a:t>.</a:t>
            </a:r>
            <a:endParaRPr sz="178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197125" y="1471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solidFill>
                  <a:schemeClr val="dk2"/>
                </a:solidFill>
              </a:rPr>
              <a:t>Training &amp; Evaluation</a:t>
            </a:r>
            <a:endParaRPr sz="2020" b="1">
              <a:solidFill>
                <a:schemeClr val="dk2"/>
              </a:solidFill>
            </a:endParaRPr>
          </a:p>
        </p:txBody>
      </p:sp>
      <p:sp>
        <p:nvSpPr>
          <p:cNvPr id="86" name="Google Shape;86;p17"/>
          <p:cNvSpPr txBox="1">
            <a:spLocks noGrp="1"/>
          </p:cNvSpPr>
          <p:nvPr>
            <p:ph type="body" idx="1"/>
          </p:nvPr>
        </p:nvSpPr>
        <p:spPr>
          <a:xfrm>
            <a:off x="103100" y="572775"/>
            <a:ext cx="8912400" cy="4398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dirty="0">
                <a:solidFill>
                  <a:srgbClr val="B45F06"/>
                </a:solidFill>
              </a:rPr>
              <a:t>Training a Linear Regression Model</a:t>
            </a:r>
            <a:endParaRPr b="1" dirty="0">
              <a:solidFill>
                <a:srgbClr val="B45F06"/>
              </a:solidFill>
            </a:endParaRPr>
          </a:p>
          <a:p>
            <a:pPr marL="0" lvl="0" indent="0" algn="l" rtl="0">
              <a:spcBef>
                <a:spcPts val="0"/>
              </a:spcBef>
              <a:spcAft>
                <a:spcPts val="0"/>
              </a:spcAft>
              <a:buNone/>
            </a:pPr>
            <a:r>
              <a:rPr lang="en" dirty="0"/>
              <a:t>The linear regression model is trained using historical data to find the 'best fit' line. We aim to minimizing the difference between the actual and predicted values (loss minimization).</a:t>
            </a:r>
            <a:endParaRPr dirty="0"/>
          </a:p>
          <a:p>
            <a:pPr marL="0" lvl="0" indent="0" algn="l" rtl="0">
              <a:spcBef>
                <a:spcPts val="0"/>
              </a:spcBef>
              <a:spcAft>
                <a:spcPts val="0"/>
              </a:spcAft>
              <a:buNone/>
            </a:pPr>
            <a:r>
              <a:rPr lang="en" dirty="0">
                <a:solidFill>
                  <a:schemeClr val="dk2"/>
                </a:solidFill>
              </a:rPr>
              <a:t>We use </a:t>
            </a:r>
            <a:r>
              <a:rPr lang="en" b="1" dirty="0" err="1">
                <a:solidFill>
                  <a:schemeClr val="dk2"/>
                </a:solidFill>
                <a:highlight>
                  <a:srgbClr val="D9D9D9"/>
                </a:highlight>
              </a:rPr>
              <a:t>model.fit</a:t>
            </a:r>
            <a:r>
              <a:rPr lang="en" b="1" dirty="0">
                <a:solidFill>
                  <a:schemeClr val="dk2"/>
                </a:solidFill>
                <a:highlight>
                  <a:srgbClr val="D9D9D9"/>
                </a:highlight>
              </a:rPr>
              <a:t>()</a:t>
            </a:r>
            <a:r>
              <a:rPr lang="en" dirty="0">
                <a:solidFill>
                  <a:schemeClr val="dk2"/>
                </a:solidFill>
                <a:highlight>
                  <a:srgbClr val="D9D9D9"/>
                </a:highlight>
              </a:rPr>
              <a:t> </a:t>
            </a:r>
            <a:r>
              <a:rPr lang="en" dirty="0">
                <a:solidFill>
                  <a:schemeClr val="dk2"/>
                </a:solidFill>
              </a:rPr>
              <a:t>method for training the model on a given dataset. (e.g., </a:t>
            </a:r>
            <a:r>
              <a:rPr lang="en" b="1" dirty="0" err="1">
                <a:solidFill>
                  <a:schemeClr val="dk2"/>
                </a:solidFill>
              </a:rPr>
              <a:t>model.fit</a:t>
            </a:r>
            <a:r>
              <a:rPr lang="en" b="1" dirty="0">
                <a:solidFill>
                  <a:schemeClr val="dk2"/>
                </a:solidFill>
              </a:rPr>
              <a:t>(x= </a:t>
            </a:r>
            <a:r>
              <a:rPr lang="en" b="1" dirty="0" err="1">
                <a:solidFill>
                  <a:schemeClr val="dk2"/>
                </a:solidFill>
              </a:rPr>
              <a:t>x_train</a:t>
            </a:r>
            <a:r>
              <a:rPr lang="en" b="1" dirty="0">
                <a:solidFill>
                  <a:schemeClr val="dk2"/>
                </a:solidFill>
              </a:rPr>
              <a:t>, y= </a:t>
            </a:r>
            <a:r>
              <a:rPr lang="en" b="1" dirty="0" err="1">
                <a:solidFill>
                  <a:schemeClr val="dk2"/>
                </a:solidFill>
              </a:rPr>
              <a:t>y_train</a:t>
            </a:r>
            <a:r>
              <a:rPr lang="en" b="1" dirty="0">
                <a:solidFill>
                  <a:schemeClr val="dk2"/>
                </a:solidFill>
              </a:rPr>
              <a:t>)</a:t>
            </a:r>
            <a:r>
              <a:rPr lang="en" dirty="0">
                <a:solidFill>
                  <a:schemeClr val="dk2"/>
                </a:solidFill>
              </a:rPr>
              <a:t> )</a:t>
            </a:r>
            <a:endParaRPr dirty="0">
              <a:solidFill>
                <a:schemeClr val="dk2"/>
              </a:solidFill>
            </a:endParaRPr>
          </a:p>
          <a:p>
            <a:pPr marL="457200" lvl="0" indent="-308610" algn="l" rtl="0">
              <a:spcBef>
                <a:spcPts val="0"/>
              </a:spcBef>
              <a:spcAft>
                <a:spcPts val="0"/>
              </a:spcAft>
              <a:buSzPct val="100000"/>
              <a:buChar char="➔"/>
            </a:pPr>
            <a:r>
              <a:rPr lang="en" dirty="0"/>
              <a:t>we </a:t>
            </a:r>
            <a:r>
              <a:rPr lang="en" b="1" dirty="0"/>
              <a:t>pass the training data as parameters</a:t>
            </a:r>
            <a:r>
              <a:rPr lang="en" dirty="0"/>
              <a:t>, which consists of the</a:t>
            </a:r>
            <a:r>
              <a:rPr lang="en" b="1" dirty="0"/>
              <a:t> independent variables</a:t>
            </a:r>
            <a:r>
              <a:rPr lang="en" dirty="0"/>
              <a:t> (aka features or predictors) and the </a:t>
            </a:r>
            <a:r>
              <a:rPr lang="en" b="1" dirty="0"/>
              <a:t>dependent variable</a:t>
            </a:r>
            <a:r>
              <a:rPr lang="en" dirty="0"/>
              <a:t> (aka the target or label).</a:t>
            </a:r>
            <a:endParaRPr dirty="0"/>
          </a:p>
          <a:p>
            <a:pPr marL="457200" lvl="0" indent="-308610" algn="l" rtl="0">
              <a:spcBef>
                <a:spcPts val="0"/>
              </a:spcBef>
              <a:spcAft>
                <a:spcPts val="0"/>
              </a:spcAft>
              <a:buSzPct val="100000"/>
              <a:buChar char="➔"/>
            </a:pPr>
            <a:r>
              <a:rPr lang="en" dirty="0"/>
              <a:t>The method applies a machine learning algorithm </a:t>
            </a:r>
            <a:r>
              <a:rPr lang="en" b="1" dirty="0"/>
              <a:t>to learn the relationship between the independent variables and the dependent variable.</a:t>
            </a:r>
            <a:r>
              <a:rPr lang="en" dirty="0"/>
              <a:t> </a:t>
            </a:r>
            <a:endParaRPr dirty="0"/>
          </a:p>
          <a:p>
            <a:pPr marL="457200" lvl="0" indent="-308610" algn="l" rtl="0">
              <a:spcBef>
                <a:spcPts val="0"/>
              </a:spcBef>
              <a:spcAft>
                <a:spcPts val="0"/>
              </a:spcAft>
              <a:buSzPct val="100000"/>
              <a:buChar char="➔"/>
            </a:pPr>
            <a:r>
              <a:rPr lang="en" u="sng" dirty="0"/>
              <a:t>In the case of linear regression</a:t>
            </a:r>
            <a:r>
              <a:rPr lang="en" dirty="0"/>
              <a:t>, it </a:t>
            </a:r>
            <a:r>
              <a:rPr lang="en" b="1" dirty="0"/>
              <a:t>calculates the coefficients </a:t>
            </a:r>
            <a:r>
              <a:rPr lang="en" dirty="0"/>
              <a:t>(the slope and intercept terms) </a:t>
            </a:r>
            <a:r>
              <a:rPr lang="en" b="1" dirty="0"/>
              <a:t>that</a:t>
            </a:r>
            <a:r>
              <a:rPr lang="en" dirty="0"/>
              <a:t> </a:t>
            </a:r>
            <a:r>
              <a:rPr lang="en" b="1" dirty="0"/>
              <a:t>minimize the loss function,</a:t>
            </a:r>
            <a:r>
              <a:rPr lang="en" dirty="0"/>
              <a:t> usually the Mean Squared Error (MSE).</a:t>
            </a:r>
            <a:endParaRPr dirty="0"/>
          </a:p>
          <a:p>
            <a:pPr marL="457200" lvl="0" indent="-308610" algn="l" rtl="0">
              <a:spcBef>
                <a:spcPts val="0"/>
              </a:spcBef>
              <a:spcAft>
                <a:spcPts val="0"/>
              </a:spcAft>
              <a:buSzPct val="100000"/>
              <a:buChar char="➔"/>
            </a:pPr>
            <a:r>
              <a:rPr lang="en" dirty="0"/>
              <a:t>The output is a </a:t>
            </a:r>
            <a:r>
              <a:rPr lang="en" u="sng" dirty="0"/>
              <a:t>trained model with learned parameters </a:t>
            </a:r>
            <a:r>
              <a:rPr lang="en" dirty="0"/>
              <a:t>specific to the provided data.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solidFill>
                  <a:srgbClr val="B45F06"/>
                </a:solidFill>
              </a:rPr>
              <a:t>Evaluating Model Performance</a:t>
            </a:r>
            <a:endParaRPr b="1" dirty="0">
              <a:solidFill>
                <a:srgbClr val="B45F06"/>
              </a:solidFill>
            </a:endParaRPr>
          </a:p>
          <a:p>
            <a:pPr marL="0" lvl="0" indent="0" algn="l" rtl="0">
              <a:spcBef>
                <a:spcPts val="0"/>
              </a:spcBef>
              <a:spcAft>
                <a:spcPts val="0"/>
              </a:spcAft>
              <a:buNone/>
            </a:pPr>
            <a:r>
              <a:rPr lang="en" dirty="0">
                <a:solidFill>
                  <a:schemeClr val="dk2"/>
                </a:solidFill>
              </a:rPr>
              <a:t>We use </a:t>
            </a:r>
            <a:r>
              <a:rPr lang="en" b="1" dirty="0" err="1">
                <a:solidFill>
                  <a:schemeClr val="dk2"/>
                </a:solidFill>
                <a:highlight>
                  <a:srgbClr val="D9D9D9"/>
                </a:highlight>
              </a:rPr>
              <a:t>model.predict</a:t>
            </a:r>
            <a:r>
              <a:rPr lang="en" b="1" dirty="0">
                <a:solidFill>
                  <a:schemeClr val="dk2"/>
                </a:solidFill>
                <a:highlight>
                  <a:srgbClr val="D9D9D9"/>
                </a:highlight>
              </a:rPr>
              <a:t>()</a:t>
            </a:r>
            <a:r>
              <a:rPr lang="en" dirty="0">
                <a:solidFill>
                  <a:schemeClr val="dk2"/>
                </a:solidFill>
                <a:highlight>
                  <a:srgbClr val="D9D9D9"/>
                </a:highlight>
              </a:rPr>
              <a:t> </a:t>
            </a:r>
            <a:r>
              <a:rPr lang="en" dirty="0">
                <a:solidFill>
                  <a:schemeClr val="dk2"/>
                </a:solidFill>
              </a:rPr>
              <a:t>method after the model has been trained using </a:t>
            </a:r>
            <a:r>
              <a:rPr lang="en" dirty="0" err="1">
                <a:solidFill>
                  <a:schemeClr val="dk2"/>
                </a:solidFill>
              </a:rPr>
              <a:t>model.fit</a:t>
            </a:r>
            <a:r>
              <a:rPr lang="en" dirty="0">
                <a:solidFill>
                  <a:schemeClr val="dk2"/>
                </a:solidFill>
              </a:rPr>
              <a:t>().</a:t>
            </a:r>
            <a:r>
              <a:rPr lang="en" dirty="0"/>
              <a:t> It's </a:t>
            </a:r>
            <a:r>
              <a:rPr lang="en" b="1" dirty="0"/>
              <a:t>used to get predictions on new, unseen data. </a:t>
            </a:r>
            <a:r>
              <a:rPr lang="en" dirty="0">
                <a:solidFill>
                  <a:schemeClr val="dk2"/>
                </a:solidFill>
              </a:rPr>
              <a:t>(e.g., </a:t>
            </a:r>
            <a:r>
              <a:rPr lang="en" b="1" dirty="0" err="1">
                <a:solidFill>
                  <a:schemeClr val="dk2"/>
                </a:solidFill>
              </a:rPr>
              <a:t>model.predict</a:t>
            </a:r>
            <a:r>
              <a:rPr lang="en" b="1" dirty="0">
                <a:solidFill>
                  <a:schemeClr val="dk2"/>
                </a:solidFill>
              </a:rPr>
              <a:t>(x= </a:t>
            </a:r>
            <a:r>
              <a:rPr lang="en" b="1" dirty="0" err="1">
                <a:solidFill>
                  <a:schemeClr val="dk2"/>
                </a:solidFill>
              </a:rPr>
              <a:t>x_test</a:t>
            </a:r>
            <a:r>
              <a:rPr lang="en" b="1" dirty="0">
                <a:solidFill>
                  <a:schemeClr val="dk2"/>
                </a:solidFill>
              </a:rPr>
              <a:t>)</a:t>
            </a:r>
            <a:r>
              <a:rPr lang="en" dirty="0">
                <a:solidFill>
                  <a:schemeClr val="dk2"/>
                </a:solidFill>
              </a:rPr>
              <a:t> )</a:t>
            </a:r>
            <a:endParaRPr b="1" dirty="0"/>
          </a:p>
          <a:p>
            <a:pPr marL="457200" lvl="0" indent="-308610" algn="l" rtl="0">
              <a:spcBef>
                <a:spcPts val="0"/>
              </a:spcBef>
              <a:spcAft>
                <a:spcPts val="0"/>
              </a:spcAft>
              <a:buSzPct val="100000"/>
              <a:buChar char="➔"/>
            </a:pPr>
            <a:r>
              <a:rPr lang="en" dirty="0"/>
              <a:t>The method </a:t>
            </a:r>
            <a:r>
              <a:rPr lang="en" b="1" dirty="0"/>
              <a:t>uses the learned parameters from </a:t>
            </a:r>
            <a:r>
              <a:rPr lang="en" b="1" dirty="0" err="1"/>
              <a:t>model.fit</a:t>
            </a:r>
            <a:r>
              <a:rPr lang="en" b="1" dirty="0"/>
              <a:t>()</a:t>
            </a:r>
            <a:r>
              <a:rPr lang="en" dirty="0"/>
              <a:t> </a:t>
            </a:r>
            <a:r>
              <a:rPr lang="en" b="1" dirty="0"/>
              <a:t>to calculate the dependent variable's predicted values</a:t>
            </a:r>
            <a:r>
              <a:rPr lang="en" dirty="0"/>
              <a:t> f</a:t>
            </a:r>
            <a:r>
              <a:rPr lang="en" b="1" dirty="0"/>
              <a:t>or the new data.</a:t>
            </a:r>
            <a:endParaRPr b="1" dirty="0"/>
          </a:p>
          <a:p>
            <a:pPr marL="457200" lvl="0" indent="-308610" algn="l" rtl="0">
              <a:spcBef>
                <a:spcPts val="0"/>
              </a:spcBef>
              <a:spcAft>
                <a:spcPts val="0"/>
              </a:spcAft>
              <a:buSzPct val="100000"/>
              <a:buChar char="➔"/>
            </a:pPr>
            <a:r>
              <a:rPr lang="en" b="1" u="sng" dirty="0"/>
              <a:t>The output is the predictions (or target)</a:t>
            </a:r>
            <a:r>
              <a:rPr lang="en" dirty="0"/>
              <a:t>, which are the model's estimates for the dependent variable </a:t>
            </a:r>
            <a:r>
              <a:rPr lang="en" b="1" dirty="0"/>
              <a:t>based on the new input data.</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2"/>
                </a:solidFill>
              </a:rPr>
              <a:t>We will provide simple example for: </a:t>
            </a:r>
            <a:endParaRPr dirty="0">
              <a:solidFill>
                <a:schemeClr val="dk2"/>
              </a:solidFill>
            </a:endParaRPr>
          </a:p>
          <a:p>
            <a:pPr marL="457200" lvl="0" indent="-308610" algn="l" rtl="0">
              <a:spcBef>
                <a:spcPts val="0"/>
              </a:spcBef>
              <a:spcAft>
                <a:spcPts val="0"/>
              </a:spcAft>
              <a:buSzPct val="100000"/>
              <a:buChar char="❏"/>
            </a:pPr>
            <a:r>
              <a:rPr lang="en" dirty="0"/>
              <a:t>Single Linear regression.</a:t>
            </a:r>
            <a:endParaRPr dirty="0"/>
          </a:p>
          <a:p>
            <a:pPr marL="457200" lvl="0" indent="-308610" algn="l" rtl="0">
              <a:spcBef>
                <a:spcPts val="0"/>
              </a:spcBef>
              <a:spcAft>
                <a:spcPts val="0"/>
              </a:spcAft>
              <a:buSzPct val="100000"/>
              <a:buChar char="❏"/>
            </a:pPr>
            <a:r>
              <a:rPr lang="en" dirty="0"/>
              <a:t>Multiple Linear regression.</a:t>
            </a:r>
            <a:endParaRPr dirty="0"/>
          </a:p>
        </p:txBody>
      </p:sp>
      <p:pic>
        <p:nvPicPr>
          <p:cNvPr id="4" name="Google Shape;94;p18">
            <a:extLst>
              <a:ext uri="{FF2B5EF4-FFF2-40B4-BE49-F238E27FC236}">
                <a16:creationId xmlns:a16="http://schemas.microsoft.com/office/drawing/2014/main" id="{5FAEEA75-9489-5E45-8BFC-BE6ACB226A09}"/>
              </a:ext>
            </a:extLst>
          </p:cNvPr>
          <p:cNvPicPr preferRelativeResize="0"/>
          <p:nvPr/>
        </p:nvPicPr>
        <p:blipFill>
          <a:blip r:embed="rId3">
            <a:alphaModFix/>
          </a:blip>
          <a:stretch>
            <a:fillRect/>
          </a:stretch>
        </p:blipFill>
        <p:spPr>
          <a:xfrm>
            <a:off x="6948101" y="3535607"/>
            <a:ext cx="1769624" cy="14360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62775" y="670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b="1">
                <a:solidFill>
                  <a:schemeClr val="dk2"/>
                </a:solidFill>
              </a:rPr>
              <a:t>Simple Linear Regression Example</a:t>
            </a:r>
            <a:endParaRPr sz="1800" b="1">
              <a:solidFill>
                <a:schemeClr val="dk2"/>
              </a:solidFill>
            </a:endParaRPr>
          </a:p>
        </p:txBody>
      </p:sp>
      <p:sp>
        <p:nvSpPr>
          <p:cNvPr id="92" name="Google Shape;92;p18"/>
          <p:cNvSpPr txBox="1">
            <a:spLocks noGrp="1"/>
          </p:cNvSpPr>
          <p:nvPr>
            <p:ph type="body" idx="1"/>
          </p:nvPr>
        </p:nvSpPr>
        <p:spPr>
          <a:xfrm>
            <a:off x="0" y="492600"/>
            <a:ext cx="4409100" cy="4398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r>
              <a:rPr lang="en" sz="1000" b="1">
                <a:solidFill>
                  <a:srgbClr val="B45F06"/>
                </a:solidFill>
              </a:rPr>
              <a:t>Scenario:</a:t>
            </a:r>
            <a:r>
              <a:rPr lang="en" sz="1000" b="1"/>
              <a:t> Predicting the price of a pizza based on its diameter.(as you notice! one feature!)</a:t>
            </a:r>
            <a:endParaRPr sz="1000"/>
          </a:p>
          <a:p>
            <a:pPr marL="0" lvl="0" indent="0" algn="l" rtl="0">
              <a:lnSpc>
                <a:spcPct val="105000"/>
              </a:lnSpc>
              <a:spcBef>
                <a:spcPts val="0"/>
              </a:spcBef>
              <a:spcAft>
                <a:spcPts val="0"/>
              </a:spcAft>
              <a:buSzPts val="688"/>
              <a:buNone/>
            </a:pPr>
            <a:r>
              <a:rPr lang="en" sz="1000" b="1">
                <a:solidFill>
                  <a:schemeClr val="dk2"/>
                </a:solidFill>
              </a:rPr>
              <a:t>Steps:</a:t>
            </a:r>
            <a:endParaRPr sz="1000" b="1">
              <a:solidFill>
                <a:schemeClr val="dk2"/>
              </a:solidFill>
            </a:endParaRPr>
          </a:p>
          <a:p>
            <a:pPr marL="457200" lvl="0" indent="-292100" algn="l" rtl="0">
              <a:lnSpc>
                <a:spcPct val="105000"/>
              </a:lnSpc>
              <a:spcBef>
                <a:spcPts val="0"/>
              </a:spcBef>
              <a:spcAft>
                <a:spcPts val="0"/>
              </a:spcAft>
              <a:buSzPts val="1000"/>
              <a:buAutoNum type="arabicPeriod"/>
            </a:pPr>
            <a:r>
              <a:rPr lang="en" sz="1000" b="1"/>
              <a:t>Set X and Y Values:</a:t>
            </a:r>
            <a:endParaRPr sz="1000" b="1"/>
          </a:p>
          <a:p>
            <a:pPr marL="914400" lvl="1" indent="-292100" algn="l" rtl="0">
              <a:lnSpc>
                <a:spcPct val="105000"/>
              </a:lnSpc>
              <a:spcBef>
                <a:spcPts val="0"/>
              </a:spcBef>
              <a:spcAft>
                <a:spcPts val="0"/>
              </a:spcAft>
              <a:buSzPts val="1000"/>
              <a:buAutoNum type="alphaLcPeriod"/>
            </a:pPr>
            <a:r>
              <a:rPr lang="en" sz="1000"/>
              <a:t>X (Independent Variable): Diameter of pizzas (e.g., in inches).</a:t>
            </a:r>
            <a:endParaRPr sz="1000"/>
          </a:p>
          <a:p>
            <a:pPr marL="914400" lvl="1" indent="-292100" algn="l" rtl="0">
              <a:lnSpc>
                <a:spcPct val="105000"/>
              </a:lnSpc>
              <a:spcBef>
                <a:spcPts val="0"/>
              </a:spcBef>
              <a:spcAft>
                <a:spcPts val="0"/>
              </a:spcAft>
              <a:buSzPts val="1000"/>
              <a:buAutoNum type="alphaLcPeriod"/>
            </a:pPr>
            <a:r>
              <a:rPr lang="en" sz="1000"/>
              <a:t>Y (Dependent Variable): Price of pizzas (e.g., in dollars).</a:t>
            </a:r>
            <a:endParaRPr sz="1000"/>
          </a:p>
          <a:p>
            <a:pPr marL="457200" lvl="0" indent="-292100" algn="l" rtl="0">
              <a:lnSpc>
                <a:spcPct val="105000"/>
              </a:lnSpc>
              <a:spcBef>
                <a:spcPts val="0"/>
              </a:spcBef>
              <a:spcAft>
                <a:spcPts val="0"/>
              </a:spcAft>
              <a:buSzPts val="1000"/>
              <a:buAutoNum type="arabicPeriod"/>
            </a:pPr>
            <a:r>
              <a:rPr lang="en" sz="1000" b="1"/>
              <a:t>Use the Equation:</a:t>
            </a:r>
            <a:endParaRPr sz="1000" b="1"/>
          </a:p>
          <a:p>
            <a:pPr marL="914400" lvl="1" indent="-292100" algn="l" rtl="0">
              <a:lnSpc>
                <a:spcPct val="105000"/>
              </a:lnSpc>
              <a:spcBef>
                <a:spcPts val="0"/>
              </a:spcBef>
              <a:spcAft>
                <a:spcPts val="0"/>
              </a:spcAft>
              <a:buSzPts val="1000"/>
              <a:buAutoNum type="alphaLcPeriod"/>
            </a:pPr>
            <a:r>
              <a:rPr lang="en" sz="1000"/>
              <a:t>The linear regression equation is y=mx+c.</a:t>
            </a:r>
            <a:endParaRPr sz="1000"/>
          </a:p>
          <a:p>
            <a:pPr marL="914400" lvl="1" indent="-292100" algn="l" rtl="0">
              <a:lnSpc>
                <a:spcPct val="105000"/>
              </a:lnSpc>
              <a:spcBef>
                <a:spcPts val="0"/>
              </a:spcBef>
              <a:spcAft>
                <a:spcPts val="0"/>
              </a:spcAft>
              <a:buSzPts val="1000"/>
              <a:buAutoNum type="alphaLcPeriod"/>
            </a:pPr>
            <a:r>
              <a:rPr lang="en" sz="1000"/>
              <a:t>After training, we will find the values of m (slope) and c (y-intercept).</a:t>
            </a:r>
            <a:endParaRPr sz="1000"/>
          </a:p>
          <a:p>
            <a:pPr marL="457200" lvl="0" indent="-292100" algn="l" rtl="0">
              <a:lnSpc>
                <a:spcPct val="105000"/>
              </a:lnSpc>
              <a:spcBef>
                <a:spcPts val="0"/>
              </a:spcBef>
              <a:spcAft>
                <a:spcPts val="0"/>
              </a:spcAft>
              <a:buSzPts val="1000"/>
              <a:buAutoNum type="arabicPeriod"/>
            </a:pPr>
            <a:r>
              <a:rPr lang="en" sz="1000" b="1"/>
              <a:t>Set the Model:</a:t>
            </a:r>
            <a:endParaRPr sz="1000" b="1"/>
          </a:p>
          <a:p>
            <a:pPr marL="914400" lvl="1" indent="-292100" algn="l" rtl="0">
              <a:lnSpc>
                <a:spcPct val="105000"/>
              </a:lnSpc>
              <a:spcBef>
                <a:spcPts val="0"/>
              </a:spcBef>
              <a:spcAft>
                <a:spcPts val="0"/>
              </a:spcAft>
              <a:buSzPts val="1000"/>
              <a:buAutoNum type="alphaLcPeriod"/>
            </a:pPr>
            <a:r>
              <a:rPr lang="en" sz="1000"/>
              <a:t>We will use a linear regression model from a library like sklearn.</a:t>
            </a:r>
            <a:endParaRPr sz="1000"/>
          </a:p>
          <a:p>
            <a:pPr marL="457200" lvl="0" indent="-292100" algn="l" rtl="0">
              <a:lnSpc>
                <a:spcPct val="105000"/>
              </a:lnSpc>
              <a:spcBef>
                <a:spcPts val="0"/>
              </a:spcBef>
              <a:spcAft>
                <a:spcPts val="0"/>
              </a:spcAft>
              <a:buSzPts val="1000"/>
              <a:buAutoNum type="arabicPeriod"/>
            </a:pPr>
            <a:r>
              <a:rPr lang="en" sz="1000" b="1"/>
              <a:t>Train the Model:</a:t>
            </a:r>
            <a:endParaRPr sz="1000" b="1"/>
          </a:p>
          <a:p>
            <a:pPr marL="914400" lvl="1" indent="-292100" algn="l" rtl="0">
              <a:lnSpc>
                <a:spcPct val="105000"/>
              </a:lnSpc>
              <a:spcBef>
                <a:spcPts val="0"/>
              </a:spcBef>
              <a:spcAft>
                <a:spcPts val="0"/>
              </a:spcAft>
              <a:buSzPts val="1000"/>
              <a:buAutoNum type="alphaLcPeriod"/>
            </a:pPr>
            <a:r>
              <a:rPr lang="en" sz="1000"/>
              <a:t>Use historical data of pizza diameters and their corresponding prices to train the model.</a:t>
            </a:r>
            <a:endParaRPr sz="1000"/>
          </a:p>
          <a:p>
            <a:pPr marL="457200" lvl="0" indent="-292100" algn="l" rtl="0">
              <a:lnSpc>
                <a:spcPct val="105000"/>
              </a:lnSpc>
              <a:spcBef>
                <a:spcPts val="0"/>
              </a:spcBef>
              <a:spcAft>
                <a:spcPts val="0"/>
              </a:spcAft>
              <a:buSzPts val="1000"/>
              <a:buAutoNum type="arabicPeriod"/>
            </a:pPr>
            <a:r>
              <a:rPr lang="en" sz="1000" b="1"/>
              <a:t>Evaluate the Model:</a:t>
            </a:r>
            <a:endParaRPr sz="1000" b="1"/>
          </a:p>
          <a:p>
            <a:pPr marL="914400" lvl="1" indent="-292100" algn="l" rtl="0">
              <a:lnSpc>
                <a:spcPct val="105000"/>
              </a:lnSpc>
              <a:spcBef>
                <a:spcPts val="0"/>
              </a:spcBef>
              <a:spcAft>
                <a:spcPts val="0"/>
              </a:spcAft>
              <a:buSzPts val="1000"/>
              <a:buAutoNum type="alphaLcPeriod"/>
            </a:pPr>
            <a:r>
              <a:rPr lang="en" sz="1000"/>
              <a:t>Test the model with new pizza diameter data and compare the predicted prices with actual prices.</a:t>
            </a:r>
            <a:endParaRPr sz="1000"/>
          </a:p>
          <a:p>
            <a:pPr marL="0" lvl="0" indent="0" algn="l" rtl="0">
              <a:lnSpc>
                <a:spcPct val="105000"/>
              </a:lnSpc>
              <a:spcBef>
                <a:spcPts val="0"/>
              </a:spcBef>
              <a:spcAft>
                <a:spcPts val="0"/>
              </a:spcAft>
              <a:buNone/>
            </a:pPr>
            <a:endParaRPr sz="1000"/>
          </a:p>
          <a:p>
            <a:pPr marL="457200" lvl="0" indent="-292100" algn="l" rtl="0">
              <a:lnSpc>
                <a:spcPct val="105000"/>
              </a:lnSpc>
              <a:spcBef>
                <a:spcPts val="0"/>
              </a:spcBef>
              <a:spcAft>
                <a:spcPts val="0"/>
              </a:spcAft>
              <a:buSzPts val="1000"/>
              <a:buChar char="★"/>
            </a:pPr>
            <a:r>
              <a:rPr lang="en" sz="1000" b="1"/>
              <a:t>To generate a dense sequence of values, to ensure that the line is smooth and gives a clear visual representation of the model's predictions across the entire range of interest, we can use </a:t>
            </a:r>
            <a:r>
              <a:rPr lang="en" sz="1000" b="1">
                <a:solidFill>
                  <a:schemeClr val="dk2"/>
                </a:solidFill>
              </a:rPr>
              <a:t>np.linspace() </a:t>
            </a:r>
            <a:r>
              <a:rPr lang="en" sz="1000" b="1"/>
              <a:t>to create a sequence of n evenly spaced numbers in a range. </a:t>
            </a:r>
            <a:r>
              <a:rPr lang="en" sz="1000" b="1">
                <a:solidFill>
                  <a:srgbClr val="B45F06"/>
                </a:solidFill>
              </a:rPr>
              <a:t>(we will see it in the lab7 examples and apply it in the exercises).</a:t>
            </a:r>
            <a:endParaRPr sz="1000" b="1">
              <a:solidFill>
                <a:srgbClr val="B45F06"/>
              </a:solidFill>
            </a:endParaRPr>
          </a:p>
        </p:txBody>
      </p:sp>
      <p:pic>
        <p:nvPicPr>
          <p:cNvPr id="93" name="Google Shape;93;p18"/>
          <p:cNvPicPr preferRelativeResize="0"/>
          <p:nvPr/>
        </p:nvPicPr>
        <p:blipFill>
          <a:blip r:embed="rId3">
            <a:alphaModFix/>
          </a:blip>
          <a:stretch>
            <a:fillRect/>
          </a:stretch>
        </p:blipFill>
        <p:spPr>
          <a:xfrm>
            <a:off x="4307250" y="249100"/>
            <a:ext cx="4787450" cy="3302100"/>
          </a:xfrm>
          <a:prstGeom prst="rect">
            <a:avLst/>
          </a:prstGeom>
          <a:noFill/>
          <a:ln>
            <a:noFill/>
          </a:ln>
        </p:spPr>
      </p:pic>
      <p:pic>
        <p:nvPicPr>
          <p:cNvPr id="94" name="Google Shape;94;p18"/>
          <p:cNvPicPr preferRelativeResize="0"/>
          <p:nvPr/>
        </p:nvPicPr>
        <p:blipFill>
          <a:blip r:embed="rId4">
            <a:alphaModFix/>
          </a:blip>
          <a:stretch>
            <a:fillRect/>
          </a:stretch>
        </p:blipFill>
        <p:spPr>
          <a:xfrm>
            <a:off x="6470350" y="3033718"/>
            <a:ext cx="2452549" cy="196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139875" y="12427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b="1">
                <a:solidFill>
                  <a:schemeClr val="dk2"/>
                </a:solidFill>
              </a:rPr>
              <a:t>Multiple Linear Regression Example</a:t>
            </a:r>
            <a:endParaRPr sz="1800" b="1">
              <a:solidFill>
                <a:schemeClr val="dk2"/>
              </a:solidFill>
            </a:endParaRPr>
          </a:p>
        </p:txBody>
      </p:sp>
      <p:sp>
        <p:nvSpPr>
          <p:cNvPr id="100" name="Google Shape;100;p19"/>
          <p:cNvSpPr txBox="1">
            <a:spLocks noGrp="1"/>
          </p:cNvSpPr>
          <p:nvPr>
            <p:ph type="body" idx="1"/>
          </p:nvPr>
        </p:nvSpPr>
        <p:spPr>
          <a:xfrm>
            <a:off x="0" y="696975"/>
            <a:ext cx="5118300" cy="42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B45F06"/>
                </a:solidFill>
              </a:rPr>
              <a:t>Scenario</a:t>
            </a:r>
            <a:r>
              <a:rPr lang="en" sz="1000" b="1"/>
              <a:t>: Predicting house prices based on size and number of bedrooms. (as you notice! More than one feature!)</a:t>
            </a:r>
            <a:endParaRPr sz="1000"/>
          </a:p>
          <a:p>
            <a:pPr marL="0" lvl="0" indent="0" algn="l" rtl="0">
              <a:spcBef>
                <a:spcPts val="0"/>
              </a:spcBef>
              <a:spcAft>
                <a:spcPts val="0"/>
              </a:spcAft>
              <a:buNone/>
            </a:pPr>
            <a:r>
              <a:rPr lang="en" sz="1000" b="1">
                <a:solidFill>
                  <a:schemeClr val="dk2"/>
                </a:solidFill>
              </a:rPr>
              <a:t>Steps:</a:t>
            </a:r>
            <a:endParaRPr sz="1000" b="1">
              <a:solidFill>
                <a:schemeClr val="dk2"/>
              </a:solidFill>
            </a:endParaRPr>
          </a:p>
          <a:p>
            <a:pPr marL="457200" lvl="0" indent="-292100" algn="l" rtl="0">
              <a:spcBef>
                <a:spcPts val="0"/>
              </a:spcBef>
              <a:spcAft>
                <a:spcPts val="0"/>
              </a:spcAft>
              <a:buSzPts val="1000"/>
              <a:buAutoNum type="arabicPeriod"/>
            </a:pPr>
            <a:r>
              <a:rPr lang="en" sz="1000" b="1"/>
              <a:t>Set X and Y Values:</a:t>
            </a:r>
            <a:endParaRPr sz="1000" b="1"/>
          </a:p>
          <a:p>
            <a:pPr marL="914400" lvl="1" indent="-292100" algn="l" rtl="0">
              <a:spcBef>
                <a:spcPts val="0"/>
              </a:spcBef>
              <a:spcAft>
                <a:spcPts val="0"/>
              </a:spcAft>
              <a:buSzPts val="1000"/>
              <a:buAutoNum type="alphaLcPeriod"/>
            </a:pPr>
            <a:r>
              <a:rPr lang="en" sz="1000"/>
              <a:t>X (Independent Variables): Size of the house (e.g., square feet), Number of bedrooms.</a:t>
            </a:r>
            <a:endParaRPr sz="1000"/>
          </a:p>
          <a:p>
            <a:pPr marL="914400" lvl="1" indent="-292100" algn="l" rtl="0">
              <a:spcBef>
                <a:spcPts val="0"/>
              </a:spcBef>
              <a:spcAft>
                <a:spcPts val="0"/>
              </a:spcAft>
              <a:buSzPts val="1000"/>
              <a:buAutoNum type="alphaLcPeriod"/>
            </a:pPr>
            <a:r>
              <a:rPr lang="en" sz="1000"/>
              <a:t>Y (Dependent Variable): Price of the house (e.g., in dollars).</a:t>
            </a:r>
            <a:endParaRPr sz="1000"/>
          </a:p>
          <a:p>
            <a:pPr marL="457200" lvl="0" indent="-292100" algn="l" rtl="0">
              <a:spcBef>
                <a:spcPts val="0"/>
              </a:spcBef>
              <a:spcAft>
                <a:spcPts val="0"/>
              </a:spcAft>
              <a:buSzPts val="1000"/>
              <a:buAutoNum type="arabicPeriod"/>
            </a:pPr>
            <a:r>
              <a:rPr lang="en" sz="1000" b="1"/>
              <a:t>Use the Equation:</a:t>
            </a:r>
            <a:endParaRPr sz="1000" b="1"/>
          </a:p>
          <a:p>
            <a:pPr marL="914400" lvl="1" indent="-292100" algn="l" rtl="0">
              <a:spcBef>
                <a:spcPts val="0"/>
              </a:spcBef>
              <a:spcAft>
                <a:spcPts val="0"/>
              </a:spcAft>
              <a:buSzPts val="1000"/>
              <a:buAutoNum type="alphaLcPeriod"/>
            </a:pPr>
            <a:r>
              <a:rPr lang="en" sz="1000"/>
              <a:t>The equation is y=b0+b1x1+b2x2, where b0 is the intercept, b1 and b2 are coefficients for size and number of bedrooms, respectively.</a:t>
            </a:r>
            <a:endParaRPr sz="1000"/>
          </a:p>
          <a:p>
            <a:pPr marL="457200" lvl="0" indent="-292100" algn="l" rtl="0">
              <a:spcBef>
                <a:spcPts val="0"/>
              </a:spcBef>
              <a:spcAft>
                <a:spcPts val="0"/>
              </a:spcAft>
              <a:buSzPts val="1000"/>
              <a:buAutoNum type="arabicPeriod"/>
            </a:pPr>
            <a:r>
              <a:rPr lang="en" sz="1000" b="1"/>
              <a:t>Set the Model:</a:t>
            </a:r>
            <a:endParaRPr sz="1000" b="1"/>
          </a:p>
          <a:p>
            <a:pPr marL="914400" lvl="1" indent="-292100" algn="l" rtl="0">
              <a:spcBef>
                <a:spcPts val="0"/>
              </a:spcBef>
              <a:spcAft>
                <a:spcPts val="0"/>
              </a:spcAft>
              <a:buSzPts val="1000"/>
              <a:buAutoNum type="alphaLcPeriod"/>
            </a:pPr>
            <a:r>
              <a:rPr lang="en" sz="1000"/>
              <a:t>Again, we use a multiple linear regression model from a library like sklearn.</a:t>
            </a:r>
            <a:endParaRPr sz="1000"/>
          </a:p>
          <a:p>
            <a:pPr marL="457200" lvl="0" indent="-292100" algn="l" rtl="0">
              <a:spcBef>
                <a:spcPts val="0"/>
              </a:spcBef>
              <a:spcAft>
                <a:spcPts val="0"/>
              </a:spcAft>
              <a:buSzPts val="1000"/>
              <a:buAutoNum type="arabicPeriod"/>
            </a:pPr>
            <a:r>
              <a:rPr lang="en" sz="1000" b="1"/>
              <a:t>Train the Model:</a:t>
            </a:r>
            <a:endParaRPr sz="1000" b="1"/>
          </a:p>
          <a:p>
            <a:pPr marL="914400" lvl="1" indent="-292100" algn="l" rtl="0">
              <a:spcBef>
                <a:spcPts val="0"/>
              </a:spcBef>
              <a:spcAft>
                <a:spcPts val="0"/>
              </a:spcAft>
              <a:buSzPts val="1000"/>
              <a:buAutoNum type="alphaLcPeriod"/>
            </a:pPr>
            <a:r>
              <a:rPr lang="en" sz="1000"/>
              <a:t>Train the model using a dataset containing house sizes, number of bedrooms, and their corresponding prices.</a:t>
            </a:r>
            <a:endParaRPr sz="1000"/>
          </a:p>
          <a:p>
            <a:pPr marL="457200" lvl="0" indent="-292100" algn="l" rtl="0">
              <a:spcBef>
                <a:spcPts val="0"/>
              </a:spcBef>
              <a:spcAft>
                <a:spcPts val="0"/>
              </a:spcAft>
              <a:buSzPts val="1000"/>
              <a:buAutoNum type="arabicPeriod"/>
            </a:pPr>
            <a:r>
              <a:rPr lang="en" sz="1000" b="1"/>
              <a:t>Evaluate the Model:</a:t>
            </a:r>
            <a:endParaRPr sz="1000" b="1"/>
          </a:p>
          <a:p>
            <a:pPr marL="914400" lvl="1" indent="-292100" algn="l" rtl="0">
              <a:spcBef>
                <a:spcPts val="0"/>
              </a:spcBef>
              <a:spcAft>
                <a:spcPts val="0"/>
              </a:spcAft>
              <a:buSzPts val="1000"/>
              <a:buAutoNum type="alphaLcPeriod"/>
            </a:pPr>
            <a:r>
              <a:rPr lang="en" sz="1000"/>
              <a:t>Test the model on new data (new houses) and compare the predicted prices with the actual prices.</a:t>
            </a:r>
            <a:endParaRPr sz="1000"/>
          </a:p>
          <a:p>
            <a:pPr marL="0" lvl="0" indent="0" algn="l" rtl="0">
              <a:spcBef>
                <a:spcPts val="0"/>
              </a:spcBef>
              <a:spcAft>
                <a:spcPts val="0"/>
              </a:spcAft>
              <a:buNone/>
            </a:pPr>
            <a:endParaRPr sz="1000"/>
          </a:p>
          <a:p>
            <a:pPr marL="457200" lvl="0" indent="-292100" algn="l" rtl="0">
              <a:spcBef>
                <a:spcPts val="0"/>
              </a:spcBef>
              <a:spcAft>
                <a:spcPts val="0"/>
              </a:spcAft>
              <a:buClr>
                <a:schemeClr val="dk2"/>
              </a:buClr>
              <a:buSzPts val="1000"/>
              <a:buChar char="★"/>
            </a:pPr>
            <a:r>
              <a:rPr lang="en" sz="1000">
                <a:solidFill>
                  <a:schemeClr val="dk2"/>
                </a:solidFill>
              </a:rPr>
              <a:t>While we can't always visualize complex models with many features, the </a:t>
            </a:r>
            <a:r>
              <a:rPr lang="en" sz="1000" b="1">
                <a:solidFill>
                  <a:schemeClr val="dk2"/>
                </a:solidFill>
              </a:rPr>
              <a:t>coefficients and intercept </a:t>
            </a:r>
            <a:r>
              <a:rPr lang="en" sz="1000">
                <a:solidFill>
                  <a:schemeClr val="dk2"/>
                </a:solidFill>
              </a:rPr>
              <a:t>give us valuable insights into how each feature influences the prediction.</a:t>
            </a:r>
            <a:endParaRPr sz="1000">
              <a:solidFill>
                <a:schemeClr val="dk2"/>
              </a:solidFill>
            </a:endParaRPr>
          </a:p>
        </p:txBody>
      </p:sp>
      <p:pic>
        <p:nvPicPr>
          <p:cNvPr id="101" name="Google Shape;101;p19"/>
          <p:cNvPicPr preferRelativeResize="0"/>
          <p:nvPr/>
        </p:nvPicPr>
        <p:blipFill>
          <a:blip r:embed="rId3">
            <a:alphaModFix/>
          </a:blip>
          <a:stretch>
            <a:fillRect/>
          </a:stretch>
        </p:blipFill>
        <p:spPr>
          <a:xfrm>
            <a:off x="5283338" y="696975"/>
            <a:ext cx="3695549" cy="3110689"/>
          </a:xfrm>
          <a:prstGeom prst="rect">
            <a:avLst/>
          </a:prstGeom>
          <a:noFill/>
          <a:ln>
            <a:noFill/>
          </a:ln>
        </p:spPr>
      </p:pic>
      <p:sp>
        <p:nvSpPr>
          <p:cNvPr id="102" name="Google Shape;102;p19"/>
          <p:cNvSpPr txBox="1"/>
          <p:nvPr/>
        </p:nvSpPr>
        <p:spPr>
          <a:xfrm>
            <a:off x="5641913" y="4178875"/>
            <a:ext cx="29784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We can use these attributes instead of visualization with many features:</a:t>
            </a:r>
            <a:endParaRPr sz="12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200">
                <a:solidFill>
                  <a:schemeClr val="lt1"/>
                </a:solidFill>
                <a:highlight>
                  <a:schemeClr val="accent2"/>
                </a:highlight>
                <a:latin typeface="Proxima Nova"/>
                <a:ea typeface="Proxima Nova"/>
                <a:cs typeface="Proxima Nova"/>
                <a:sym typeface="Proxima Nova"/>
              </a:rPr>
              <a:t>model.coef_</a:t>
            </a:r>
            <a:endParaRPr sz="1200">
              <a:solidFill>
                <a:schemeClr val="lt1"/>
              </a:solidFill>
              <a:highlight>
                <a:schemeClr val="accent2"/>
              </a:highlight>
              <a:latin typeface="Proxima Nova"/>
              <a:ea typeface="Proxima Nova"/>
              <a:cs typeface="Proxima Nova"/>
              <a:sym typeface="Proxima Nova"/>
            </a:endParaRPr>
          </a:p>
          <a:p>
            <a:pPr marL="0" lvl="0" indent="0" algn="l" rtl="0">
              <a:spcBef>
                <a:spcPts val="0"/>
              </a:spcBef>
              <a:spcAft>
                <a:spcPts val="0"/>
              </a:spcAft>
              <a:buNone/>
            </a:pPr>
            <a:r>
              <a:rPr lang="en" sz="1200">
                <a:solidFill>
                  <a:schemeClr val="lt1"/>
                </a:solidFill>
                <a:highlight>
                  <a:schemeClr val="accent2"/>
                </a:highlight>
                <a:latin typeface="Proxima Nova"/>
                <a:ea typeface="Proxima Nova"/>
                <a:cs typeface="Proxima Nova"/>
                <a:sym typeface="Proxima Nova"/>
              </a:rPr>
              <a:t>model.intercept_</a:t>
            </a:r>
            <a:endParaRPr sz="1200">
              <a:solidFill>
                <a:schemeClr val="lt1"/>
              </a:solidFill>
              <a:highlight>
                <a:schemeClr val="accent2"/>
              </a:highlight>
              <a:latin typeface="Proxima Nova"/>
              <a:ea typeface="Proxima Nova"/>
              <a:cs typeface="Proxima Nova"/>
              <a:sym typeface="Proxima Nova"/>
            </a:endParaRPr>
          </a:p>
        </p:txBody>
      </p:sp>
      <p:pic>
        <p:nvPicPr>
          <p:cNvPr id="103" name="Google Shape;103;p19"/>
          <p:cNvPicPr preferRelativeResize="0"/>
          <p:nvPr/>
        </p:nvPicPr>
        <p:blipFill rotWithShape="1">
          <a:blip r:embed="rId4">
            <a:alphaModFix/>
          </a:blip>
          <a:srcRect b="93365"/>
          <a:stretch/>
        </p:blipFill>
        <p:spPr>
          <a:xfrm>
            <a:off x="5171050" y="3894700"/>
            <a:ext cx="3920150" cy="19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dk2"/>
                </a:solidFill>
              </a:rPr>
              <a:t>Go through the lab7 examples.</a:t>
            </a:r>
            <a:endParaRPr sz="2220" b="1">
              <a:solidFill>
                <a:schemeClr val="dk2"/>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2431</Words>
  <Application>Microsoft Macintosh PowerPoint</Application>
  <PresentationFormat>On-screen Show (16:9)</PresentationFormat>
  <Paragraphs>168</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Proxima Nova</vt:lpstr>
      <vt:lpstr>Spearmint</vt:lpstr>
      <vt:lpstr>Lab7</vt:lpstr>
      <vt:lpstr>Recording: https://drive.google.com/file/d/10SqaIy9pPFfWA_XXnj-eP0a60s0JO-dm/view?usp=share_link  </vt:lpstr>
      <vt:lpstr>Machine Learning</vt:lpstr>
      <vt:lpstr>What is Linear Regression?</vt:lpstr>
      <vt:lpstr>The Linear Equation</vt:lpstr>
      <vt:lpstr>Training &amp; Evaluation</vt:lpstr>
      <vt:lpstr>Simple Linear Regression Example</vt:lpstr>
      <vt:lpstr>Multiple Linear Regression Example</vt:lpstr>
      <vt:lpstr>Go through the lab7 examples.</vt:lpstr>
      <vt:lpstr>Tips for Lab7 assignment: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Lab7</dc:title>
  <cp:lastModifiedBy>Taghreed Al-anazi</cp:lastModifiedBy>
  <cp:revision>4</cp:revision>
  <dcterms:modified xsi:type="dcterms:W3CDTF">2023-11-15T08:27:37Z</dcterms:modified>
</cp:coreProperties>
</file>