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</p:sldIdLst>
  <p:sldSz cy="5143500" cx="9144000"/>
  <p:notesSz cx="6858000" cy="9144000"/>
  <p:embeddedFontLst>
    <p:embeddedFont>
      <p:font typeface="Raleway"/>
      <p:regular r:id="rId114"/>
      <p:bold r:id="rId115"/>
      <p:italic r:id="rId116"/>
      <p:boldItalic r:id="rId117"/>
    </p:embeddedFont>
    <p:embeddedFont>
      <p:font typeface="Lato"/>
      <p:regular r:id="rId118"/>
      <p:bold r:id="rId119"/>
      <p:italic r:id="rId120"/>
      <p:boldItalic r:id="rId1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A281B8-FD1B-4A56-A6AF-CDBDC0AFE805}">
  <a:tblStyle styleId="{F4A281B8-FD1B-4A56-A6AF-CDBDC0AFE8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Lato-boldItalic.fntdata"/><Relationship Id="rId25" Type="http://schemas.openxmlformats.org/officeDocument/2006/relationships/slide" Target="slides/slide18.xml"/><Relationship Id="rId120" Type="http://schemas.openxmlformats.org/officeDocument/2006/relationships/font" Target="fonts/Lat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Lato-regular.fntdata"/><Relationship Id="rId117" Type="http://schemas.openxmlformats.org/officeDocument/2006/relationships/font" Target="fonts/Raleway-boldItalic.fntdata"/><Relationship Id="rId116" Type="http://schemas.openxmlformats.org/officeDocument/2006/relationships/font" Target="fonts/Raleway-italic.fntdata"/><Relationship Id="rId115" Type="http://schemas.openxmlformats.org/officeDocument/2006/relationships/font" Target="fonts/Raleway-bold.fntdata"/><Relationship Id="rId119" Type="http://schemas.openxmlformats.org/officeDocument/2006/relationships/font" Target="fonts/Lato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Raleway-regular.fntdata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468f116c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468f116c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468f116c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468f116c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468f116c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f468f116c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f468f116c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f468f116c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f468f116c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f468f116c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f468f116c6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f468f116c6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468f116c6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468f116c6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f468f116c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f468f116c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68f116c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468f116c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468f116c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468f116c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468f116c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468f116c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468f116c6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468f116c6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468f116c6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468f116c6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468f116c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468f116c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468f116c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468f116c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468f116c6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468f116c6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468f116c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468f116c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468f116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468f116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f468f116c6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f468f116c6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468f116c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468f116c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468f116c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468f116c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468f116c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468f116c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468f116c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468f116c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468f116c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468f116c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468f116c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468f116c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468f116c6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468f116c6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468f116c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468f116c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468f116c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468f116c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468f116c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468f116c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468f116c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468f116c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468f116c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468f116c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468f116c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468f116c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468f116c6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468f116c6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468f116c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468f116c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468f116c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468f116c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468f116c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f468f116c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f468f116c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f468f116c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468f116c6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f468f116c6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468f116c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468f116c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468f116c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468f116c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468f116c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468f116c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468f116c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468f116c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468f116c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f468f116c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f468f116c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f468f116c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f468f116c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f468f116c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468f116c6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468f116c6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f468f116c6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f468f116c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468f116c6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468f116c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f468f116c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f468f116c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468f116c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468f116c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468f116c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468f116c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468f116c6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468f116c6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f468f116c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f468f116c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468f116c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468f116c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468f116c6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f468f116c6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468f116c6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468f116c6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f468f116c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f468f116c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468f116c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f468f116c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468f116c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f468f116c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468f116c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468f116c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468f116c6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f468f116c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468f116c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468f116c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f468f116c6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f468f116c6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468f116c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468f116c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f468f116c6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f468f116c6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f468f116c6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f468f116c6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f468f116c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f468f116c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f468f116c6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f468f116c6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468f116c6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f468f116c6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f468f116c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f468f116c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468f116c6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f468f116c6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468f116c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f468f116c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468f116c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468f116c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468f116c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468f116c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f468f116c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f468f116c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f468f116c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f468f116c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f468f116c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f468f116c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f468f116c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f468f116c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468f116c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468f116c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468f116c6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468f116c6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468f116c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468f116c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468f116c6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f468f116c6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f468f116c6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f468f116c6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68f116c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68f116c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f468f116c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f468f116c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468f116c6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f468f116c6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f468f116c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f468f116c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f468f116c6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f468f116c6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f468f116c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f468f116c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468f116c6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f468f116c6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f468f116c6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f468f116c6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f468f116c6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f468f116c6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468f116c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f468f116c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f468f116c6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f468f116c6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68f116c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68f116c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f468f116c6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f468f116c6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f468f116c6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f468f116c6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468f116c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468f116c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f468f116c6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f468f116c6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f468f116c6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f468f116c6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f468f116c6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f468f116c6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f468f116c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f468f116c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f468f116c6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f468f116c6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f468f116c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f468f116c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f468f116c6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f468f116c6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laravel.com/api/10.x/Illuminate/Support/Collection.html" TargetMode="External"/><Relationship Id="rId4" Type="http://schemas.openxmlformats.org/officeDocument/2006/relationships/hyperlink" Target="https://laravel.com/docs/10.x/collections#available-methods" TargetMode="Externa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3.xml"/><Relationship Id="rId3" Type="http://schemas.openxmlformats.org/officeDocument/2006/relationships/hyperlink" Target="https://laravel.com/api/10.x/Illuminate/Support/LazyCollection.html" TargetMode="Externa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4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ravel.com/api/10.x/Illuminate/Support/Collection.html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1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composer create-project laravel/laravel=v10.0.3 belajar-laravel-collection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Lainnya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Metode Lainnya</a:t>
            </a:r>
            <a:endParaRPr/>
          </a:p>
        </p:txBody>
      </p:sp>
      <p:sp>
        <p:nvSpPr>
          <p:cNvPr id="745" name="Google Shape;745;p1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Sekarang kita sudah membahas hampir sebagian besar operasi yang bisa kita lakukan di Laravel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sebenarnya masih banyak method yang bisa kita gunakan di Laravel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https://laravel.com/api/10.x/Illuminate/Support/Collection.html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https://laravel.com/docs/10.x/collections#available-methods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Collection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Lazy Collection</a:t>
            </a:r>
            <a:endParaRPr/>
          </a:p>
        </p:txBody>
      </p:sp>
      <p:sp>
        <p:nvSpPr>
          <p:cNvPr id="756" name="Google Shape;756;p1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belajar PHP, kita pernah membuat Generator (Lazy Array/Iterable)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Laravel juga kita bisa membuat hal seperti itu, bernama Lazy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Keuntungan menggunakan Lazy Collection adalah kita bisa melakukan manipulasi data besar, tanpa harus takut semua operasi dieksekusi sebelum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membuat Lazy Collection, kita perlu menggunakan PHP Generator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https://laravel.com/api/10.x/Illuminate/Support/LazyCollection.html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Lazy Collection</a:t>
            </a:r>
            <a:endParaRPr/>
          </a:p>
        </p:txBody>
      </p:sp>
      <p:pic>
        <p:nvPicPr>
          <p:cNvPr id="762" name="Google Shape;76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79127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73" name="Google Shape;773;p1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 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Collection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Collection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Collection, Laravel sudah menyediakan global function collect(array) yang digunakan untuk mengubah tipe data array menjadi Collection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Collection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0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 Each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adalah struktur data turunan dari Iterable 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demikian, kita bisa melakukan iterasi data Collection menggunakan perintah for PHP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 Each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64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Collection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Manipulasi Collection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adalah sebuah class, oleh karena itu untuk memanipulasi data nya, kita perlu menggunakan method yang terdapat di Collection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Collection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268" name="Google Shape;268;p43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push</a:t>
                      </a:r>
                      <a:r>
                        <a:rPr lang="id"/>
                        <a:t>(data)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paling belakang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pop()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dan mengambil data paling terakhir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prepend(data)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 data ke paling depan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pull(key)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Menghapus dan mengambil data sesuai dengan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put(key, data)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data dengan key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Manipulasi Collection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623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Mapping adalah transformasi (mengubah bentuk data) menjadi data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Mapping membutuhkan function sebagai parameter yang digunakan untuk membentuk data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Urutan Collection hasil mapping adalah sama dengan urutan collection aslinya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Mapping Operations</a:t>
            </a:r>
            <a:endParaRPr/>
          </a:p>
        </p:txBody>
      </p:sp>
      <p:graphicFrame>
        <p:nvGraphicFramePr>
          <p:cNvPr id="291" name="Google Shape;291;p47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seluruh data ke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mapInto(class)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membuat object baru untuk class dengan mengirim parameter tiap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mapSpread(function)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tiap data sebagai parameter di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mapToGroups(function)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seluruh data, dan mengirim tiap data ke function, function harus mengembalikan single key-value array untuk di group sebagai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562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Into (1)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6514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Into (2)</a:t>
            </a:r>
            <a:endParaRPr/>
          </a:p>
        </p:txBody>
      </p:sp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23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Spread</a:t>
            </a:r>
            <a:endParaRPr/>
          </a:p>
        </p:txBody>
      </p:sp>
      <p:pic>
        <p:nvPicPr>
          <p:cNvPr id="315" name="Google Shape;3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018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Map To Groups</a:t>
            </a:r>
            <a:endParaRPr/>
          </a:p>
        </p:txBody>
      </p:sp>
      <p:pic>
        <p:nvPicPr>
          <p:cNvPr id="321" name="Google Shape;3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2051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900" y="2006250"/>
            <a:ext cx="6481701" cy="217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Zipping adalah transformasi yang digunakan untuk menggabungkan dua buah collection.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339" name="Google Shape;339;p55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zip</a:t>
                      </a:r>
                      <a:r>
                        <a:rPr lang="id"/>
                        <a:t>(collection/array)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tiap item di collection sehingga menjadi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concat(collection/array)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Menambahkan collection pada bagian akhir sehingga menjadi collection baru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combine(collection/array)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collection sehingga collection pertama menjadi key dan collection kedua menjadi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Zip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4034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Concat</a:t>
            </a:r>
            <a:endParaRPr/>
          </a:p>
        </p:txBody>
      </p:sp>
      <p:pic>
        <p:nvPicPr>
          <p:cNvPr id="351" name="Google Shape;35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Combine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983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Flattening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Flattening</a:t>
            </a:r>
            <a:endParaRPr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Flattening adalah operasi transformasi untuk menjadikan nested collection menjadi flat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Zipping Operations</a:t>
            </a:r>
            <a:endParaRPr/>
          </a:p>
        </p:txBody>
      </p:sp>
      <p:graphicFrame>
        <p:nvGraphicFramePr>
          <p:cNvPr id="374" name="Google Shape;374;p61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collapse()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array di item collection menjadi flat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flatMap(function)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dikirim ke function yang menghasilkan collection, dan diubah menjadi flat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Collapse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6569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Flat Map</a:t>
            </a:r>
            <a:endParaRPr/>
          </a:p>
        </p:txBody>
      </p:sp>
      <p:pic>
        <p:nvPicPr>
          <p:cNvPr id="386" name="Google Shape;38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527230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Sudah mengikuti kelas Laravel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endParaRPr/>
          </a:p>
        </p:txBody>
      </p:sp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String Representations adalah operasi transformasi untuk mengubah collection menjadi string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String Representation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03" name="Google Shape;403;p6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join(glue = ‘’, finalGlue = ‘’)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tiap item menjadi string dengan menggabungkan dengan separator glue, dan separator akhir finalGlue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String Representation</a:t>
            </a:r>
            <a:endParaRPr/>
          </a:p>
        </p:txBody>
      </p:sp>
      <p:pic>
        <p:nvPicPr>
          <p:cNvPr id="409" name="Google Shape;4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6" cy="234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endParaRPr/>
          </a:p>
        </p:txBody>
      </p:sp>
      <p:sp>
        <p:nvSpPr>
          <p:cNvPr id="420" name="Google Shape;420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Filtering adalah salah satu operasi collection yang banyak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Filtering membutuhkan function sebagai parameter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function mengembalikan true, maka data akan diambil, jika false, maka data akan dibuang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Hati-hati ketika menggunakan data array dengan index number, karena data array bisa dihapus sehingga index akan hilang di Collection baru hasil filter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Filtering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26" name="Google Shape;426;p7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filter(function)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setiap data, dikirim ke function, jika true maka data diambil, jika false, maka data dibuang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Filter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25591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endParaRPr/>
          </a:p>
        </p:txBody>
      </p:sp>
      <p:sp>
        <p:nvSpPr>
          <p:cNvPr id="443" name="Google Shape;443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filtering, kita akan kehilangan data yang tidak masuk kondisi filter function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partitioning, kita bisa mendapatkan dua collection yang terdiri dari collection yang masuk filter dan yang tidak masuk filter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Laravel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Method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Lazy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Partitioning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49" name="Google Shape;449;p74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partition</a:t>
                      </a:r>
                      <a:r>
                        <a:rPr lang="id"/>
                        <a:t>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setiap data, dikirim ke function, jika true maka data akan masuk ke collection pertama, jika false maka data akan masuk ke collection kedua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Partition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947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Testing adalah operasi untuk mengecek isi data di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dari testing adalah boolean, dimana true jika sesuai kondisi, dan false jika tidak sesuai kondisi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72" name="Google Shape;472;p78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</a:t>
                      </a:r>
                      <a:r>
                        <a:rPr lang="id"/>
                        <a:t>(array)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semua key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hasAny(array)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salah satu key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data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data key dengan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mengirim ke function dan mengecek apakah salah satu data menghasilkan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Testing</a:t>
            </a:r>
            <a:endParaRPr/>
          </a:p>
        </p:txBody>
      </p:sp>
      <p:pic>
        <p:nvPicPr>
          <p:cNvPr id="478" name="Google Shape;47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9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endParaRPr/>
          </a:p>
        </p:txBody>
      </p:sp>
      <p:sp>
        <p:nvSpPr>
          <p:cNvPr id="489" name="Google Shape;489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Grouping adalah operasi untuk meng-grup kan element-element yang ada di collection.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Grouping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495" name="Google Shape;495;p8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groupBy</a:t>
                      </a:r>
                      <a:r>
                        <a:rPr lang="id"/>
                        <a:t>(key)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data collection per 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groupBy(function)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Menggabungkan data collection per hasil function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Grouping</a:t>
            </a:r>
            <a:endParaRPr/>
          </a:p>
        </p:txBody>
      </p:sp>
      <p:pic>
        <p:nvPicPr>
          <p:cNvPr id="501" name="Google Shape;50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157621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421" y="2006250"/>
            <a:ext cx="290912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945" y="2006250"/>
            <a:ext cx="24616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endParaRPr/>
          </a:p>
        </p:txBody>
      </p:sp>
      <p:sp>
        <p:nvSpPr>
          <p:cNvPr id="514" name="Google Shape;514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Slicing adalah operasi untuk mengambil sebagian data di Collection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Slicing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20" name="Google Shape;520;p8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slice</a:t>
                      </a:r>
                      <a:r>
                        <a:rPr lang="id"/>
                        <a:t>(start)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mulai dari start sampai data terakhir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slice</a:t>
                      </a:r>
                      <a:r>
                        <a:rPr lang="id"/>
                        <a:t>(start, 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mulai dari start sepanjang length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Slicing</a:t>
            </a:r>
            <a:endParaRPr/>
          </a:p>
        </p:txBody>
      </p:sp>
      <p:pic>
        <p:nvPicPr>
          <p:cNvPr id="526" name="Google Shape;52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6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&amp; Skip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 &amp; Skip</a:t>
            </a:r>
            <a:endParaRPr/>
          </a:p>
        </p:txBody>
      </p:sp>
      <p:sp>
        <p:nvSpPr>
          <p:cNvPr id="537" name="Google Shape;537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sebagian element di collection, selain menggunakan slice, kita juga bisa menggunakan operator take dan skip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Take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43" name="Google Shape;543;p9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</a:t>
                      </a:r>
                      <a:r>
                        <a:rPr lang="id"/>
                        <a:t>(length)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dari awal sepanjang length, jika length negative artinya proses mengambil dari posisi belakang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takeUntil(function)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Iterati tiap data, ambil tiap data sampai function mengembalikan nilai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takeWhile(function)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ambil tiap data sampai function mengembalikan nilai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Take </a:t>
            </a:r>
            <a:endParaRPr/>
          </a:p>
        </p:txBody>
      </p:sp>
      <p:pic>
        <p:nvPicPr>
          <p:cNvPr id="549" name="Google Shape;54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3024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Skip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55" name="Google Shape;555;p9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</a:t>
                      </a:r>
                      <a:r>
                        <a:rPr lang="id"/>
                        <a:t>(length)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Ambil seluruh data kecuali sejumlah length data diawal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</a:t>
                      </a:r>
                      <a:r>
                        <a:rPr lang="id"/>
                        <a:t>Until(function)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Iterati tiap data, jangan ambil tiap data sampai function mengembalikan nilai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skip</a:t>
                      </a:r>
                      <a:r>
                        <a:rPr lang="id"/>
                        <a:t>While(function)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Iterasi tiap data, jangan ambil tiap data sampai function mengembalikan nilai 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Skip</a:t>
            </a:r>
            <a:endParaRPr/>
          </a:p>
        </p:txBody>
      </p:sp>
      <p:pic>
        <p:nvPicPr>
          <p:cNvPr id="561" name="Google Shape;5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099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Masalah Array di PHP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PHP, kita sering sekali menggunakan data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array hanyalah tempat untuk menyimpan data, ketika kita butuh melakukan operasi terhadap data di array nya, maka kita harus lakukan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kadang menyulitkan ketika operasi yang perlu kita lakukan sangat kompleks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bahasa pemrograman seperti Java, terdapat tipe data Collection untuk mempermudah hal tersebut, sayangnya hal ini tidak ada di PHP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endParaRPr/>
          </a:p>
        </p:txBody>
      </p:sp>
      <p:sp>
        <p:nvSpPr>
          <p:cNvPr id="572" name="Google Shape;572;p9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Chunked adalah operasi untuk memotong collection menjadi beberapa collection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Chunked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578" name="Google Shape;578;p9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chunk</a:t>
                      </a:r>
                      <a:r>
                        <a:rPr lang="id"/>
                        <a:t>(number)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Potong collection menjadi lebih kecil dimana tiap collection memiliki sejumlah total data number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Chunked</a:t>
            </a:r>
            <a:endParaRPr/>
          </a:p>
        </p:txBody>
      </p:sp>
      <p:pic>
        <p:nvPicPr>
          <p:cNvPr id="584" name="Google Shape;58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715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Retrieve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Retrieve</a:t>
            </a:r>
            <a:endParaRPr/>
          </a:p>
        </p:txBody>
      </p:sp>
      <p:sp>
        <p:nvSpPr>
          <p:cNvPr id="595" name="Google Shape;595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Retrieve adalah operasi untuk mengambil data di Collection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First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01" name="Google Shape;601;p10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collection, atau null jika tidak 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firstOrFail()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collection, atau error ItemNotFoundException jika tidak 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 yang sesuai dengan kondisi function jika menghasilkan data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firstWhere(key, 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pertama di collection dimana key sama dengan value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First</a:t>
            </a:r>
            <a:endParaRPr/>
          </a:p>
        </p:txBody>
      </p:sp>
      <p:pic>
        <p:nvPicPr>
          <p:cNvPr id="607" name="Google Shape;60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63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Last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13" name="Google Shape;613;p102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di collection, atau null jika tidak 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last</a:t>
                      </a:r>
                      <a:r>
                        <a:rPr lang="id"/>
                        <a:t>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terakhir di collection yang sesuai dengan kondisi function jika menghasilkan data true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Last</a:t>
            </a:r>
            <a:endParaRPr/>
          </a:p>
        </p:txBody>
      </p:sp>
      <p:pic>
        <p:nvPicPr>
          <p:cNvPr id="619" name="Google Shape;61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963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Collection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menyediakan tipe data Collection untuk menangani keterbatasan tipe data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Collection sendiri sebenarnya seperti array, hanya dia direpresentasikan dalam class, dan memiliki banyak sekali method/function yang bisa digunakan untuk mempermudah ketika kita butuh melakukan manipulasi data Collection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https://laravel.com/api/10.x/Illuminate/Support/Collection.html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endParaRPr/>
          </a:p>
        </p:txBody>
      </p:sp>
      <p:sp>
        <p:nvSpPr>
          <p:cNvPr id="630" name="Google Shape;630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Random adalah operasi untuk mengambil data di collection dengan posisi random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Random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36" name="Google Shape;636;p106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satu data collection dengan posisi random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random</a:t>
                      </a:r>
                      <a:r>
                        <a:rPr lang="id"/>
                        <a:t>(total)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sejumlah total data collection dengan posisi random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Random</a:t>
            </a:r>
            <a:endParaRPr/>
          </a:p>
        </p:txBody>
      </p:sp>
      <p:pic>
        <p:nvPicPr>
          <p:cNvPr id="642" name="Google Shape;64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18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endParaRPr/>
          </a:p>
        </p:txBody>
      </p:sp>
      <p:sp>
        <p:nvSpPr>
          <p:cNvPr id="653" name="Google Shape;653;p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Checking Existence merupakan operasi untuk mengecek apakah terdapat data yang dicari di Collection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Checking Existence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59" name="Google Shape;659;p110"/>
          <p:cNvGraphicFramePr/>
          <p:nvPr/>
        </p:nvGraphicFramePr>
        <p:xfrm>
          <a:off x="954300" y="20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isEmpty</a:t>
                      </a:r>
                      <a:r>
                        <a:rPr lang="id"/>
                        <a:t>() :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kosong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isNotEmpty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tidak kosong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contains(value)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contains(function)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memiliki value dengan kondisi function yang menghasilkan 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containsOneItem()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collection hanya memiliki satu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Checking Existence</a:t>
            </a:r>
            <a:endParaRPr/>
          </a:p>
        </p:txBody>
      </p:sp>
      <p:pic>
        <p:nvPicPr>
          <p:cNvPr id="665" name="Google Shape;66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79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endParaRPr/>
          </a:p>
        </p:txBody>
      </p:sp>
      <p:sp>
        <p:nvSpPr>
          <p:cNvPr id="676" name="Google Shape;676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Ordering adalah operasi untuk melakukan pengurutan data di Collection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4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Ordering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682" name="Google Shape;682;p114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sortBy(key/function)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 berdasarkan key atau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sortDesc()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sortByDesc(key/function)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 berdasarkan key atau function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sortKeys()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ascending berdasarkan keys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sortKeysDesc()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Mengurutkan secara descending berdasarkan keys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reverse()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Membalikkan urutan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Ordering</a:t>
            </a:r>
            <a:endParaRPr/>
          </a:p>
        </p:txBody>
      </p:sp>
      <p:pic>
        <p:nvPicPr>
          <p:cNvPr id="688" name="Google Shape;68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212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endParaRPr/>
          </a:p>
        </p:txBody>
      </p:sp>
      <p:sp>
        <p:nvSpPr>
          <p:cNvPr id="699" name="Google Shape;699;p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collection juga memiliki beberapa method untuk melakukan aggregate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705" name="Google Shape;705;p118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2283625"/>
                <a:gridCol w="49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min</a:t>
                      </a:r>
                      <a:r>
                        <a:rPr lang="id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max()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data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avg() / average()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rata-rata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sum()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seluruh jumlah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count()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Mengambil total seluruh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Aggregate</a:t>
            </a:r>
            <a:endParaRPr/>
          </a:p>
        </p:txBody>
      </p:sp>
      <p:pic>
        <p:nvPicPr>
          <p:cNvPr id="711" name="Google Shape;71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3683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endParaRPr/>
          </a:p>
        </p:txBody>
      </p:sp>
      <p:sp>
        <p:nvSpPr>
          <p:cNvPr id="722" name="Google Shape;722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membuat aggregate secara manual, kita bisa menggunakan function reduce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Reduce merupakan operasi yang dilakukan pada tiap data yang ada di collection secara sequential dan mengembalikan hasil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Hasil dari reduce sebelumnya akan digunakan di iterasi selanjutnya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2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Reduce</a:t>
            </a:r>
            <a:r>
              <a:rPr lang="id"/>
              <a:t> Operations</a:t>
            </a:r>
            <a:endParaRPr/>
          </a:p>
        </p:txBody>
      </p:sp>
      <p:graphicFrame>
        <p:nvGraphicFramePr>
          <p:cNvPr id="728" name="Google Shape;728;p122"/>
          <p:cNvGraphicFramePr/>
          <p:nvPr/>
        </p:nvGraphicFramePr>
        <p:xfrm>
          <a:off x="954300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{F4A281B8-FD1B-4A56-A6AF-CDBDC0AFE805}</a:tableStyleId>
              </a:tblPr>
              <a:tblGrid>
                <a:gridCol w="3032225"/>
                <a:gridCol w="420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reduce</a:t>
                      </a:r>
                      <a:r>
                        <a:rPr lang="id"/>
                        <a:t>(function(carry, item))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Pada iterasi pertama, carry akan bernilai data pertama, dan item adalah data selanjutnya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Pada iterasi selanjutnya, carry adalah hasil dari iterasi sebelumnya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Reduce</a:t>
            </a:r>
            <a:endParaRPr/>
          </a:p>
        </p:txBody>
      </p:sp>
      <p:pic>
        <p:nvPicPr>
          <p:cNvPr id="734" name="Google Shape;7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