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Lst>
  <p:sldSz cy="5143500" cx="9144000"/>
  <p:notesSz cx="6858000" cy="9144000"/>
  <p:embeddedFontLst>
    <p:embeddedFont>
      <p:font typeface="Raleway"/>
      <p:regular r:id="rId146"/>
      <p:bold r:id="rId147"/>
      <p:italic r:id="rId148"/>
      <p:boldItalic r:id="rId149"/>
    </p:embeddedFont>
    <p:embeddedFont>
      <p:font typeface="Lato"/>
      <p:regular r:id="rId150"/>
      <p:bold r:id="rId151"/>
      <p:italic r:id="rId152"/>
      <p:boldItalic r:id="rId1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2848C5-AFC8-4C56-99FB-C524BB9BB455}">
  <a:tblStyle styleId="{022848C5-AFC8-4C56-99FB-C524BB9BB4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font" Target="fonts/Lato-regular.fntdata"/><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Raleway-boldItalic.fntdata"/><Relationship Id="rId4" Type="http://schemas.openxmlformats.org/officeDocument/2006/relationships/tableStyles" Target="tableStyles.xml"/><Relationship Id="rId148" Type="http://schemas.openxmlformats.org/officeDocument/2006/relationships/font" Target="fonts/Raleway-italic.fntdata"/><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font" Target="fonts/Raleway-bold.fntdata"/><Relationship Id="rId6" Type="http://schemas.openxmlformats.org/officeDocument/2006/relationships/slideMaster" Target="slideMasters/slideMaster2.xml"/><Relationship Id="rId146" Type="http://schemas.openxmlformats.org/officeDocument/2006/relationships/font" Target="fonts/Raleway-regular.fntdata"/><Relationship Id="rId7" Type="http://schemas.openxmlformats.org/officeDocument/2006/relationships/notesMaster" Target="notesMasters/notesMaster1.xml"/><Relationship Id="rId145" Type="http://schemas.openxmlformats.org/officeDocument/2006/relationships/slide" Target="slides/slide138.xml"/><Relationship Id="rId8" Type="http://schemas.openxmlformats.org/officeDocument/2006/relationships/slide" Target="slides/slide1.xml"/><Relationship Id="rId144" Type="http://schemas.openxmlformats.org/officeDocument/2006/relationships/slide" Target="slides/slide137.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 Id="rId153" Type="http://schemas.openxmlformats.org/officeDocument/2006/relationships/font" Target="fonts/Lato-boldItalic.fntdata"/><Relationship Id="rId152" Type="http://schemas.openxmlformats.org/officeDocument/2006/relationships/font" Target="fonts/Lato-italic.fntdata"/><Relationship Id="rId151"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1853b108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1853b108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537611f01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537611f01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537611f01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537611f01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537611f01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537611f01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537611f01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537611f01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537611f01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537611f01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537611f01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537611f019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537611f01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537611f01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537611f01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537611f01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537611f019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537611f019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537611f01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537611f01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1853b108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1853b108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537611f019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537611f019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537611f01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537611f01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537611f019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537611f019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537611f01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537611f01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537611f01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537611f01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537611f01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537611f01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537611f019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537611f019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537611f01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537611f01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537611f01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537611f019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537611f019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537611f019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1853b108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1853b108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53fd87f8a1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53fd87f8a1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537611f01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537611f01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537611f01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537611f01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537611f019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537611f019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537611f019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537611f019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537611f01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537611f01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537611f019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537611f019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537611f019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537611f019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537611f019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537611f01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537611f019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537611f019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1853b108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1853b108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537611f019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2537611f019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537611f019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537611f019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537611f01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537611f01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537611f019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537611f019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537611f019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537611f019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537611f019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2537611f019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537611f019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537611f019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537611f01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537611f01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537611f019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537611f019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1853b108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1853b108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1853b108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1853b108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1853b10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1853b10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1853b108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1853b108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1853b10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1853b10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11853b10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11853b10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1853b10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1853b10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1853b108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1853b108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1853b108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1853b108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37611f01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37611f01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37611f01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37611f01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37611f01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37611f01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1853b108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1853b108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1853b108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1853b108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1853b108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11853b108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11853b108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11853b1086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1853b1086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1853b1086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1853b10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1853b10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1853b108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1853b108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f499936e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f499936e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f499936e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f499936e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f499936e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f499936e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f499936e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f499936e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1853b1086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1853b108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f499936e0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f499936e0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f499936e0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f499936e0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f499936e0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f499936e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f499936e0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f499936e0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1853b10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1853b10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37611f01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37611f01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37611f01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37611f01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f499936e0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f499936e0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f499936e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f499936e0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f499936e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f499936e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f499936e0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f499936e0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37611f01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537611f01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537611f01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537611f01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537611f01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537611f01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37611f01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37611f01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1853b10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1853b10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537611f01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537611f01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537611f01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537611f01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537611f01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537611f01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537611f01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537611f01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537611f01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537611f01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537611f01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537611f01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537611f01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537611f01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537611f0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537611f0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f499936e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f499936e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537611f01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537611f01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1853b108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1853b108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537611f01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537611f01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537611f01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537611f01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537611f01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537611f01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537611f01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537611f01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537611f01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537611f01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537611f01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537611f01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f499936e0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f499936e0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537611f01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537611f01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537611f01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537611f01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537611f01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537611f01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1853b10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1853b10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537611f01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537611f01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537611f01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537611f01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537611f01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537611f01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537611f01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537611f01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537611f01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537611f01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537611f01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537611f01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537611f01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537611f01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537611f01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537611f01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537611f01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537611f01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37611f01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537611f01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1853b108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1853b108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f499936e0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f499936e0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537611f01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537611f01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537611f019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537611f019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537611f01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537611f01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537611f01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537611f01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537611f01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537611f01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f499936e0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f499936e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537611f019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537611f01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537611f01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537611f01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537611f01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537611f01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1853b108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1853b108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537611f01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537611f01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537611f01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537611f01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537611f01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537611f01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537611f019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537611f019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537611f01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537611f01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537611f01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537611f01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537611f01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537611f01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537611f01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537611f01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537611f01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537611f01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537611f01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537611f01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3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2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https://laravel.com/api/10.x/Illuminate/Database/Query/Builder.html#method_paginate" TargetMode="External"/><Relationship Id="rId4" Type="http://schemas.openxmlformats.org/officeDocument/2006/relationships/hyperlink" Target="https://laravel.com/api/10.x/Illuminate/Contracts/Pagination/LengthAwarePaginator.html"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3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 Id="rId3" Type="http://schemas.openxmlformats.org/officeDocument/2006/relationships/image" Target="../media/image4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hyperlink" Target="https://mariadb.com/kb/en/pagination-optimization/"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 Id="rId3" Type="http://schemas.openxmlformats.org/officeDocument/2006/relationships/hyperlink" Target="https://laravel.com/api/10.x/Illuminate/Database/Query/Builder.html#method_cursorPaginate" TargetMode="External"/><Relationship Id="rId4" Type="http://schemas.openxmlformats.org/officeDocument/2006/relationships/hyperlink" Target="https://laravel.com/api/10.x/Illuminate/Contracts/Pagination/CursorPaginator.html"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4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 Id="rId3" Type="http://schemas.openxmlformats.org/officeDocument/2006/relationships/image" Target="../media/image3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 Id="rId3" Type="http://schemas.openxmlformats.org/officeDocument/2006/relationships/hyperlink" Target="https://laravel.com/api/10.x/Illuminate/Support/Facades/Schema.html" TargetMode="External"/><Relationship Id="rId4" Type="http://schemas.openxmlformats.org/officeDocument/2006/relationships/hyperlink" Target="https://laravel.com/api/10.x/Illuminate/Database/Schema/Blueprint.html"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 Id="rId3" Type="http://schemas.openxmlformats.org/officeDocument/2006/relationships/hyperlink" Target="https://laravel.com/docs/10.x/migrations#available-column-types"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4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 Id="rId3" Type="http://schemas.openxmlformats.org/officeDocument/2006/relationships/image" Target="../media/image3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 Id="rId3" Type="http://schemas.openxmlformats.org/officeDocument/2006/relationships/image" Target="../media/image48.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7.xml"/><Relationship Id="rId3" Type="http://schemas.openxmlformats.org/officeDocument/2006/relationships/image" Target="../media/image4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1.xml"/><Relationship Id="rId3" Type="http://schemas.openxmlformats.org/officeDocument/2006/relationships/image" Target="../media/image4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2.xml"/><Relationship Id="rId3" Type="http://schemas.openxmlformats.org/officeDocument/2006/relationships/image" Target="../media/image4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4.xml"/><Relationship Id="rId3" Type="http://schemas.openxmlformats.org/officeDocument/2006/relationships/image" Target="../media/image4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6.xml"/><Relationship Id="rId3" Type="http://schemas.openxmlformats.org/officeDocument/2006/relationships/image" Target="../media/image45.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laravel.com/api/10.x/Illuminate/Support/Facades/DB.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hyperlink" Target="https://laravel.com/api/10.x/Illuminate/Database/Query/Builder.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1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1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2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2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 Id="rId3" Type="http://schemas.openxmlformats.org/officeDocument/2006/relationships/image" Target="../media/image32.png"/><Relationship Id="rId4" Type="http://schemas.openxmlformats.org/officeDocument/2006/relationships/image" Target="../media/image3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3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2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 Id="rId3" Type="http://schemas.openxmlformats.org/officeDocument/2006/relationships/image" Target="../media/image3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Laravel Database</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Having</a:t>
            </a:r>
            <a:endParaRPr/>
          </a:p>
        </p:txBody>
      </p:sp>
      <p:pic>
        <p:nvPicPr>
          <p:cNvPr id="736" name="Google Shape;736;p124"/>
          <p:cNvPicPr preferRelativeResize="0"/>
          <p:nvPr/>
        </p:nvPicPr>
        <p:blipFill>
          <a:blip r:embed="rId3">
            <a:alphaModFix/>
          </a:blip>
          <a:stretch>
            <a:fillRect/>
          </a:stretch>
        </p:blipFill>
        <p:spPr>
          <a:xfrm>
            <a:off x="152400" y="2006250"/>
            <a:ext cx="8230951" cy="29848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Locking</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Locking</a:t>
            </a:r>
            <a:endParaRPr/>
          </a:p>
        </p:txBody>
      </p:sp>
      <p:sp>
        <p:nvSpPr>
          <p:cNvPr id="747" name="Google Shape;747;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belajar Database Transaction di MySQL, kita sudah belajar cara melakukan Locking Record ketika melakukan Select dengan menambahkan perintah FOR UPDATE</a:t>
            </a:r>
            <a:endParaRPr/>
          </a:p>
          <a:p>
            <a:pPr indent="-311150" lvl="0" marL="457200" rtl="0" algn="l">
              <a:spcBef>
                <a:spcPts val="0"/>
              </a:spcBef>
              <a:spcAft>
                <a:spcPts val="0"/>
              </a:spcAft>
              <a:buSzPts val="1300"/>
              <a:buChar char="●"/>
            </a:pPr>
            <a:r>
              <a:rPr lang="id"/>
              <a:t>Di Query Builder, jika kita ingin melakukan Locking, kita bisa menggunakan method lockForUpdate()</a:t>
            </a:r>
            <a:endParaRPr/>
          </a:p>
          <a:p>
            <a:pPr indent="-311150" lvl="0" marL="457200" rtl="0" algn="l">
              <a:spcBef>
                <a:spcPts val="0"/>
              </a:spcBef>
              <a:spcAft>
                <a:spcPts val="0"/>
              </a:spcAft>
              <a:buSzPts val="1300"/>
              <a:buChar char="●"/>
            </a:pPr>
            <a:r>
              <a:rPr lang="id"/>
              <a:t>Secara otomatis Laravel akan menambahkan perintah FOR UPDATE ke Database untuk melakukan Locking</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Locking</a:t>
            </a:r>
            <a:endParaRPr/>
          </a:p>
        </p:txBody>
      </p:sp>
      <p:pic>
        <p:nvPicPr>
          <p:cNvPr id="753" name="Google Shape;753;p127"/>
          <p:cNvPicPr preferRelativeResize="0"/>
          <p:nvPr/>
        </p:nvPicPr>
        <p:blipFill>
          <a:blip r:embed="rId3">
            <a:alphaModFix/>
          </a:blip>
          <a:stretch>
            <a:fillRect/>
          </a:stretch>
        </p:blipFill>
        <p:spPr>
          <a:xfrm>
            <a:off x="152400" y="2006250"/>
            <a:ext cx="8839202" cy="297591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Pagination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Pagination</a:t>
            </a:r>
            <a:endParaRPr/>
          </a:p>
        </p:txBody>
      </p:sp>
      <p:sp>
        <p:nvSpPr>
          <p:cNvPr id="764" name="Google Shape;764;p1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Web atau RESTful API yang mengembalikan data di database, kita sering memberi informasi tentang pagination, misal jumlah record, jumlah page, page saat ini, dan lain-lain</a:t>
            </a:r>
            <a:endParaRPr/>
          </a:p>
          <a:p>
            <a:pPr indent="-311150" lvl="0" marL="457200" rtl="0" algn="l">
              <a:spcBef>
                <a:spcPts val="0"/>
              </a:spcBef>
              <a:spcAft>
                <a:spcPts val="0"/>
              </a:spcAft>
              <a:buSzPts val="1300"/>
              <a:buChar char="●"/>
            </a:pPr>
            <a:r>
              <a:rPr lang="id"/>
              <a:t>Jika kita lakukan semuanya secara manual, maka lumayan memakan waktu</a:t>
            </a:r>
            <a:endParaRPr/>
          </a:p>
          <a:p>
            <a:pPr indent="-311150" lvl="0" marL="457200" rtl="0" algn="l">
              <a:spcBef>
                <a:spcPts val="0"/>
              </a:spcBef>
              <a:spcAft>
                <a:spcPts val="0"/>
              </a:spcAft>
              <a:buSzPts val="1300"/>
              <a:buChar char="●"/>
            </a:pPr>
            <a:r>
              <a:rPr lang="id"/>
              <a:t>Untungnya Laravel memiliki fitur pagination, dimana kita bisa menggunakan method paginate(), dan secara otomatis akan mengembalikan object LengthAwarePagination</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https://laravel.com/api/10.x/Illuminate/Database/Query/Builder.html#method_paginate</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https://laravel.com/api/10.x/Illuminate/Contracts/Pagination/LengthAwarePaginator.html</a:t>
            </a:r>
            <a:r>
              <a:rPr lang="id"/>
              <a:t>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Pagination</a:t>
            </a:r>
            <a:endParaRPr/>
          </a:p>
        </p:txBody>
      </p:sp>
      <p:pic>
        <p:nvPicPr>
          <p:cNvPr id="770" name="Google Shape;770;p130"/>
          <p:cNvPicPr preferRelativeResize="0"/>
          <p:nvPr/>
        </p:nvPicPr>
        <p:blipFill>
          <a:blip r:embed="rId3">
            <a:alphaModFix/>
          </a:blip>
          <a:stretch>
            <a:fillRect/>
          </a:stretch>
        </p:blipFill>
        <p:spPr>
          <a:xfrm>
            <a:off x="152400" y="2006250"/>
            <a:ext cx="8300424" cy="2984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Iterasi Per Page</a:t>
            </a:r>
            <a:endParaRPr/>
          </a:p>
        </p:txBody>
      </p:sp>
      <p:sp>
        <p:nvSpPr>
          <p:cNvPr id="776" name="Google Shape;776;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iterasi semua halaman, kita bisa lakukan dengan cara menaikkan nilai dari parameter page dari 1 sampai page terakhir</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Iterasi Per Page</a:t>
            </a:r>
            <a:endParaRPr/>
          </a:p>
        </p:txBody>
      </p:sp>
      <p:pic>
        <p:nvPicPr>
          <p:cNvPr id="782" name="Google Shape;782;p132"/>
          <p:cNvPicPr preferRelativeResize="0"/>
          <p:nvPr/>
        </p:nvPicPr>
        <p:blipFill>
          <a:blip r:embed="rId3">
            <a:alphaModFix/>
          </a:blip>
          <a:stretch>
            <a:fillRect/>
          </a:stretch>
        </p:blipFill>
        <p:spPr>
          <a:xfrm>
            <a:off x="152400" y="2006250"/>
            <a:ext cx="7971961" cy="2984851"/>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Cursor</a:t>
            </a:r>
            <a:r>
              <a:rPr lang="id"/>
              <a:t> Pagination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composer create-project laravel/laravel=v10.2.3 belajar-laravel-database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Limit Offset</a:t>
            </a:r>
            <a:endParaRPr/>
          </a:p>
        </p:txBody>
      </p:sp>
      <p:sp>
        <p:nvSpPr>
          <p:cNvPr id="793" name="Google Shape;793;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jumlah data kita semakin banyak di tabel, dan ketika kita melakukan pagination, semakin dalam page yang kita cari, maka akan semakin lambat, hal ini karena setiap melakukan paging, kita harus melakukan offset / skip sejumlah data hasil pencarian, semakin banyak yang kita skip, semakin lambat juga hasilnya</a:t>
            </a:r>
            <a:endParaRPr/>
          </a:p>
          <a:p>
            <a:pPr indent="-311150" lvl="0" marL="457200" rtl="0" algn="l">
              <a:spcBef>
                <a:spcPts val="0"/>
              </a:spcBef>
              <a:spcAft>
                <a:spcPts val="0"/>
              </a:spcAft>
              <a:buSzPts val="1300"/>
              <a:buChar char="●"/>
            </a:pPr>
            <a:r>
              <a:rPr lang="id" u="sng">
                <a:solidFill>
                  <a:schemeClr val="hlink"/>
                </a:solidFill>
                <a:hlinkClick r:id="rId3"/>
              </a:rPr>
              <a:t>https://mariadb.com/kb/en/pagination-optimization/</a:t>
            </a:r>
            <a:r>
              <a:rPr lang="id"/>
              <a:t> </a:t>
            </a:r>
            <a:endParaRPr/>
          </a:p>
          <a:p>
            <a:pPr indent="-311150" lvl="0" marL="457200" rtl="0" algn="l">
              <a:spcBef>
                <a:spcPts val="0"/>
              </a:spcBef>
              <a:spcAft>
                <a:spcPts val="0"/>
              </a:spcAft>
              <a:buSzPts val="1300"/>
              <a:buChar char="●"/>
            </a:pPr>
            <a:r>
              <a:rPr lang="id"/>
              <a:t>Salah satu cara untuk optimalisasi proses paging, adalah menggunakan SEARCH AFTER, dimana kita tidak menggunakan nomor page lagi, melainkan menampilkan data setelah data terakhir yang kita lihat</a:t>
            </a:r>
            <a:endParaRPr/>
          </a:p>
          <a:p>
            <a:pPr indent="-311150" lvl="0" marL="457200" rtl="0" algn="l">
              <a:spcBef>
                <a:spcPts val="0"/>
              </a:spcBef>
              <a:spcAft>
                <a:spcPts val="0"/>
              </a:spcAft>
              <a:buSzPts val="1300"/>
              <a:buChar char="●"/>
            </a:pPr>
            <a:r>
              <a:rPr lang="id"/>
              <a:t>Hal ini membuat proses Query menjadi lebih cepat, karena kita selalu akan menampilkan page pertama dan tidak pernah melakukan offset / skip data</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Kekurangan Search After</a:t>
            </a:r>
            <a:endParaRPr/>
          </a:p>
        </p:txBody>
      </p:sp>
      <p:sp>
        <p:nvSpPr>
          <p:cNvPr id="799" name="Google Shape;799;p1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ini dinamakan Search After</a:t>
            </a:r>
            <a:endParaRPr/>
          </a:p>
          <a:p>
            <a:pPr indent="-311150" lvl="0" marL="457200" rtl="0" algn="l">
              <a:spcBef>
                <a:spcPts val="0"/>
              </a:spcBef>
              <a:spcAft>
                <a:spcPts val="0"/>
              </a:spcAft>
              <a:buSzPts val="1300"/>
              <a:buChar char="●"/>
            </a:pPr>
            <a:r>
              <a:rPr lang="id"/>
              <a:t>Kekurangan Search After adalah kita tidak bisa loncat dari satu page ke page lain, karena query nya selalu harus diubah</a:t>
            </a:r>
            <a:endParaRPr/>
          </a:p>
          <a:p>
            <a:pPr indent="-311150" lvl="0" marL="457200" rtl="0" algn="l">
              <a:spcBef>
                <a:spcPts val="0"/>
              </a:spcBef>
              <a:spcAft>
                <a:spcPts val="0"/>
              </a:spcAft>
              <a:buSzPts val="1300"/>
              <a:buChar char="●"/>
            </a:pPr>
            <a:r>
              <a:rPr lang="id"/>
              <a:t>Selain itu, Cursor Pagination harus melakukan sort dan filter berdasarkan salah satu kolom yang unique, misalnya primary key</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Cursor Pagination</a:t>
            </a:r>
            <a:endParaRPr/>
          </a:p>
        </p:txBody>
      </p:sp>
      <p:sp>
        <p:nvSpPr>
          <p:cNvPr id="805" name="Google Shape;805;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Implementasi Search After di Laravel tidak perlu dilakukan secara manual, kita bisa menggunakan method cursorPaginate() untuk melakukan Search After</a:t>
            </a:r>
            <a:endParaRPr/>
          </a:p>
          <a:p>
            <a:pPr indent="-311150" lvl="0" marL="457200" rtl="0" algn="l">
              <a:spcBef>
                <a:spcPts val="0"/>
              </a:spcBef>
              <a:spcAft>
                <a:spcPts val="0"/>
              </a:spcAft>
              <a:buSzPts val="1300"/>
              <a:buChar char="●"/>
            </a:pPr>
            <a:r>
              <a:rPr lang="id"/>
              <a:t>Hasil dari method ini adalah object CursorPaginator</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https://laravel.com/api/10.x/Illuminate/Database/Query/Builder.html#method_cursorPaginate</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https://laravel.com/api/10.x/Illuminate/Contracts/Pagination/CursorPaginator.html</a:t>
            </a:r>
            <a:r>
              <a:rPr lang="id"/>
              <a:t>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Cursor Pagination</a:t>
            </a:r>
            <a:endParaRPr/>
          </a:p>
        </p:txBody>
      </p:sp>
      <p:pic>
        <p:nvPicPr>
          <p:cNvPr id="811" name="Google Shape;811;p137"/>
          <p:cNvPicPr preferRelativeResize="0"/>
          <p:nvPr/>
        </p:nvPicPr>
        <p:blipFill>
          <a:blip r:embed="rId3">
            <a:alphaModFix/>
          </a:blip>
          <a:stretch>
            <a:fillRect/>
          </a:stretch>
        </p:blipFill>
        <p:spPr>
          <a:xfrm>
            <a:off x="152400" y="2006250"/>
            <a:ext cx="7097310" cy="29848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Migration</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Migration</a:t>
            </a:r>
            <a:endParaRPr/>
          </a:p>
        </p:txBody>
      </p:sp>
      <p:sp>
        <p:nvSpPr>
          <p:cNvPr id="822" name="Google Shape;822;p1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ketika membuat tabel, kita melakukannya secara manual ke MySQL</a:t>
            </a:r>
            <a:endParaRPr/>
          </a:p>
          <a:p>
            <a:pPr indent="-311150" lvl="0" marL="457200" rtl="0" algn="l">
              <a:spcBef>
                <a:spcPts val="0"/>
              </a:spcBef>
              <a:spcAft>
                <a:spcPts val="0"/>
              </a:spcAft>
              <a:buSzPts val="1300"/>
              <a:buChar char="●"/>
            </a:pPr>
            <a:r>
              <a:rPr lang="id"/>
              <a:t>Laravel memiliki fitur bernama Database Migration</a:t>
            </a:r>
            <a:endParaRPr/>
          </a:p>
          <a:p>
            <a:pPr indent="-311150" lvl="0" marL="457200" rtl="0" algn="l">
              <a:spcBef>
                <a:spcPts val="0"/>
              </a:spcBef>
              <a:spcAft>
                <a:spcPts val="0"/>
              </a:spcAft>
              <a:buSzPts val="1300"/>
              <a:buChar char="●"/>
            </a:pPr>
            <a:r>
              <a:rPr lang="id"/>
              <a:t>Fitur ini digunakan untuk melakukan versioning schema database, dimana setiap perubahan akan di track sehingga akan selalu konsisten</a:t>
            </a:r>
            <a:endParaRPr/>
          </a:p>
          <a:p>
            <a:pPr indent="-311150" lvl="0" marL="457200" rtl="0" algn="l">
              <a:spcBef>
                <a:spcPts val="0"/>
              </a:spcBef>
              <a:spcAft>
                <a:spcPts val="0"/>
              </a:spcAft>
              <a:buSzPts val="1300"/>
              <a:buChar char="●"/>
            </a:pPr>
            <a:r>
              <a:rPr lang="id"/>
              <a:t>Dengan menggunakan Database Migration, kita tidak perlu mengubah Schema Database secara manual lagi</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Hapus Semua Tabel</a:t>
            </a:r>
            <a:endParaRPr/>
          </a:p>
        </p:txBody>
      </p:sp>
      <p:pic>
        <p:nvPicPr>
          <p:cNvPr id="828" name="Google Shape;828;p140"/>
          <p:cNvPicPr preferRelativeResize="0"/>
          <p:nvPr/>
        </p:nvPicPr>
        <p:blipFill>
          <a:blip r:embed="rId3">
            <a:alphaModFix/>
          </a:blip>
          <a:stretch>
            <a:fillRect/>
          </a:stretch>
        </p:blipFill>
        <p:spPr>
          <a:xfrm>
            <a:off x="152400" y="2006250"/>
            <a:ext cx="8839201" cy="1715069"/>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Database Migration</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Database Migration</a:t>
            </a:r>
            <a:endParaRPr/>
          </a:p>
        </p:txBody>
      </p:sp>
      <p:sp>
        <p:nvSpPr>
          <p:cNvPr id="839" name="Google Shape;839;p1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file Database Migration baru, kita bisa menggunakan perintah : </a:t>
            </a:r>
            <a:br>
              <a:rPr lang="id"/>
            </a:br>
            <a:r>
              <a:rPr lang="id"/>
              <a:t>php artisan make:migration nama_file_migration</a:t>
            </a:r>
            <a:endParaRPr/>
          </a:p>
          <a:p>
            <a:pPr indent="-311150" lvl="0" marL="457200" rtl="0" algn="l">
              <a:spcBef>
                <a:spcPts val="0"/>
              </a:spcBef>
              <a:spcAft>
                <a:spcPts val="0"/>
              </a:spcAft>
              <a:buSzPts val="1300"/>
              <a:buChar char="●"/>
            </a:pPr>
            <a:r>
              <a:rPr lang="id"/>
              <a:t>Secara otomatis akan dibuatkan file PHP yang digunakan untuk melakukan perubahan schema di database di folder database/migrations</a:t>
            </a:r>
            <a:endParaRPr/>
          </a:p>
          <a:p>
            <a:pPr indent="-311150" lvl="0" marL="457200" rtl="0" algn="l">
              <a:spcBef>
                <a:spcPts val="0"/>
              </a:spcBef>
              <a:spcAft>
                <a:spcPts val="0"/>
              </a:spcAft>
              <a:buSzPts val="1300"/>
              <a:buChar char="●"/>
            </a:pPr>
            <a:r>
              <a:rPr lang="id"/>
              <a:t>Untuk membuat perubahan schema, kita bisa menggunakan Schema Builder, tidak perlu manual menggunakan SQL lagi</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https://laravel.com/api/10.x/Illuminate/Support/Facades/Schema.html</a:t>
            </a:r>
            <a:endParaRPr/>
          </a:p>
          <a:p>
            <a:pPr indent="-311150" lvl="0" marL="457200" rtl="0" algn="l">
              <a:spcBef>
                <a:spcPts val="0"/>
              </a:spcBef>
              <a:spcAft>
                <a:spcPts val="0"/>
              </a:spcAft>
              <a:buSzPts val="1300"/>
              <a:buChar char="●"/>
            </a:pPr>
            <a:r>
              <a:rPr lang="id" u="sng">
                <a:solidFill>
                  <a:schemeClr val="hlink"/>
                </a:solidFill>
                <a:hlinkClick r:id="rId4"/>
              </a:rPr>
              <a:t>https://laravel.com/api/10.x/Illuminate/Database/Schema/Blueprint.html</a:t>
            </a:r>
            <a:r>
              <a:rPr lang="id"/>
              <a:t>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File Migration</a:t>
            </a:r>
            <a:endParaRPr/>
          </a:p>
        </p:txBody>
      </p:sp>
      <p:pic>
        <p:nvPicPr>
          <p:cNvPr id="845" name="Google Shape;845;p143"/>
          <p:cNvPicPr preferRelativeResize="0"/>
          <p:nvPr/>
        </p:nvPicPr>
        <p:blipFill>
          <a:blip r:embed="rId3">
            <a:alphaModFix/>
          </a:blip>
          <a:stretch>
            <a:fillRect/>
          </a:stretch>
        </p:blipFill>
        <p:spPr>
          <a:xfrm>
            <a:off x="152400" y="2006250"/>
            <a:ext cx="8839198" cy="24915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Database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di Migrations</a:t>
            </a:r>
            <a:endParaRPr/>
          </a:p>
        </p:txBody>
      </p:sp>
      <p:sp>
        <p:nvSpPr>
          <p:cNvPr id="851" name="Google Shape;851;p1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mendukung banyak tipe data di Migrations</a:t>
            </a:r>
            <a:endParaRPr/>
          </a:p>
          <a:p>
            <a:pPr indent="-311150" lvl="0" marL="457200" rtl="0" algn="l">
              <a:spcBef>
                <a:spcPts val="0"/>
              </a:spcBef>
              <a:spcAft>
                <a:spcPts val="0"/>
              </a:spcAft>
              <a:buSzPts val="1300"/>
              <a:buChar char="●"/>
            </a:pPr>
            <a:r>
              <a:rPr lang="id"/>
              <a:t>Kita bisa liat di halaman dokumentasinya</a:t>
            </a:r>
            <a:endParaRPr/>
          </a:p>
          <a:p>
            <a:pPr indent="-311150" lvl="0" marL="457200" rtl="0" algn="l">
              <a:spcBef>
                <a:spcPts val="0"/>
              </a:spcBef>
              <a:spcAft>
                <a:spcPts val="0"/>
              </a:spcAft>
              <a:buSzPts val="1300"/>
              <a:buChar char="●"/>
            </a:pPr>
            <a:r>
              <a:rPr lang="id" u="sng">
                <a:solidFill>
                  <a:schemeClr val="hlink"/>
                </a:solidFill>
                <a:hlinkClick r:id="rId3"/>
              </a:rPr>
              <a:t>https://laravel.com/docs/10.x/migrations#available-column-types</a:t>
            </a:r>
            <a:r>
              <a:rPr lang="id"/>
              <a:t>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Create Table Counters</a:t>
            </a:r>
            <a:endParaRPr/>
          </a:p>
        </p:txBody>
      </p:sp>
      <p:pic>
        <p:nvPicPr>
          <p:cNvPr id="857" name="Google Shape;857;p145"/>
          <p:cNvPicPr preferRelativeResize="0"/>
          <p:nvPr/>
        </p:nvPicPr>
        <p:blipFill>
          <a:blip r:embed="rId3">
            <a:alphaModFix/>
          </a:blip>
          <a:stretch>
            <a:fillRect/>
          </a:stretch>
        </p:blipFill>
        <p:spPr>
          <a:xfrm>
            <a:off x="152400" y="2006250"/>
            <a:ext cx="8722965" cy="2984849"/>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Create Table Category</a:t>
            </a:r>
            <a:endParaRPr/>
          </a:p>
        </p:txBody>
      </p:sp>
      <p:pic>
        <p:nvPicPr>
          <p:cNvPr id="863" name="Google Shape;863;p146"/>
          <p:cNvPicPr preferRelativeResize="0"/>
          <p:nvPr/>
        </p:nvPicPr>
        <p:blipFill>
          <a:blip r:embed="rId3">
            <a:alphaModFix/>
          </a:blip>
          <a:stretch>
            <a:fillRect/>
          </a:stretch>
        </p:blipFill>
        <p:spPr>
          <a:xfrm>
            <a:off x="152400" y="2006250"/>
            <a:ext cx="6251416" cy="298485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Create Table Product</a:t>
            </a:r>
            <a:endParaRPr/>
          </a:p>
        </p:txBody>
      </p:sp>
      <p:pic>
        <p:nvPicPr>
          <p:cNvPr id="869" name="Google Shape;869;p147"/>
          <p:cNvPicPr preferRelativeResize="0"/>
          <p:nvPr/>
        </p:nvPicPr>
        <p:blipFill>
          <a:blip r:embed="rId3">
            <a:alphaModFix/>
          </a:blip>
          <a:stretch>
            <a:fillRect/>
          </a:stretch>
        </p:blipFill>
        <p:spPr>
          <a:xfrm>
            <a:off x="152400" y="2006250"/>
            <a:ext cx="6866758" cy="298485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Database Migration</a:t>
            </a:r>
            <a:endParaRPr/>
          </a:p>
        </p:txBody>
      </p:sp>
      <p:sp>
        <p:nvSpPr>
          <p:cNvPr id="875" name="Google Shape;875;p1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file database migration selesai dibuat, selanjutnya kita bisa menjalankan file migration tersebut</a:t>
            </a:r>
            <a:endParaRPr/>
          </a:p>
          <a:p>
            <a:pPr indent="-311150" lvl="0" marL="457200" rtl="0" algn="l">
              <a:spcBef>
                <a:spcPts val="0"/>
              </a:spcBef>
              <a:spcAft>
                <a:spcPts val="0"/>
              </a:spcAft>
              <a:buSzPts val="1300"/>
              <a:buChar char="●"/>
            </a:pPr>
            <a:r>
              <a:rPr lang="id"/>
              <a:t>Untuk melihat status migration : </a:t>
            </a:r>
            <a:r>
              <a:rPr lang="id"/>
              <a:t>php artisan migrate:status</a:t>
            </a:r>
            <a:endParaRPr/>
          </a:p>
          <a:p>
            <a:pPr indent="-311150" lvl="0" marL="457200" rtl="0" algn="l">
              <a:spcBef>
                <a:spcPts val="0"/>
              </a:spcBef>
              <a:spcAft>
                <a:spcPts val="0"/>
              </a:spcAft>
              <a:buSzPts val="1300"/>
              <a:buChar char="●"/>
            </a:pPr>
            <a:r>
              <a:rPr lang="id"/>
              <a:t>Untuk menjalankan migration : php artisan migrate</a:t>
            </a:r>
            <a:endParaRPr/>
          </a:p>
          <a:p>
            <a:pPr indent="-311150" lvl="0" marL="457200" rtl="0" algn="l">
              <a:spcBef>
                <a:spcPts val="0"/>
              </a:spcBef>
              <a:spcAft>
                <a:spcPts val="0"/>
              </a:spcAft>
              <a:buSzPts val="1300"/>
              <a:buChar char="●"/>
            </a:pPr>
            <a:r>
              <a:rPr lang="id"/>
              <a:t>Setelah migration dijalankan, status file mana yang pernah dijalankan akan disimpan di tabel migrations</a:t>
            </a:r>
            <a:endParaRPr/>
          </a:p>
          <a:p>
            <a:pPr indent="-311150" lvl="0" marL="457200" rtl="0" algn="l">
              <a:spcBef>
                <a:spcPts val="0"/>
              </a:spcBef>
              <a:spcAft>
                <a:spcPts val="0"/>
              </a:spcAft>
              <a:buSzPts val="1300"/>
              <a:buChar char="●"/>
            </a:pPr>
            <a:r>
              <a:rPr lang="id"/>
              <a:t>Jika kita mengubah file lama yang sudah dijalankan, maka tidak ada gunanya, karena tidak akan pernah dijalankan lagi</a:t>
            </a:r>
            <a:endParaRPr/>
          </a:p>
          <a:p>
            <a:pPr indent="-311150" lvl="0" marL="457200" rtl="0" algn="l">
              <a:spcBef>
                <a:spcPts val="0"/>
              </a:spcBef>
              <a:spcAft>
                <a:spcPts val="0"/>
              </a:spcAft>
              <a:buSzPts val="1300"/>
              <a:buChar char="●"/>
            </a:pPr>
            <a:r>
              <a:rPr lang="id"/>
              <a:t>Jika mau melakukan perubahan, silahkan buat migration file baru untuk melakukan perubahannya</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Rollback Database Migration</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Rollback Database Migration</a:t>
            </a:r>
            <a:endParaRPr/>
          </a:p>
        </p:txBody>
      </p:sp>
      <p:sp>
        <p:nvSpPr>
          <p:cNvPr id="886" name="Google Shape;886;p1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selesai menjalankan migration, kadang kita ingin membatalkan migration tersebut</a:t>
            </a:r>
            <a:endParaRPr/>
          </a:p>
          <a:p>
            <a:pPr indent="-311150" lvl="0" marL="457200" rtl="0" algn="l">
              <a:spcBef>
                <a:spcPts val="0"/>
              </a:spcBef>
              <a:spcAft>
                <a:spcPts val="0"/>
              </a:spcAft>
              <a:buSzPts val="1300"/>
              <a:buChar char="●"/>
            </a:pPr>
            <a:r>
              <a:rPr lang="id"/>
              <a:t>Kita bisa membatalkan migration, atau istilahnya adalah rollback</a:t>
            </a:r>
            <a:endParaRPr/>
          </a:p>
          <a:p>
            <a:pPr indent="-311150" lvl="0" marL="457200" rtl="0" algn="l">
              <a:spcBef>
                <a:spcPts val="0"/>
              </a:spcBef>
              <a:spcAft>
                <a:spcPts val="0"/>
              </a:spcAft>
              <a:buSzPts val="1300"/>
              <a:buChar char="●"/>
            </a:pPr>
            <a:r>
              <a:rPr lang="id"/>
              <a:t>Rollback akan dijalankan dari mulai migration file terakhir yang sukses, ke migration file sebelumnya secara bertahap</a:t>
            </a:r>
            <a:endParaRPr/>
          </a:p>
          <a:p>
            <a:pPr indent="-311150" lvl="0" marL="457200" rtl="0" algn="l">
              <a:spcBef>
                <a:spcPts val="0"/>
              </a:spcBef>
              <a:spcAft>
                <a:spcPts val="0"/>
              </a:spcAft>
              <a:buSzPts val="1300"/>
              <a:buChar char="●"/>
            </a:pPr>
            <a:r>
              <a:rPr lang="id"/>
              <a:t>Untuk menjalankan rollback, kita harus tentukan berapa jumlah file migration yang akan di rollback menggunakan perintah :</a:t>
            </a:r>
            <a:br>
              <a:rPr lang="id"/>
            </a:br>
            <a:r>
              <a:rPr lang="id"/>
              <a:t>php artisan migrate:rollback --step=jumlah</a:t>
            </a:r>
            <a:endParaRPr/>
          </a:p>
          <a:p>
            <a:pPr indent="-311150" lvl="0" marL="457200" rtl="0" algn="l">
              <a:spcBef>
                <a:spcPts val="0"/>
              </a:spcBef>
              <a:spcAft>
                <a:spcPts val="0"/>
              </a:spcAft>
              <a:buSzPts val="1300"/>
              <a:buChar char="●"/>
            </a:pPr>
            <a:r>
              <a:rPr lang="id"/>
              <a:t>Dimana jumlah berisi angka jumlah file migration yang akan di follback</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Rollback Migration</a:t>
            </a:r>
            <a:endParaRPr/>
          </a:p>
        </p:txBody>
      </p:sp>
      <p:pic>
        <p:nvPicPr>
          <p:cNvPr id="892" name="Google Shape;892;p151"/>
          <p:cNvPicPr preferRelativeResize="0"/>
          <p:nvPr/>
        </p:nvPicPr>
        <p:blipFill>
          <a:blip r:embed="rId3">
            <a:alphaModFix/>
          </a:blip>
          <a:stretch>
            <a:fillRect/>
          </a:stretch>
        </p:blipFill>
        <p:spPr>
          <a:xfrm>
            <a:off x="152400" y="2006250"/>
            <a:ext cx="8839201" cy="2579511"/>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Seeding</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Seeding</a:t>
            </a:r>
            <a:endParaRPr/>
          </a:p>
        </p:txBody>
      </p:sp>
      <p:sp>
        <p:nvSpPr>
          <p:cNvPr id="903" name="Google Shape;903;p1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saat kita membuat unit test, kita sering melakukan insert data terlebih dahulu</a:t>
            </a:r>
            <a:endParaRPr/>
          </a:p>
          <a:p>
            <a:pPr indent="-311150" lvl="0" marL="457200" rtl="0" algn="l">
              <a:spcBef>
                <a:spcPts val="0"/>
              </a:spcBef>
              <a:spcAft>
                <a:spcPts val="0"/>
              </a:spcAft>
              <a:buSzPts val="1300"/>
              <a:buChar char="●"/>
            </a:pPr>
            <a:r>
              <a:rPr lang="id"/>
              <a:t>Proses ini dinamakan seeding, yaitu mengubah (insert update atau delete) data di database</a:t>
            </a:r>
            <a:endParaRPr/>
          </a:p>
          <a:p>
            <a:pPr indent="-311150" lvl="0" marL="457200" rtl="0" algn="l">
              <a:spcBef>
                <a:spcPts val="0"/>
              </a:spcBef>
              <a:spcAft>
                <a:spcPts val="0"/>
              </a:spcAft>
              <a:buSzPts val="1300"/>
              <a:buChar char="●"/>
            </a:pPr>
            <a:r>
              <a:rPr lang="id"/>
              <a:t>Laravel memiliki cara yang lebih baik untuk melakukan seeding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Database</a:t>
            </a:r>
            <a:endParaRPr/>
          </a:p>
        </p:txBody>
      </p:sp>
      <p:sp>
        <p:nvSpPr>
          <p:cNvPr id="234" name="Google Shape;23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Semua konfigurasi database di Laravel disimpan dalam file config/database.php</a:t>
            </a:r>
            <a:endParaRPr/>
          </a:p>
          <a:p>
            <a:pPr indent="-311150" lvl="0" marL="457200" rtl="0" algn="l">
              <a:spcBef>
                <a:spcPts val="0"/>
              </a:spcBef>
              <a:spcAft>
                <a:spcPts val="0"/>
              </a:spcAft>
              <a:buSzPts val="1300"/>
              <a:buChar char="●"/>
            </a:pPr>
            <a:r>
              <a:rPr lang="id"/>
              <a:t>Dan saat kita membuat project Laravel, sudah disediakan contoh-contoh konfigurasi database di file config/database.php</a:t>
            </a:r>
            <a:endParaRPr/>
          </a:p>
          <a:p>
            <a:pPr indent="-311150" lvl="0" marL="457200" rtl="0" algn="l">
              <a:spcBef>
                <a:spcPts val="0"/>
              </a:spcBef>
              <a:spcAft>
                <a:spcPts val="0"/>
              </a:spcAft>
              <a:buSzPts val="1300"/>
              <a:buChar char="●"/>
            </a:pPr>
            <a:r>
              <a:rPr lang="id"/>
              <a:t>Secara default, Laravel menggunakan database MySQL, kita bisa ubah dengan cara mengubah konfigurasi default DB_CONNECTION nya di file config/database.php</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Seeding</a:t>
            </a:r>
            <a:endParaRPr/>
          </a:p>
        </p:txBody>
      </p:sp>
      <p:sp>
        <p:nvSpPr>
          <p:cNvPr id="909" name="Google Shape;909;p1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seeding baru, kita bisa menggunakan perintah :</a:t>
            </a:r>
            <a:br>
              <a:rPr lang="id"/>
            </a:br>
            <a:r>
              <a:rPr lang="id"/>
              <a:t>php artisan make:seeder NamaSeeder</a:t>
            </a:r>
            <a:endParaRPr/>
          </a:p>
          <a:p>
            <a:pPr indent="-311150" lvl="0" marL="457200" rtl="0" algn="l">
              <a:spcBef>
                <a:spcPts val="0"/>
              </a:spcBef>
              <a:spcAft>
                <a:spcPts val="0"/>
              </a:spcAft>
              <a:buSzPts val="1300"/>
              <a:buChar char="●"/>
            </a:pPr>
            <a:r>
              <a:rPr lang="id"/>
              <a:t>Secara otomatis akan dibuatkan file di folder database/seeders</a:t>
            </a:r>
            <a:endParaRPr/>
          </a:p>
          <a:p>
            <a:pPr indent="-311150" lvl="0" marL="457200" rtl="0" algn="l">
              <a:spcBef>
                <a:spcPts val="0"/>
              </a:spcBef>
              <a:spcAft>
                <a:spcPts val="0"/>
              </a:spcAft>
              <a:buSzPts val="1300"/>
              <a:buChar char="●"/>
            </a:pPr>
            <a:r>
              <a:rPr lang="id"/>
              <a:t>Pada file itu, kita bisa menambahkan kode untuk memanipulasi data di database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Seeder</a:t>
            </a:r>
            <a:endParaRPr/>
          </a:p>
        </p:txBody>
      </p:sp>
      <p:pic>
        <p:nvPicPr>
          <p:cNvPr id="915" name="Google Shape;915;p155"/>
          <p:cNvPicPr preferRelativeResize="0"/>
          <p:nvPr/>
        </p:nvPicPr>
        <p:blipFill>
          <a:blip r:embed="rId3">
            <a:alphaModFix/>
          </a:blip>
          <a:stretch>
            <a:fillRect/>
          </a:stretch>
        </p:blipFill>
        <p:spPr>
          <a:xfrm>
            <a:off x="152400" y="2006250"/>
            <a:ext cx="8839200" cy="1819082"/>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Seeder</a:t>
            </a:r>
            <a:endParaRPr/>
          </a:p>
        </p:txBody>
      </p:sp>
      <p:pic>
        <p:nvPicPr>
          <p:cNvPr id="921" name="Google Shape;921;p156"/>
          <p:cNvPicPr preferRelativeResize="0"/>
          <p:nvPr/>
        </p:nvPicPr>
        <p:blipFill>
          <a:blip r:embed="rId3">
            <a:alphaModFix/>
          </a:blip>
          <a:stretch>
            <a:fillRect/>
          </a:stretch>
        </p:blipFill>
        <p:spPr>
          <a:xfrm>
            <a:off x="152400" y="2006250"/>
            <a:ext cx="7639860" cy="2984849"/>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Seeder</a:t>
            </a:r>
            <a:endParaRPr/>
          </a:p>
        </p:txBody>
      </p:sp>
      <p:sp>
        <p:nvSpPr>
          <p:cNvPr id="927" name="Google Shape;927;p1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Seeder, kita bisa menggunakan perintah :</a:t>
            </a:r>
            <a:endParaRPr/>
          </a:p>
          <a:p>
            <a:pPr indent="-311150" lvl="0" marL="457200" rtl="0" algn="l">
              <a:spcBef>
                <a:spcPts val="0"/>
              </a:spcBef>
              <a:spcAft>
                <a:spcPts val="0"/>
              </a:spcAft>
              <a:buSzPts val="1300"/>
              <a:buChar char="●"/>
            </a:pPr>
            <a:r>
              <a:rPr lang="id"/>
              <a:t>php artisan db:seed --class=ClassSeeder</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Menjalankan Seeder</a:t>
            </a:r>
            <a:endParaRPr/>
          </a:p>
        </p:txBody>
      </p:sp>
      <p:pic>
        <p:nvPicPr>
          <p:cNvPr id="933" name="Google Shape;933;p158"/>
          <p:cNvPicPr preferRelativeResize="0"/>
          <p:nvPr/>
        </p:nvPicPr>
        <p:blipFill>
          <a:blip r:embed="rId3">
            <a:alphaModFix/>
          </a:blip>
          <a:stretch>
            <a:fillRect/>
          </a:stretch>
        </p:blipFill>
        <p:spPr>
          <a:xfrm>
            <a:off x="152400" y="2006250"/>
            <a:ext cx="8839200" cy="1180717"/>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Memanggil Seeder dari Unit Test</a:t>
            </a:r>
            <a:endParaRPr/>
          </a:p>
        </p:txBody>
      </p:sp>
      <p:sp>
        <p:nvSpPr>
          <p:cNvPr id="939" name="Google Shape;939;p1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ingin memanggil Seeder di unit test, kita bisa menggunakan method seed(class) dan diisi dengan parameter class Seeder nya</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Seeder Unit Test</a:t>
            </a:r>
            <a:endParaRPr/>
          </a:p>
        </p:txBody>
      </p:sp>
      <p:pic>
        <p:nvPicPr>
          <p:cNvPr id="945" name="Google Shape;945;p160"/>
          <p:cNvPicPr preferRelativeResize="0"/>
          <p:nvPr/>
        </p:nvPicPr>
        <p:blipFill>
          <a:blip r:embed="rId3">
            <a:alphaModFix/>
          </a:blip>
          <a:stretch>
            <a:fillRect/>
          </a:stretch>
        </p:blipFill>
        <p:spPr>
          <a:xfrm>
            <a:off x="152400" y="2006250"/>
            <a:ext cx="8839200" cy="2953822"/>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956" name="Google Shape;956;p1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Eloquent</a:t>
            </a:r>
            <a:endParaRPr/>
          </a:p>
          <a:p>
            <a:pPr indent="-311150" lvl="0" marL="457200" rtl="0" algn="l">
              <a:spcBef>
                <a:spcPts val="0"/>
              </a:spcBef>
              <a:spcAft>
                <a:spcPts val="0"/>
              </a:spcAft>
              <a:buSzPts val="1300"/>
              <a:buChar char="●"/>
            </a:pPr>
            <a:r>
              <a:rPr lang="id"/>
              <a:t>Laravel Validation</a:t>
            </a:r>
            <a:endParaRPr/>
          </a:p>
          <a:p>
            <a:pPr indent="-311150" lvl="0" marL="457200" rtl="0" algn="l">
              <a:spcBef>
                <a:spcPts val="0"/>
              </a:spcBef>
              <a:spcAft>
                <a:spcPts val="0"/>
              </a:spcAft>
              <a:buSzPts val="1300"/>
              <a:buChar char="●"/>
            </a:pPr>
            <a:r>
              <a:rPr lang="id"/>
              <a:t>Laravel RESTful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Environment Variable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konfigurasi database terdapat di file config/database.php, namun beberapa atribut menggunakan environment variable untuk mengambil datanya</a:t>
            </a:r>
            <a:endParaRPr/>
          </a:p>
          <a:p>
            <a:pPr indent="-311150" lvl="0" marL="457200" rtl="0" algn="l">
              <a:spcBef>
                <a:spcPts val="0"/>
              </a:spcBef>
              <a:spcAft>
                <a:spcPts val="0"/>
              </a:spcAft>
              <a:buSzPts val="1300"/>
              <a:buChar char="●"/>
            </a:pPr>
            <a:r>
              <a:rPr lang="id"/>
              <a:t>Oleh karena itu, kita juga perlu perhatikan data yang terdapat pada file .env</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Database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Database</a:t>
            </a:r>
            <a:endParaRPr/>
          </a:p>
        </p:txBody>
      </p:sp>
      <p:sp>
        <p:nvSpPr>
          <p:cNvPr id="251" name="Google Shape;251;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Buatlah database di MySQL dengan nama belajar_laravel_database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257" name="Google Shape;257;p41"/>
          <p:cNvPicPr preferRelativeResize="0"/>
          <p:nvPr/>
        </p:nvPicPr>
        <p:blipFill>
          <a:blip r:embed="rId3">
            <a:alphaModFix/>
          </a:blip>
          <a:stretch>
            <a:fillRect/>
          </a:stretch>
        </p:blipFill>
        <p:spPr>
          <a:xfrm>
            <a:off x="152400" y="2006250"/>
            <a:ext cx="8743950" cy="25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Database</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Ubah konfigurasi config/database.php dan .env sesuai dengan database yang sudah dibuat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DB Facade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DB Facade</a:t>
            </a:r>
            <a:endParaRPr/>
          </a:p>
        </p:txBody>
      </p:sp>
      <p:sp>
        <p:nvSpPr>
          <p:cNvPr id="274" name="Google Shape;274;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sudah mengatur konfigurasi database, kita bisa berinteraksi dengan database melalui Facade DB</a:t>
            </a:r>
            <a:endParaRPr/>
          </a:p>
          <a:p>
            <a:pPr indent="-311150" lvl="0" marL="457200" rtl="0" algn="l">
              <a:spcBef>
                <a:spcPts val="0"/>
              </a:spcBef>
              <a:spcAft>
                <a:spcPts val="0"/>
              </a:spcAft>
              <a:buSzPts val="1300"/>
              <a:buChar char="●"/>
            </a:pPr>
            <a:r>
              <a:rPr lang="id"/>
              <a:t>Facade DB memiliki banyak sekali function yang bisa kita gunakan untuk berinteraksi dengan database, seperti melakukan insert, update, delete dan select</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https://laravel.com/api/10.x/Illuminate/Support/Facades/DB.html</a:t>
            </a:r>
            <a:r>
              <a:rPr lang="id"/>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Debug Query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Debug Query</a:t>
            </a:r>
            <a:endParaRPr/>
          </a:p>
        </p:txBody>
      </p:sp>
      <p:sp>
        <p:nvSpPr>
          <p:cNvPr id="285" name="Google Shape;285;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kasus tertentu, kadang kita ingin melakukan debugging SQL query yang dibuat oleh Laravel</a:t>
            </a:r>
            <a:endParaRPr/>
          </a:p>
          <a:p>
            <a:pPr indent="-311150" lvl="0" marL="457200" rtl="0" algn="l">
              <a:spcBef>
                <a:spcPts val="0"/>
              </a:spcBef>
              <a:spcAft>
                <a:spcPts val="0"/>
              </a:spcAft>
              <a:buSzPts val="1300"/>
              <a:buChar char="●"/>
            </a:pPr>
            <a:r>
              <a:rPr lang="id"/>
              <a:t>Kita bisa menggunakan DB::listen()</a:t>
            </a:r>
            <a:endParaRPr/>
          </a:p>
          <a:p>
            <a:pPr indent="-311150" lvl="0" marL="457200" rtl="0" algn="l">
              <a:spcBef>
                <a:spcPts val="0"/>
              </a:spcBef>
              <a:spcAft>
                <a:spcPts val="0"/>
              </a:spcAft>
              <a:buSzPts val="1300"/>
              <a:buChar char="●"/>
            </a:pPr>
            <a:r>
              <a:rPr lang="id"/>
              <a:t>DB::listen() akan dipanggil setiap kali ada operasi yang dilakukan oleh Laravel Database</a:t>
            </a:r>
            <a:endParaRPr/>
          </a:p>
          <a:p>
            <a:pPr indent="-311150" lvl="0" marL="457200" rtl="0" algn="l">
              <a:spcBef>
                <a:spcPts val="0"/>
              </a:spcBef>
              <a:spcAft>
                <a:spcPts val="0"/>
              </a:spcAft>
              <a:buSzPts val="1300"/>
              <a:buChar char="●"/>
            </a:pPr>
            <a:r>
              <a:rPr lang="id"/>
              <a:t>Kita bisa me-log query misalnya</a:t>
            </a:r>
            <a:endParaRPr/>
          </a:p>
          <a:p>
            <a:pPr indent="-311150" lvl="0" marL="457200" rtl="0" algn="l">
              <a:spcBef>
                <a:spcPts val="0"/>
              </a:spcBef>
              <a:spcAft>
                <a:spcPts val="0"/>
              </a:spcAft>
              <a:buSzPts val="1300"/>
              <a:buChar char="●"/>
            </a:pPr>
            <a:r>
              <a:rPr lang="id"/>
              <a:t>Kita bisa daftarkan DB::listen pada Service Provider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App Service Provider</a:t>
            </a:r>
            <a:endParaRPr/>
          </a:p>
        </p:txBody>
      </p:sp>
      <p:pic>
        <p:nvPicPr>
          <p:cNvPr id="291" name="Google Shape;291;p47"/>
          <p:cNvPicPr preferRelativeResize="0"/>
          <p:nvPr/>
        </p:nvPicPr>
        <p:blipFill>
          <a:blip r:embed="rId3">
            <a:alphaModFix/>
          </a:blip>
          <a:stretch>
            <a:fillRect/>
          </a:stretch>
        </p:blipFill>
        <p:spPr>
          <a:xfrm>
            <a:off x="152400" y="2006250"/>
            <a:ext cx="8210257" cy="298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CRUD SQL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CRUD SQL</a:t>
            </a:r>
            <a:endParaRPr/>
          </a:p>
        </p:txBody>
      </p:sp>
      <p:sp>
        <p:nvSpPr>
          <p:cNvPr id="302" name="Google Shape;302;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Dengan menggunakan DB Facade, kita bisa melakukan Raw Query (query ke database secara manual)</a:t>
            </a:r>
            <a:endParaRPr/>
          </a:p>
          <a:p>
            <a:pPr indent="-311150" lvl="0" marL="457200" rtl="0" algn="l">
              <a:spcBef>
                <a:spcPts val="0"/>
              </a:spcBef>
              <a:spcAft>
                <a:spcPts val="0"/>
              </a:spcAft>
              <a:buSzPts val="1300"/>
              <a:buChar char="●"/>
            </a:pPr>
            <a:r>
              <a:rPr lang="id"/>
              <a:t>Walaupun pada kenyataannya saat kita menggunakan Laravel, kita akan banyak menggunakan Eloquent ORM, tapi pada kasus tertentu ketika kita butuh performa yang sangat cepat, ada baiknya kita lakukan menggunakan Raw Query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Function Raw SQL</a:t>
            </a:r>
            <a:endParaRPr/>
          </a:p>
        </p:txBody>
      </p:sp>
      <p:graphicFrame>
        <p:nvGraphicFramePr>
          <p:cNvPr id="308" name="Google Shape;308;p50"/>
          <p:cNvGraphicFramePr/>
          <p:nvPr/>
        </p:nvGraphicFramePr>
        <p:xfrm>
          <a:off x="952500" y="2000250"/>
          <a:ext cx="3000000" cy="3000000"/>
        </p:xfrm>
        <a:graphic>
          <a:graphicData uri="http://schemas.openxmlformats.org/drawingml/2006/table">
            <a:tbl>
              <a:tblPr>
                <a:noFill/>
                <a:tableStyleId>{022848C5-AFC8-4C56-99FB-C524BB9BB455}</a:tableStyleId>
              </a:tblPr>
              <a:tblGrid>
                <a:gridCol w="2683725"/>
                <a:gridCol w="4555275"/>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DB::insert(sql, array): bool</a:t>
                      </a:r>
                      <a:endParaRPr/>
                    </a:p>
                  </a:txBody>
                  <a:tcPr marT="91425" marB="91425" marR="91425" marL="91425"/>
                </a:tc>
                <a:tc>
                  <a:txBody>
                    <a:bodyPr/>
                    <a:lstStyle/>
                    <a:p>
                      <a:pPr indent="0" lvl="0" marL="0" rtl="0" algn="l">
                        <a:spcBef>
                          <a:spcPts val="0"/>
                        </a:spcBef>
                        <a:spcAft>
                          <a:spcPts val="0"/>
                        </a:spcAft>
                        <a:buNone/>
                      </a:pPr>
                      <a:r>
                        <a:rPr lang="id"/>
                        <a:t>Untuk melakukan insert data</a:t>
                      </a:r>
                      <a:endParaRPr/>
                    </a:p>
                  </a:txBody>
                  <a:tcPr marT="91425" marB="91425" marR="91425" marL="91425"/>
                </a:tc>
              </a:tr>
              <a:tr h="381000">
                <a:tc>
                  <a:txBody>
                    <a:bodyPr/>
                    <a:lstStyle/>
                    <a:p>
                      <a:pPr indent="0" lvl="0" marL="0" rtl="0" algn="l">
                        <a:spcBef>
                          <a:spcPts val="0"/>
                        </a:spcBef>
                        <a:spcAft>
                          <a:spcPts val="0"/>
                        </a:spcAft>
                        <a:buNone/>
                      </a:pPr>
                      <a:r>
                        <a:rPr lang="id"/>
                        <a:t>DB::update(sql, array): int</a:t>
                      </a:r>
                      <a:endParaRPr/>
                    </a:p>
                  </a:txBody>
                  <a:tcPr marT="91425" marB="91425" marR="91425" marL="91425"/>
                </a:tc>
                <a:tc>
                  <a:txBody>
                    <a:bodyPr/>
                    <a:lstStyle/>
                    <a:p>
                      <a:pPr indent="0" lvl="0" marL="0" rtl="0" algn="l">
                        <a:spcBef>
                          <a:spcPts val="0"/>
                        </a:spcBef>
                        <a:spcAft>
                          <a:spcPts val="0"/>
                        </a:spcAft>
                        <a:buNone/>
                      </a:pPr>
                      <a:r>
                        <a:rPr lang="id"/>
                        <a:t>Untuk melakukan update data</a:t>
                      </a:r>
                      <a:endParaRPr/>
                    </a:p>
                  </a:txBody>
                  <a:tcPr marT="91425" marB="91425" marR="91425" marL="91425"/>
                </a:tc>
              </a:tr>
              <a:tr h="381000">
                <a:tc>
                  <a:txBody>
                    <a:bodyPr/>
                    <a:lstStyle/>
                    <a:p>
                      <a:pPr indent="0" lvl="0" marL="0" rtl="0" algn="l">
                        <a:spcBef>
                          <a:spcPts val="0"/>
                        </a:spcBef>
                        <a:spcAft>
                          <a:spcPts val="0"/>
                        </a:spcAft>
                        <a:buNone/>
                      </a:pPr>
                      <a:r>
                        <a:rPr lang="id"/>
                        <a:t>DB::delete(sql, array): int</a:t>
                      </a:r>
                      <a:endParaRPr/>
                    </a:p>
                  </a:txBody>
                  <a:tcPr marT="91425" marB="91425" marR="91425" marL="91425"/>
                </a:tc>
                <a:tc>
                  <a:txBody>
                    <a:bodyPr/>
                    <a:lstStyle/>
                    <a:p>
                      <a:pPr indent="0" lvl="0" marL="0" rtl="0" algn="l">
                        <a:spcBef>
                          <a:spcPts val="0"/>
                        </a:spcBef>
                        <a:spcAft>
                          <a:spcPts val="0"/>
                        </a:spcAft>
                        <a:buNone/>
                      </a:pPr>
                      <a:r>
                        <a:rPr lang="id"/>
                        <a:t>Untuk melakukan update data</a:t>
                      </a:r>
                      <a:endParaRPr/>
                    </a:p>
                  </a:txBody>
                  <a:tcPr marT="91425" marB="91425" marR="91425" marL="91425"/>
                </a:tc>
              </a:tr>
              <a:tr h="381000">
                <a:tc>
                  <a:txBody>
                    <a:bodyPr/>
                    <a:lstStyle/>
                    <a:p>
                      <a:pPr indent="0" lvl="0" marL="0" rtl="0" algn="l">
                        <a:spcBef>
                          <a:spcPts val="0"/>
                        </a:spcBef>
                        <a:spcAft>
                          <a:spcPts val="0"/>
                        </a:spcAft>
                        <a:buNone/>
                      </a:pPr>
                      <a:r>
                        <a:rPr lang="id"/>
                        <a:t>DB::select(sql, array): array</a:t>
                      </a:r>
                      <a:endParaRPr/>
                    </a:p>
                  </a:txBody>
                  <a:tcPr marT="91425" marB="91425" marR="91425" marL="91425"/>
                </a:tc>
                <a:tc>
                  <a:txBody>
                    <a:bodyPr/>
                    <a:lstStyle/>
                    <a:p>
                      <a:pPr indent="0" lvl="0" marL="0" rtl="0" algn="l">
                        <a:spcBef>
                          <a:spcPts val="0"/>
                        </a:spcBef>
                        <a:spcAft>
                          <a:spcPts val="0"/>
                        </a:spcAft>
                        <a:buNone/>
                      </a:pPr>
                      <a:r>
                        <a:rPr lang="id"/>
                        <a:t>Untuk melakukan select data</a:t>
                      </a:r>
                      <a:endParaRPr/>
                    </a:p>
                  </a:txBody>
                  <a:tcPr marT="91425" marB="91425" marR="91425" marL="91425"/>
                </a:tc>
              </a:tr>
              <a:tr h="381000">
                <a:tc>
                  <a:txBody>
                    <a:bodyPr/>
                    <a:lstStyle/>
                    <a:p>
                      <a:pPr indent="0" lvl="0" marL="0" rtl="0" algn="l">
                        <a:spcBef>
                          <a:spcPts val="0"/>
                        </a:spcBef>
                        <a:spcAft>
                          <a:spcPts val="0"/>
                        </a:spcAft>
                        <a:buNone/>
                      </a:pPr>
                      <a:r>
                        <a:rPr lang="id"/>
                        <a:t>DB::statement(sql, array): bool</a:t>
                      </a:r>
                      <a:endParaRPr/>
                    </a:p>
                  </a:txBody>
                  <a:tcPr marT="91425" marB="91425" marR="91425" marL="91425"/>
                </a:tc>
                <a:tc>
                  <a:txBody>
                    <a:bodyPr/>
                    <a:lstStyle/>
                    <a:p>
                      <a:pPr indent="0" lvl="0" marL="0" rtl="0" algn="l">
                        <a:spcBef>
                          <a:spcPts val="0"/>
                        </a:spcBef>
                        <a:spcAft>
                          <a:spcPts val="0"/>
                        </a:spcAft>
                        <a:buNone/>
                      </a:pPr>
                      <a:r>
                        <a:rPr lang="id"/>
                        <a:t>Untuk melakukan jenis sql lain</a:t>
                      </a:r>
                      <a:endParaRPr/>
                    </a:p>
                  </a:txBody>
                  <a:tcPr marT="91425" marB="91425" marR="91425" marL="91425"/>
                </a:tc>
              </a:tr>
              <a:tr h="381000">
                <a:tc>
                  <a:txBody>
                    <a:bodyPr/>
                    <a:lstStyle/>
                    <a:p>
                      <a:pPr indent="0" lvl="0" marL="0" rtl="0" algn="l">
                        <a:spcBef>
                          <a:spcPts val="0"/>
                        </a:spcBef>
                        <a:spcAft>
                          <a:spcPts val="0"/>
                        </a:spcAft>
                        <a:buNone/>
                      </a:pPr>
                      <a:r>
                        <a:rPr lang="id"/>
                        <a:t>DB::unprepared(sql): bool</a:t>
                      </a:r>
                      <a:endParaRPr/>
                    </a:p>
                  </a:txBody>
                  <a:tcPr marT="91425" marB="91425" marR="91425" marL="91425"/>
                </a:tc>
                <a:tc>
                  <a:txBody>
                    <a:bodyPr/>
                    <a:lstStyle/>
                    <a:p>
                      <a:pPr indent="0" lvl="0" marL="0" rtl="0" algn="l">
                        <a:spcBef>
                          <a:spcPts val="0"/>
                        </a:spcBef>
                        <a:spcAft>
                          <a:spcPts val="0"/>
                        </a:spcAft>
                        <a:buNone/>
                      </a:pPr>
                      <a:r>
                        <a:rPr lang="id"/>
                        <a:t>Untuk melakukan sql bukan prepared statement</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729450" y="563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Raw SQL</a:t>
            </a:r>
            <a:endParaRPr/>
          </a:p>
        </p:txBody>
      </p:sp>
      <p:pic>
        <p:nvPicPr>
          <p:cNvPr id="314" name="Google Shape;314;p51"/>
          <p:cNvPicPr preferRelativeResize="0"/>
          <p:nvPr/>
        </p:nvPicPr>
        <p:blipFill>
          <a:blip r:embed="rId3">
            <a:alphaModFix/>
          </a:blip>
          <a:stretch>
            <a:fillRect/>
          </a:stretch>
        </p:blipFill>
        <p:spPr>
          <a:xfrm>
            <a:off x="152400" y="1426250"/>
            <a:ext cx="8401398" cy="3564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Named Binding</a:t>
            </a:r>
            <a:endParaRPr/>
          </a:p>
        </p:txBody>
      </p:sp>
      <p:sp>
        <p:nvSpPr>
          <p:cNvPr id="320" name="Google Shape;320;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menggunakan parameter ? (tanda tanya) membingungkan saat kita membuat query dengan parameter yang banyak</a:t>
            </a:r>
            <a:endParaRPr/>
          </a:p>
          <a:p>
            <a:pPr indent="-311150" lvl="0" marL="457200" rtl="0" algn="l">
              <a:spcBef>
                <a:spcPts val="0"/>
              </a:spcBef>
              <a:spcAft>
                <a:spcPts val="0"/>
              </a:spcAft>
              <a:buSzPts val="1300"/>
              <a:buChar char="●"/>
            </a:pPr>
            <a:r>
              <a:rPr lang="id"/>
              <a:t>Laravel mendukung fitur bernama named binding, sehingga kita bisa mengganti ? (tanda tanya) menjadi nama parameter , dan data bisa kita kirim menggunakan array dengan key sesuai nama parameter nya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Named Binding</a:t>
            </a:r>
            <a:endParaRPr/>
          </a:p>
        </p:txBody>
      </p:sp>
      <p:pic>
        <p:nvPicPr>
          <p:cNvPr id="326" name="Google Shape;326;p53"/>
          <p:cNvPicPr preferRelativeResize="0"/>
          <p:nvPr/>
        </p:nvPicPr>
        <p:blipFill>
          <a:blip r:embed="rId3">
            <a:alphaModFix/>
          </a:blip>
          <a:stretch>
            <a:fillRect/>
          </a:stretch>
        </p:blipFill>
        <p:spPr>
          <a:xfrm>
            <a:off x="152400" y="2006250"/>
            <a:ext cx="8032819" cy="2984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Linkedin : </a:t>
            </a:r>
            <a:r>
              <a:rPr lang="id" u="sng">
                <a:solidFill>
                  <a:schemeClr val="hlink"/>
                </a:solidFill>
                <a:hlinkClick r:id="rId4"/>
              </a:rPr>
              <a:t>https://www.linkedin.com/company/programmer-zaman-now/</a:t>
            </a:r>
            <a:r>
              <a:rPr lang="id"/>
              <a:t> </a:t>
            </a:r>
            <a:endParaRPr/>
          </a:p>
          <a:p>
            <a:pPr indent="-311150" lvl="0" marL="457200" rtl="0" algn="l">
              <a:spcBef>
                <a:spcPts val="0"/>
              </a:spcBef>
              <a:spcAft>
                <a:spcPts val="0"/>
              </a:spcAft>
              <a:buSzPts val="1300"/>
              <a:buChar char="●"/>
            </a:pPr>
            <a:r>
              <a:rPr lang="id"/>
              <a:t>Facebook : </a:t>
            </a:r>
            <a:r>
              <a:rPr lang="id" u="sng">
                <a:solidFill>
                  <a:schemeClr val="hlink"/>
                </a:solidFill>
                <a:hlinkClick r:id="rId5"/>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6"/>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7"/>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8"/>
              </a:rPr>
              <a:t>t.me/ProgrammerZamanNow</a:t>
            </a:r>
            <a:endParaRPr/>
          </a:p>
          <a:p>
            <a:pPr indent="-311150" lvl="0" marL="457200" rtl="0" algn="l">
              <a:spcBef>
                <a:spcPts val="0"/>
              </a:spcBef>
              <a:spcAft>
                <a:spcPts val="0"/>
              </a:spcAft>
              <a:buSzPts val="1300"/>
              <a:buChar char="●"/>
            </a:pPr>
            <a:r>
              <a:rPr lang="id"/>
              <a:t>Tiktok : </a:t>
            </a:r>
            <a:r>
              <a:rPr lang="id" u="sng">
                <a:solidFill>
                  <a:schemeClr val="hlink"/>
                </a:solidFill>
                <a:hlinkClick r:id="rId9"/>
              </a:rPr>
              <a:t>https://tiktok.com/@programmerzamannow</a:t>
            </a:r>
            <a:r>
              <a:rPr lang="id"/>
              <a:t> </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337" name="Google Shape;337;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Database juga memiliki fitur untuk melakukan database transaction secara otomatis</a:t>
            </a:r>
            <a:endParaRPr/>
          </a:p>
          <a:p>
            <a:pPr indent="-311150" lvl="0" marL="457200" rtl="0" algn="l">
              <a:spcBef>
                <a:spcPts val="0"/>
              </a:spcBef>
              <a:spcAft>
                <a:spcPts val="0"/>
              </a:spcAft>
              <a:buSzPts val="1300"/>
              <a:buChar char="●"/>
            </a:pPr>
            <a:r>
              <a:rPr lang="id"/>
              <a:t>Dengan begitu, kita tidak perlu melakukan start transaction dan commit/rollback secara manual lagi</a:t>
            </a:r>
            <a:endParaRPr/>
          </a:p>
          <a:p>
            <a:pPr indent="-311150" lvl="0" marL="457200" rtl="0" algn="l">
              <a:spcBef>
                <a:spcPts val="0"/>
              </a:spcBef>
              <a:spcAft>
                <a:spcPts val="0"/>
              </a:spcAft>
              <a:buSzPts val="1300"/>
              <a:buChar char="●"/>
            </a:pPr>
            <a:r>
              <a:rPr lang="id"/>
              <a:t>Kita bisa menggunakan function DB::transactions(function)</a:t>
            </a:r>
            <a:endParaRPr/>
          </a:p>
          <a:p>
            <a:pPr indent="-311150" lvl="0" marL="457200" rtl="0" algn="l">
              <a:spcBef>
                <a:spcPts val="0"/>
              </a:spcBef>
              <a:spcAft>
                <a:spcPts val="0"/>
              </a:spcAft>
              <a:buSzPts val="1300"/>
              <a:buChar char="●"/>
            </a:pPr>
            <a:r>
              <a:rPr lang="id"/>
              <a:t>Di dalam function tersebut kita bisa melakukan perintah database, jika terjadi error, secara otomatis transaksi akan di rollback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 Transaction</a:t>
            </a:r>
            <a:endParaRPr/>
          </a:p>
        </p:txBody>
      </p:sp>
      <p:pic>
        <p:nvPicPr>
          <p:cNvPr id="343" name="Google Shape;343;p56"/>
          <p:cNvPicPr preferRelativeResize="0"/>
          <p:nvPr/>
        </p:nvPicPr>
        <p:blipFill>
          <a:blip r:embed="rId3">
            <a:alphaModFix/>
          </a:blip>
          <a:stretch>
            <a:fillRect/>
          </a:stretch>
        </p:blipFill>
        <p:spPr>
          <a:xfrm>
            <a:off x="152400" y="2006250"/>
            <a:ext cx="8389621" cy="298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Manual Database Transaction</a:t>
            </a:r>
            <a:endParaRPr/>
          </a:p>
        </p:txBody>
      </p:sp>
      <p:sp>
        <p:nvSpPr>
          <p:cNvPr id="349" name="Google Shape;349;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fitur otomatis, kita juga bisa melakukan database transaction secara manual menggunakan Laravel Database</a:t>
            </a:r>
            <a:endParaRPr/>
          </a:p>
          <a:p>
            <a:pPr indent="-311150" lvl="0" marL="457200" rtl="0" algn="l">
              <a:spcBef>
                <a:spcPts val="0"/>
              </a:spcBef>
              <a:spcAft>
                <a:spcPts val="0"/>
              </a:spcAft>
              <a:buSzPts val="1300"/>
              <a:buChar char="●"/>
            </a:pPr>
            <a:r>
              <a:rPr lang="id"/>
              <a:t>Kita bisa gunakan beberapa function</a:t>
            </a:r>
            <a:endParaRPr/>
          </a:p>
          <a:p>
            <a:pPr indent="-311150" lvl="0" marL="457200" rtl="0" algn="l">
              <a:spcBef>
                <a:spcPts val="0"/>
              </a:spcBef>
              <a:spcAft>
                <a:spcPts val="0"/>
              </a:spcAft>
              <a:buSzPts val="1300"/>
              <a:buChar char="●"/>
            </a:pPr>
            <a:r>
              <a:rPr lang="id"/>
              <a:t>DB::beginTransaction() untuk memulai transaksi</a:t>
            </a:r>
            <a:endParaRPr/>
          </a:p>
          <a:p>
            <a:pPr indent="-311150" lvl="0" marL="457200" rtl="0" algn="l">
              <a:spcBef>
                <a:spcPts val="0"/>
              </a:spcBef>
              <a:spcAft>
                <a:spcPts val="0"/>
              </a:spcAft>
              <a:buSzPts val="1300"/>
              <a:buChar char="●"/>
            </a:pPr>
            <a:r>
              <a:rPr lang="id"/>
              <a:t>DB::commit() untuk melakukan commit transaksi</a:t>
            </a:r>
            <a:endParaRPr/>
          </a:p>
          <a:p>
            <a:pPr indent="-311150" lvl="0" marL="457200" rtl="0" algn="l">
              <a:spcBef>
                <a:spcPts val="0"/>
              </a:spcBef>
              <a:spcAft>
                <a:spcPts val="0"/>
              </a:spcAft>
              <a:buSzPts val="1300"/>
              <a:buChar char="●"/>
            </a:pPr>
            <a:r>
              <a:rPr lang="id"/>
              <a:t>DB::rollBack() untuk melakukan rollback transaksi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Manual Database Transaction</a:t>
            </a:r>
            <a:endParaRPr/>
          </a:p>
        </p:txBody>
      </p:sp>
      <p:pic>
        <p:nvPicPr>
          <p:cNvPr id="355" name="Google Shape;355;p58"/>
          <p:cNvPicPr preferRelativeResize="0"/>
          <p:nvPr/>
        </p:nvPicPr>
        <p:blipFill>
          <a:blip r:embed="rId3">
            <a:alphaModFix/>
          </a:blip>
          <a:stretch>
            <a:fillRect/>
          </a:stretch>
        </p:blipFill>
        <p:spPr>
          <a:xfrm>
            <a:off x="152400" y="2006250"/>
            <a:ext cx="6658512" cy="2984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Commands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Commands</a:t>
            </a:r>
            <a:endParaRPr/>
          </a:p>
        </p:txBody>
      </p:sp>
      <p:sp>
        <p:nvSpPr>
          <p:cNvPr id="366" name="Google Shape;366;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Artisan file di laravel memiliki banyak sekali fitur, salah satunya adalah perintah db</a:t>
            </a:r>
            <a:endParaRPr/>
          </a:p>
          <a:p>
            <a:pPr indent="-311150" lvl="0" marL="457200" rtl="0" algn="l">
              <a:spcBef>
                <a:spcPts val="0"/>
              </a:spcBef>
              <a:spcAft>
                <a:spcPts val="0"/>
              </a:spcAft>
              <a:buSzPts val="1300"/>
              <a:buChar char="●"/>
            </a:pPr>
            <a:r>
              <a:rPr lang="id"/>
              <a:t>Ada banyak sekali perintah db yang bisa kita gunakan </a:t>
            </a:r>
            <a:endParaRPr/>
          </a:p>
          <a:p>
            <a:pPr indent="-311150" lvl="0" marL="457200" rtl="0" algn="l">
              <a:spcBef>
                <a:spcPts val="0"/>
              </a:spcBef>
              <a:spcAft>
                <a:spcPts val="0"/>
              </a:spcAft>
              <a:buSzPts val="1300"/>
              <a:buChar char="●"/>
            </a:pPr>
            <a:r>
              <a:rPr lang="id"/>
              <a:t>php artisan db, untuk mengakses terminal database, misal mysql</a:t>
            </a:r>
            <a:endParaRPr/>
          </a:p>
          <a:p>
            <a:pPr indent="-311150" lvl="0" marL="457200" rtl="0" algn="l">
              <a:spcBef>
                <a:spcPts val="0"/>
              </a:spcBef>
              <a:spcAft>
                <a:spcPts val="0"/>
              </a:spcAft>
              <a:buSzPts val="1300"/>
              <a:buChar char="●"/>
            </a:pPr>
            <a:r>
              <a:rPr lang="id"/>
              <a:t>php artisan db:table, untuk melihat seluruh table di database</a:t>
            </a:r>
            <a:endParaRPr/>
          </a:p>
          <a:p>
            <a:pPr indent="-311150" lvl="0" marL="457200" rtl="0" algn="l">
              <a:spcBef>
                <a:spcPts val="0"/>
              </a:spcBef>
              <a:spcAft>
                <a:spcPts val="0"/>
              </a:spcAft>
              <a:buSzPts val="1300"/>
              <a:buChar char="●"/>
            </a:pPr>
            <a:r>
              <a:rPr lang="id"/>
              <a:t>php artisan db:show, untuk melihat informasi database</a:t>
            </a:r>
            <a:endParaRPr/>
          </a:p>
          <a:p>
            <a:pPr indent="-311150" lvl="0" marL="457200" rtl="0" algn="l">
              <a:spcBef>
                <a:spcPts val="0"/>
              </a:spcBef>
              <a:spcAft>
                <a:spcPts val="0"/>
              </a:spcAft>
              <a:buSzPts val="1300"/>
              <a:buChar char="●"/>
            </a:pPr>
            <a:r>
              <a:rPr lang="id"/>
              <a:t>php artisan db:monitor, untuk memonitor jumlah koneksi di database</a:t>
            </a:r>
            <a:endParaRPr/>
          </a:p>
          <a:p>
            <a:pPr indent="-311150" lvl="0" marL="457200" rtl="0" algn="l">
              <a:spcBef>
                <a:spcPts val="0"/>
              </a:spcBef>
              <a:spcAft>
                <a:spcPts val="0"/>
              </a:spcAft>
              <a:buSzPts val="1300"/>
              <a:buChar char="●"/>
            </a:pPr>
            <a:r>
              <a:rPr lang="id"/>
              <a:t>php artisan db:seed, untuk menambah data di database</a:t>
            </a:r>
            <a:endParaRPr/>
          </a:p>
          <a:p>
            <a:pPr indent="-311150" lvl="0" marL="457200" rtl="0" algn="l">
              <a:spcBef>
                <a:spcPts val="0"/>
              </a:spcBef>
              <a:spcAft>
                <a:spcPts val="0"/>
              </a:spcAft>
              <a:buSzPts val="1300"/>
              <a:buChar char="●"/>
            </a:pPr>
            <a:r>
              <a:rPr lang="id"/>
              <a:t>php artisan db:wipe, untuk menghapus seluruh table di database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a:t>
            </a:r>
            <a:endParaRPr/>
          </a:p>
        </p:txBody>
      </p:sp>
      <p:sp>
        <p:nvSpPr>
          <p:cNvPr id="377" name="Google Shape;377;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Raw Sql, Laravel Database juga memiliki fitur bernama Query Builder</a:t>
            </a:r>
            <a:endParaRPr/>
          </a:p>
          <a:p>
            <a:pPr indent="-311150" lvl="0" marL="457200" rtl="0" algn="l">
              <a:spcBef>
                <a:spcPts val="0"/>
              </a:spcBef>
              <a:spcAft>
                <a:spcPts val="0"/>
              </a:spcAft>
              <a:buSzPts val="1300"/>
              <a:buChar char="●"/>
            </a:pPr>
            <a:r>
              <a:rPr lang="id"/>
              <a:t>Fitur ini sangat mempermudah kita ketika ingin membuat perintah ke database dibandingkan melakukannya secara manual menggunakan Raw SQL</a:t>
            </a:r>
            <a:endParaRPr/>
          </a:p>
          <a:p>
            <a:pPr indent="-311150" lvl="0" marL="457200" rtl="0" algn="l">
              <a:spcBef>
                <a:spcPts val="0"/>
              </a:spcBef>
              <a:spcAft>
                <a:spcPts val="0"/>
              </a:spcAft>
              <a:buSzPts val="1300"/>
              <a:buChar char="●"/>
            </a:pPr>
            <a:r>
              <a:rPr lang="id"/>
              <a:t>Query Builder direpresentasikan dengan class Builder</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https://laravel.com/api/10.x/Illuminate/Database/Query/Builder.html</a:t>
            </a:r>
            <a:r>
              <a:rPr lang="id"/>
              <a:t> </a:t>
            </a:r>
            <a:endParaRPr/>
          </a:p>
          <a:p>
            <a:pPr indent="-311150" lvl="0" marL="457200" rtl="0" algn="l">
              <a:spcBef>
                <a:spcPts val="0"/>
              </a:spcBef>
              <a:spcAft>
                <a:spcPts val="0"/>
              </a:spcAft>
              <a:buSzPts val="1300"/>
              <a:buChar char="●"/>
            </a:pPr>
            <a:r>
              <a:rPr lang="id"/>
              <a:t>Untuk membuat Query Builder, kita bisa gunakan function DB::table(nama)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Insert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Kelas PHP dari Programmer Zaman Now</a:t>
            </a:r>
            <a:endParaRPr/>
          </a:p>
          <a:p>
            <a:pPr indent="-311150" lvl="0" marL="457200" rtl="0" algn="l">
              <a:spcBef>
                <a:spcPts val="0"/>
              </a:spcBef>
              <a:spcAft>
                <a:spcPts val="0"/>
              </a:spcAft>
              <a:buSzPts val="1300"/>
              <a:buChar char="●"/>
            </a:pPr>
            <a:r>
              <a:rPr lang="id"/>
              <a:t>Kelas</a:t>
            </a:r>
            <a:r>
              <a:rPr lang="id"/>
              <a:t> MySQL Database dari Programmer Zaman Now</a:t>
            </a:r>
            <a:endParaRPr/>
          </a:p>
          <a:p>
            <a:pPr indent="-311150" lvl="0" marL="457200" rtl="0" algn="l">
              <a:spcBef>
                <a:spcPts val="0"/>
              </a:spcBef>
              <a:spcAft>
                <a:spcPts val="0"/>
              </a:spcAft>
              <a:buSzPts val="1300"/>
              <a:buChar char="●"/>
            </a:pPr>
            <a:r>
              <a:rPr lang="id"/>
              <a:t>Laravel Dasar</a:t>
            </a:r>
            <a:endParaRPr/>
          </a:p>
          <a:p>
            <a:pPr indent="-311150" lvl="0" marL="457200" rtl="0" algn="l">
              <a:spcBef>
                <a:spcPts val="0"/>
              </a:spcBef>
              <a:spcAft>
                <a:spcPts val="0"/>
              </a:spcAft>
              <a:buSzPts val="1300"/>
              <a:buChar char="●"/>
            </a:pPr>
            <a:r>
              <a:rPr lang="id"/>
              <a:t>Laravel Collection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Insert</a:t>
            </a:r>
            <a:endParaRPr/>
          </a:p>
        </p:txBody>
      </p:sp>
      <p:sp>
        <p:nvSpPr>
          <p:cNvPr id="388" name="Google Shape;388;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Insert menggunakan Query Builder, kita bisa menggunakan method dengan prefix insert dengan parameter </a:t>
            </a:r>
            <a:r>
              <a:rPr lang="id"/>
              <a:t>associative</a:t>
            </a:r>
            <a:r>
              <a:rPr lang="id"/>
              <a:t> array dimana key nya adalah kolom, dan value nya adalah nilai yang akan disimpan di database</a:t>
            </a:r>
            <a:endParaRPr/>
          </a:p>
          <a:p>
            <a:pPr indent="-311150" lvl="0" marL="457200" rtl="0" algn="l">
              <a:spcBef>
                <a:spcPts val="0"/>
              </a:spcBef>
              <a:spcAft>
                <a:spcPts val="0"/>
              </a:spcAft>
              <a:buSzPts val="1300"/>
              <a:buChar char="●"/>
            </a:pPr>
            <a:r>
              <a:rPr lang="id"/>
              <a:t>insert() untuk memasukkan data ke database, throw exception jika terjadi error misal duplicate primary key</a:t>
            </a:r>
            <a:endParaRPr/>
          </a:p>
          <a:p>
            <a:pPr indent="-311150" lvl="0" marL="457200" rtl="0" algn="l">
              <a:spcBef>
                <a:spcPts val="0"/>
              </a:spcBef>
              <a:spcAft>
                <a:spcPts val="0"/>
              </a:spcAft>
              <a:buSzPts val="1300"/>
              <a:buChar char="●"/>
            </a:pPr>
            <a:r>
              <a:rPr lang="id"/>
              <a:t>insertGetId() untuk memasukkan data ke database, dan mengembalikan primary key yang diset secara auto generate, cocok untuk tabel dengan id auto increment</a:t>
            </a:r>
            <a:endParaRPr/>
          </a:p>
          <a:p>
            <a:pPr indent="-311150" lvl="0" marL="457200" rtl="0" algn="l">
              <a:spcBef>
                <a:spcPts val="0"/>
              </a:spcBef>
              <a:spcAft>
                <a:spcPts val="0"/>
              </a:spcAft>
              <a:buSzPts val="1300"/>
              <a:buChar char="●"/>
            </a:pPr>
            <a:r>
              <a:rPr lang="id"/>
              <a:t>insertOrIgnore() untuk memasukkan data ke database, dan jika terjadi error, maka akan di ignore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Insert</a:t>
            </a:r>
            <a:endParaRPr/>
          </a:p>
        </p:txBody>
      </p:sp>
      <p:pic>
        <p:nvPicPr>
          <p:cNvPr id="394" name="Google Shape;394;p65"/>
          <p:cNvPicPr preferRelativeResize="0"/>
          <p:nvPr/>
        </p:nvPicPr>
        <p:blipFill>
          <a:blip r:embed="rId3">
            <a:alphaModFix/>
          </a:blip>
          <a:stretch>
            <a:fillRect/>
          </a:stretch>
        </p:blipFill>
        <p:spPr>
          <a:xfrm>
            <a:off x="152400" y="2006250"/>
            <a:ext cx="8839199" cy="27124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Select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Select</a:t>
            </a:r>
            <a:endParaRPr/>
          </a:p>
        </p:txBody>
      </p:sp>
      <p:sp>
        <p:nvSpPr>
          <p:cNvPr id="405" name="Google Shape;405;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beberapa function di Query Builder yang bisa kita gunakan untuk melakukan perintah select</a:t>
            </a:r>
            <a:endParaRPr/>
          </a:p>
          <a:p>
            <a:pPr indent="-311150" lvl="0" marL="457200" rtl="0" algn="l">
              <a:spcBef>
                <a:spcPts val="0"/>
              </a:spcBef>
              <a:spcAft>
                <a:spcPts val="0"/>
              </a:spcAft>
              <a:buSzPts val="1300"/>
              <a:buChar char="●"/>
            </a:pPr>
            <a:r>
              <a:rPr lang="id"/>
              <a:t>select(columns), untuk mengubah select kolom, dimana defaultnya adalah semua kolom</a:t>
            </a:r>
            <a:endParaRPr/>
          </a:p>
          <a:p>
            <a:pPr indent="-311150" lvl="0" marL="457200" rtl="0" algn="l">
              <a:spcBef>
                <a:spcPts val="0"/>
              </a:spcBef>
              <a:spcAft>
                <a:spcPts val="0"/>
              </a:spcAft>
              <a:buSzPts val="1300"/>
              <a:buChar char="●"/>
            </a:pPr>
            <a:r>
              <a:rPr lang="id"/>
              <a:t>Setelah itu, untuk mengeksekusi SQL dan menyimpannya di Collection secara langsung, kita bisa menggunakan beberapa method </a:t>
            </a:r>
            <a:endParaRPr/>
          </a:p>
          <a:p>
            <a:pPr indent="-311150" lvl="0" marL="457200" rtl="0" algn="l">
              <a:spcBef>
                <a:spcPts val="0"/>
              </a:spcBef>
              <a:spcAft>
                <a:spcPts val="0"/>
              </a:spcAft>
              <a:buSzPts val="1300"/>
              <a:buChar char="●"/>
            </a:pPr>
            <a:r>
              <a:rPr lang="id"/>
              <a:t>get(columns), untuk mengambil seluruh </a:t>
            </a:r>
            <a:r>
              <a:rPr lang="id"/>
              <a:t>data</a:t>
            </a:r>
            <a:r>
              <a:rPr lang="id"/>
              <a:t>, defaultnya semua kolom diambil</a:t>
            </a:r>
            <a:endParaRPr/>
          </a:p>
          <a:p>
            <a:pPr indent="-311150" lvl="0" marL="457200" rtl="0" algn="l">
              <a:spcBef>
                <a:spcPts val="0"/>
              </a:spcBef>
              <a:spcAft>
                <a:spcPts val="0"/>
              </a:spcAft>
              <a:buSzPts val="1300"/>
              <a:buChar char="●"/>
            </a:pPr>
            <a:r>
              <a:rPr lang="id"/>
              <a:t>first(columns), untuk mengambil data pertama, defaultnya semua kolom diambil</a:t>
            </a:r>
            <a:endParaRPr/>
          </a:p>
          <a:p>
            <a:pPr indent="-311150" lvl="0" marL="457200" rtl="0" algn="l">
              <a:spcBef>
                <a:spcPts val="0"/>
              </a:spcBef>
              <a:spcAft>
                <a:spcPts val="0"/>
              </a:spcAft>
              <a:buSzPts val="1300"/>
              <a:buChar char="●"/>
            </a:pPr>
            <a:r>
              <a:rPr lang="id"/>
              <a:t>pluck(column), untuk mengambil salah satu kolom saja</a:t>
            </a:r>
            <a:endParaRPr/>
          </a:p>
          <a:p>
            <a:pPr indent="-311150" lvl="0" marL="457200" rtl="0" algn="l">
              <a:spcBef>
                <a:spcPts val="0"/>
              </a:spcBef>
              <a:spcAft>
                <a:spcPts val="0"/>
              </a:spcAft>
              <a:buSzPts val="1300"/>
              <a:buChar char="●"/>
            </a:pPr>
            <a:r>
              <a:rPr lang="id"/>
              <a:t>Hasil dari Query Builder Select adalah Laravel Collection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Select</a:t>
            </a:r>
            <a:endParaRPr/>
          </a:p>
        </p:txBody>
      </p:sp>
      <p:pic>
        <p:nvPicPr>
          <p:cNvPr id="411" name="Google Shape;411;p68"/>
          <p:cNvPicPr preferRelativeResize="0"/>
          <p:nvPr/>
        </p:nvPicPr>
        <p:blipFill>
          <a:blip r:embed="rId3">
            <a:alphaModFix/>
          </a:blip>
          <a:stretch>
            <a:fillRect/>
          </a:stretch>
        </p:blipFill>
        <p:spPr>
          <a:xfrm>
            <a:off x="152400" y="2006250"/>
            <a:ext cx="8839198" cy="211572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Where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Where</a:t>
            </a:r>
            <a:endParaRPr/>
          </a:p>
        </p:txBody>
      </p:sp>
      <p:sp>
        <p:nvSpPr>
          <p:cNvPr id="422" name="Google Shape;422;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lanjut ke materi Update dan Delete, kita harus tahu tentang Where di Query Builder</a:t>
            </a:r>
            <a:endParaRPr/>
          </a:p>
          <a:p>
            <a:pPr indent="-311150" lvl="0" marL="457200" rtl="0" algn="l">
              <a:spcBef>
                <a:spcPts val="0"/>
              </a:spcBef>
              <a:spcAft>
                <a:spcPts val="0"/>
              </a:spcAft>
              <a:buSzPts val="1300"/>
              <a:buChar char="●"/>
            </a:pPr>
            <a:r>
              <a:rPr lang="id"/>
              <a:t>Untuk menambahkan Where di Query Builder, kita bisa menggunakan banyak sekali method dengan awalan where…()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Category</a:t>
            </a:r>
            <a:endParaRPr/>
          </a:p>
        </p:txBody>
      </p:sp>
      <p:pic>
        <p:nvPicPr>
          <p:cNvPr id="428" name="Google Shape;428;p71"/>
          <p:cNvPicPr preferRelativeResize="0"/>
          <p:nvPr/>
        </p:nvPicPr>
        <p:blipFill>
          <a:blip r:embed="rId3">
            <a:alphaModFix/>
          </a:blip>
          <a:stretch>
            <a:fillRect/>
          </a:stretch>
        </p:blipFill>
        <p:spPr>
          <a:xfrm>
            <a:off x="152400" y="2006250"/>
            <a:ext cx="8839199" cy="266377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Method</a:t>
            </a:r>
            <a:endParaRPr/>
          </a:p>
        </p:txBody>
      </p:sp>
      <p:graphicFrame>
        <p:nvGraphicFramePr>
          <p:cNvPr id="434" name="Google Shape;434;p72"/>
          <p:cNvGraphicFramePr/>
          <p:nvPr/>
        </p:nvGraphicFramePr>
        <p:xfrm>
          <a:off x="952500" y="1881100"/>
          <a:ext cx="3000000" cy="3000000"/>
        </p:xfrm>
        <a:graphic>
          <a:graphicData uri="http://schemas.openxmlformats.org/drawingml/2006/table">
            <a:tbl>
              <a:tblPr>
                <a:noFill/>
                <a:tableStyleId>{022848C5-AFC8-4C56-99FB-C524BB9BB455}</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where(column, operator, value)</a:t>
                      </a:r>
                      <a:endParaRPr/>
                    </a:p>
                  </a:txBody>
                  <a:tcPr marT="91425" marB="91425" marR="91425" marL="91425"/>
                </a:tc>
                <a:tc>
                  <a:txBody>
                    <a:bodyPr/>
                    <a:lstStyle/>
                    <a:p>
                      <a:pPr indent="0" lvl="0" marL="0" rtl="0" algn="l">
                        <a:spcBef>
                          <a:spcPts val="0"/>
                        </a:spcBef>
                        <a:spcAft>
                          <a:spcPts val="0"/>
                        </a:spcAft>
                        <a:buNone/>
                      </a:pPr>
                      <a:r>
                        <a:rPr lang="id"/>
                        <a:t>AND column operator value</a:t>
                      </a:r>
                      <a:endParaRPr/>
                    </a:p>
                  </a:txBody>
                  <a:tcPr marT="91425" marB="91425" marR="91425" marL="91425"/>
                </a:tc>
              </a:tr>
              <a:tr h="381000">
                <a:tc>
                  <a:txBody>
                    <a:bodyPr/>
                    <a:lstStyle/>
                    <a:p>
                      <a:pPr indent="0" lvl="0" marL="0" rtl="0" algn="l">
                        <a:spcBef>
                          <a:spcPts val="0"/>
                        </a:spcBef>
                        <a:spcAft>
                          <a:spcPts val="0"/>
                        </a:spcAft>
                        <a:buNone/>
                      </a:pPr>
                      <a:r>
                        <a:rPr lang="id"/>
                        <a:t>where([condition1, condition2])</a:t>
                      </a:r>
                      <a:endParaRPr/>
                    </a:p>
                  </a:txBody>
                  <a:tcPr marT="91425" marB="91425" marR="91425" marL="91425"/>
                </a:tc>
                <a:tc>
                  <a:txBody>
                    <a:bodyPr/>
                    <a:lstStyle/>
                    <a:p>
                      <a:pPr indent="0" lvl="0" marL="0" rtl="0" algn="l">
                        <a:spcBef>
                          <a:spcPts val="0"/>
                        </a:spcBef>
                        <a:spcAft>
                          <a:spcPts val="0"/>
                        </a:spcAft>
                        <a:buNone/>
                      </a:pPr>
                      <a:r>
                        <a:rPr lang="id"/>
                        <a:t>AND (condition 1 AND condition 2 AND …)</a:t>
                      </a:r>
                      <a:endParaRPr/>
                    </a:p>
                  </a:txBody>
                  <a:tcPr marT="91425" marB="91425" marR="91425" marL="91425"/>
                </a:tc>
              </a:tr>
              <a:tr h="381000">
                <a:tc>
                  <a:txBody>
                    <a:bodyPr/>
                    <a:lstStyle/>
                    <a:p>
                      <a:pPr indent="0" lvl="0" marL="0" rtl="0" algn="l">
                        <a:spcBef>
                          <a:spcPts val="0"/>
                        </a:spcBef>
                        <a:spcAft>
                          <a:spcPts val="0"/>
                        </a:spcAft>
                        <a:buNone/>
                      </a:pPr>
                      <a:r>
                        <a:rPr lang="id"/>
                        <a:t>where(callback(Builder))</a:t>
                      </a:r>
                      <a:endParaRPr/>
                    </a:p>
                  </a:txBody>
                  <a:tcPr marT="91425" marB="91425" marR="91425" marL="91425"/>
                </a:tc>
                <a:tc>
                  <a:txBody>
                    <a:bodyPr/>
                    <a:lstStyle/>
                    <a:p>
                      <a:pPr indent="0" lvl="0" marL="0" rtl="0" algn="l">
                        <a:spcBef>
                          <a:spcPts val="0"/>
                        </a:spcBef>
                        <a:spcAft>
                          <a:spcPts val="0"/>
                        </a:spcAft>
                        <a:buNone/>
                      </a:pPr>
                      <a:r>
                        <a:rPr lang="id"/>
                        <a:t>AND (condition)</a:t>
                      </a:r>
                      <a:endParaRPr/>
                    </a:p>
                  </a:txBody>
                  <a:tcPr marT="91425" marB="91425" marR="91425" marL="91425"/>
                </a:tc>
              </a:tr>
              <a:tr h="381000">
                <a:tc>
                  <a:txBody>
                    <a:bodyPr/>
                    <a:lstStyle/>
                    <a:p>
                      <a:pPr indent="0" lvl="0" marL="0" rtl="0" algn="l">
                        <a:spcBef>
                          <a:spcPts val="0"/>
                        </a:spcBef>
                        <a:spcAft>
                          <a:spcPts val="0"/>
                        </a:spcAft>
                        <a:buNone/>
                      </a:pPr>
                      <a:r>
                        <a:rPr lang="id"/>
                        <a:t>orWhere(column, </a:t>
                      </a:r>
                      <a:r>
                        <a:rPr lang="id"/>
                        <a:t>operator, value</a:t>
                      </a:r>
                      <a:r>
                        <a:rPr lang="id"/>
                        <a:t>)</a:t>
                      </a:r>
                      <a:endParaRPr/>
                    </a:p>
                  </a:txBody>
                  <a:tcPr marT="91425" marB="91425" marR="91425" marL="91425"/>
                </a:tc>
                <a:tc>
                  <a:txBody>
                    <a:bodyPr/>
                    <a:lstStyle/>
                    <a:p>
                      <a:pPr indent="0" lvl="0" marL="0" rtl="0" algn="l">
                        <a:spcBef>
                          <a:spcPts val="0"/>
                        </a:spcBef>
                        <a:spcAft>
                          <a:spcPts val="0"/>
                        </a:spcAft>
                        <a:buNone/>
                      </a:pPr>
                      <a:r>
                        <a:rPr lang="id"/>
                        <a:t>OR (condition)</a:t>
                      </a:r>
                      <a:endParaRPr/>
                    </a:p>
                  </a:txBody>
                  <a:tcPr marT="91425" marB="91425" marR="91425" marL="91425"/>
                </a:tc>
              </a:tr>
              <a:tr h="381000">
                <a:tc>
                  <a:txBody>
                    <a:bodyPr/>
                    <a:lstStyle/>
                    <a:p>
                      <a:pPr indent="0" lvl="0" marL="0" rtl="0" algn="l">
                        <a:spcBef>
                          <a:spcPts val="0"/>
                        </a:spcBef>
                        <a:spcAft>
                          <a:spcPts val="0"/>
                        </a:spcAft>
                        <a:buNone/>
                      </a:pPr>
                      <a:r>
                        <a:rPr lang="id"/>
                        <a:t>orWhere(callback(</a:t>
                      </a:r>
                      <a:r>
                        <a:rPr lang="id"/>
                        <a:t>Builder</a:t>
                      </a:r>
                      <a:r>
                        <a:rPr lang="id"/>
                        <a:t>))</a:t>
                      </a:r>
                      <a:endParaRPr/>
                    </a:p>
                  </a:txBody>
                  <a:tcPr marT="91425" marB="91425" marR="91425" marL="91425"/>
                </a:tc>
                <a:tc>
                  <a:txBody>
                    <a:bodyPr/>
                    <a:lstStyle/>
                    <a:p>
                      <a:pPr indent="0" lvl="0" marL="0" rtl="0" algn="l">
                        <a:spcBef>
                          <a:spcPts val="0"/>
                        </a:spcBef>
                        <a:spcAft>
                          <a:spcPts val="0"/>
                        </a:spcAft>
                        <a:buNone/>
                      </a:pPr>
                      <a:r>
                        <a:rPr lang="id"/>
                        <a:t>OR (condition …)</a:t>
                      </a:r>
                      <a:endParaRPr/>
                    </a:p>
                  </a:txBody>
                  <a:tcPr marT="91425" marB="91425" marR="91425" marL="91425"/>
                </a:tc>
              </a:tr>
              <a:tr h="381000">
                <a:tc>
                  <a:txBody>
                    <a:bodyPr/>
                    <a:lstStyle/>
                    <a:p>
                      <a:pPr indent="0" lvl="0" marL="0" rtl="0" algn="l">
                        <a:spcBef>
                          <a:spcPts val="0"/>
                        </a:spcBef>
                        <a:spcAft>
                          <a:spcPts val="0"/>
                        </a:spcAft>
                        <a:buNone/>
                      </a:pPr>
                      <a:r>
                        <a:rPr lang="id"/>
                        <a:t>whereNot(callback(</a:t>
                      </a:r>
                      <a:r>
                        <a:rPr lang="id"/>
                        <a:t>Builder</a:t>
                      </a:r>
                      <a:r>
                        <a:rPr lang="id"/>
                        <a:t>))</a:t>
                      </a:r>
                      <a:endParaRPr/>
                    </a:p>
                  </a:txBody>
                  <a:tcPr marT="91425" marB="91425" marR="91425" marL="91425"/>
                </a:tc>
                <a:tc>
                  <a:txBody>
                    <a:bodyPr/>
                    <a:lstStyle/>
                    <a:p>
                      <a:pPr indent="0" lvl="0" marL="0" rtl="0" algn="l">
                        <a:spcBef>
                          <a:spcPts val="0"/>
                        </a:spcBef>
                        <a:spcAft>
                          <a:spcPts val="0"/>
                        </a:spcAft>
                        <a:buNone/>
                      </a:pPr>
                      <a:r>
                        <a:rPr lang="id"/>
                        <a:t>NOT (condition …)</a:t>
                      </a:r>
                      <a:endParaRP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Method</a:t>
            </a:r>
            <a:endParaRPr/>
          </a:p>
        </p:txBody>
      </p:sp>
      <p:pic>
        <p:nvPicPr>
          <p:cNvPr id="440" name="Google Shape;440;p73"/>
          <p:cNvPicPr preferRelativeResize="0"/>
          <p:nvPr/>
        </p:nvPicPr>
        <p:blipFill>
          <a:blip r:embed="rId3">
            <a:alphaModFix/>
          </a:blip>
          <a:stretch>
            <a:fillRect/>
          </a:stretch>
        </p:blipFill>
        <p:spPr>
          <a:xfrm>
            <a:off x="152400" y="2006250"/>
            <a:ext cx="8421800" cy="2984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Laravel Database</a:t>
            </a:r>
            <a:endParaRPr/>
          </a:p>
          <a:p>
            <a:pPr indent="-311150" lvl="0" marL="457200" rtl="0" algn="l">
              <a:spcBef>
                <a:spcPts val="0"/>
              </a:spcBef>
              <a:spcAft>
                <a:spcPts val="0"/>
              </a:spcAft>
              <a:buSzPts val="1300"/>
              <a:buChar char="●"/>
            </a:pPr>
            <a:r>
              <a:rPr lang="id"/>
              <a:t>Konfigurasi Database</a:t>
            </a:r>
            <a:endParaRPr/>
          </a:p>
          <a:p>
            <a:pPr indent="-311150" lvl="0" marL="457200" rtl="0" algn="l">
              <a:spcBef>
                <a:spcPts val="0"/>
              </a:spcBef>
              <a:spcAft>
                <a:spcPts val="0"/>
              </a:spcAft>
              <a:buSzPts val="1300"/>
              <a:buChar char="●"/>
            </a:pPr>
            <a:r>
              <a:rPr lang="id"/>
              <a:t>RAW SQL</a:t>
            </a:r>
            <a:endParaRPr/>
          </a:p>
          <a:p>
            <a:pPr indent="-311150" lvl="0" marL="457200" rtl="0" algn="l">
              <a:spcBef>
                <a:spcPts val="0"/>
              </a:spcBef>
              <a:spcAft>
                <a:spcPts val="0"/>
              </a:spcAft>
              <a:buSzPts val="1300"/>
              <a:buChar char="●"/>
            </a:pPr>
            <a:r>
              <a:rPr lang="id"/>
              <a:t>Query Builder</a:t>
            </a:r>
            <a:endParaRPr/>
          </a:p>
          <a:p>
            <a:pPr indent="-311150" lvl="0" marL="457200" rtl="0" algn="l">
              <a:spcBef>
                <a:spcPts val="0"/>
              </a:spcBef>
              <a:spcAft>
                <a:spcPts val="0"/>
              </a:spcAft>
              <a:buSzPts val="1300"/>
              <a:buChar char="●"/>
            </a:pPr>
            <a:r>
              <a:rPr lang="id"/>
              <a:t>Pagination</a:t>
            </a:r>
            <a:endParaRPr/>
          </a:p>
          <a:p>
            <a:pPr indent="-311150" lvl="0" marL="457200" rtl="0" algn="l">
              <a:spcBef>
                <a:spcPts val="0"/>
              </a:spcBef>
              <a:spcAft>
                <a:spcPts val="0"/>
              </a:spcAft>
              <a:buSzPts val="1300"/>
              <a:buChar char="●"/>
            </a:pPr>
            <a:r>
              <a:rPr lang="id"/>
              <a:t>Migrations</a:t>
            </a:r>
            <a:endParaRPr/>
          </a:p>
          <a:p>
            <a:pPr indent="-311150" lvl="0" marL="457200" rtl="0" algn="l">
              <a:spcBef>
                <a:spcPts val="0"/>
              </a:spcBef>
              <a:spcAft>
                <a:spcPts val="0"/>
              </a:spcAft>
              <a:buSzPts val="1300"/>
              <a:buChar char="●"/>
            </a:pPr>
            <a:r>
              <a:rPr lang="id"/>
              <a:t>Seeding</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Between Method</a:t>
            </a:r>
            <a:endParaRPr/>
          </a:p>
        </p:txBody>
      </p:sp>
      <p:graphicFrame>
        <p:nvGraphicFramePr>
          <p:cNvPr id="446" name="Google Shape;446;p74"/>
          <p:cNvGraphicFramePr/>
          <p:nvPr/>
        </p:nvGraphicFramePr>
        <p:xfrm>
          <a:off x="952500" y="2190750"/>
          <a:ext cx="3000000" cy="3000000"/>
        </p:xfrm>
        <a:graphic>
          <a:graphicData uri="http://schemas.openxmlformats.org/drawingml/2006/table">
            <a:tbl>
              <a:tblPr>
                <a:noFill/>
                <a:tableStyleId>{022848C5-AFC8-4C56-99FB-C524BB9BB455}</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whereBetween(column, [value1, value2])</a:t>
                      </a:r>
                      <a:endParaRPr/>
                    </a:p>
                  </a:txBody>
                  <a:tcPr marT="91425" marB="91425" marR="91425" marL="91425"/>
                </a:tc>
                <a:tc>
                  <a:txBody>
                    <a:bodyPr/>
                    <a:lstStyle/>
                    <a:p>
                      <a:pPr indent="0" lvl="0" marL="0" rtl="0" algn="l">
                        <a:spcBef>
                          <a:spcPts val="0"/>
                        </a:spcBef>
                        <a:spcAft>
                          <a:spcPts val="0"/>
                        </a:spcAft>
                        <a:buNone/>
                      </a:pPr>
                      <a:r>
                        <a:rPr lang="id"/>
                        <a:t>WHERE column BETWEEN value1 AND value2</a:t>
                      </a:r>
                      <a:endParaRPr/>
                    </a:p>
                  </a:txBody>
                  <a:tcPr marT="91425" marB="91425" marR="91425" marL="91425"/>
                </a:tc>
              </a:tr>
              <a:tr h="381000">
                <a:tc>
                  <a:txBody>
                    <a:bodyPr/>
                    <a:lstStyle/>
                    <a:p>
                      <a:pPr indent="0" lvl="0" marL="0" rtl="0" algn="l">
                        <a:spcBef>
                          <a:spcPts val="0"/>
                        </a:spcBef>
                        <a:spcAft>
                          <a:spcPts val="0"/>
                        </a:spcAft>
                        <a:buNone/>
                      </a:pPr>
                      <a:r>
                        <a:rPr lang="id"/>
                        <a:t>whereNotBetween(column, [value1, value2])</a:t>
                      </a:r>
                      <a:endParaRPr/>
                    </a:p>
                  </a:txBody>
                  <a:tcPr marT="91425" marB="91425" marR="91425" marL="91425"/>
                </a:tc>
                <a:tc>
                  <a:txBody>
                    <a:bodyPr/>
                    <a:lstStyle/>
                    <a:p>
                      <a:pPr indent="0" lvl="0" marL="0" rtl="0" algn="l">
                        <a:spcBef>
                          <a:spcPts val="0"/>
                        </a:spcBef>
                        <a:spcAft>
                          <a:spcPts val="0"/>
                        </a:spcAft>
                        <a:buNone/>
                      </a:pPr>
                      <a:r>
                        <a:rPr lang="id"/>
                        <a:t>WHERE column NOT BETWEEN value1 AND value2</a:t>
                      </a:r>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Between Method</a:t>
            </a:r>
            <a:endParaRPr/>
          </a:p>
        </p:txBody>
      </p:sp>
      <p:pic>
        <p:nvPicPr>
          <p:cNvPr id="452" name="Google Shape;452;p75"/>
          <p:cNvPicPr preferRelativeResize="0"/>
          <p:nvPr/>
        </p:nvPicPr>
        <p:blipFill>
          <a:blip r:embed="rId3">
            <a:alphaModFix/>
          </a:blip>
          <a:stretch>
            <a:fillRect/>
          </a:stretch>
        </p:blipFill>
        <p:spPr>
          <a:xfrm>
            <a:off x="152400" y="2006250"/>
            <a:ext cx="8839199" cy="27368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In Method</a:t>
            </a:r>
            <a:endParaRPr/>
          </a:p>
        </p:txBody>
      </p:sp>
      <p:graphicFrame>
        <p:nvGraphicFramePr>
          <p:cNvPr id="458" name="Google Shape;458;p76"/>
          <p:cNvGraphicFramePr/>
          <p:nvPr/>
        </p:nvGraphicFramePr>
        <p:xfrm>
          <a:off x="952500" y="2190750"/>
          <a:ext cx="3000000" cy="3000000"/>
        </p:xfrm>
        <a:graphic>
          <a:graphicData uri="http://schemas.openxmlformats.org/drawingml/2006/table">
            <a:tbl>
              <a:tblPr>
                <a:noFill/>
                <a:tableStyleId>{022848C5-AFC8-4C56-99FB-C524BB9BB455}</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whereIn</a:t>
                      </a:r>
                      <a:r>
                        <a:rPr lang="id"/>
                        <a:t>(column, [array])</a:t>
                      </a:r>
                      <a:endParaRPr/>
                    </a:p>
                  </a:txBody>
                  <a:tcPr marT="91425" marB="91425" marR="91425" marL="91425"/>
                </a:tc>
                <a:tc>
                  <a:txBody>
                    <a:bodyPr/>
                    <a:lstStyle/>
                    <a:p>
                      <a:pPr indent="0" lvl="0" marL="0" rtl="0" algn="l">
                        <a:spcBef>
                          <a:spcPts val="0"/>
                        </a:spcBef>
                        <a:spcAft>
                          <a:spcPts val="0"/>
                        </a:spcAft>
                        <a:buNone/>
                      </a:pPr>
                      <a:r>
                        <a:rPr lang="id"/>
                        <a:t>WHERE column IN (array)</a:t>
                      </a:r>
                      <a:endParaRPr/>
                    </a:p>
                  </a:txBody>
                  <a:tcPr marT="91425" marB="91425" marR="91425" marL="91425"/>
                </a:tc>
              </a:tr>
              <a:tr h="381000">
                <a:tc>
                  <a:txBody>
                    <a:bodyPr/>
                    <a:lstStyle/>
                    <a:p>
                      <a:pPr indent="0" lvl="0" marL="0" rtl="0" algn="l">
                        <a:spcBef>
                          <a:spcPts val="0"/>
                        </a:spcBef>
                        <a:spcAft>
                          <a:spcPts val="0"/>
                        </a:spcAft>
                        <a:buNone/>
                      </a:pPr>
                      <a:r>
                        <a:rPr lang="id"/>
                        <a:t>whereNotIn(column, [array])</a:t>
                      </a:r>
                      <a:endParaRPr/>
                    </a:p>
                  </a:txBody>
                  <a:tcPr marT="91425" marB="91425" marR="91425" marL="91425"/>
                </a:tc>
                <a:tc>
                  <a:txBody>
                    <a:bodyPr/>
                    <a:lstStyle/>
                    <a:p>
                      <a:pPr indent="0" lvl="0" marL="0" rtl="0" algn="l">
                        <a:spcBef>
                          <a:spcPts val="0"/>
                        </a:spcBef>
                        <a:spcAft>
                          <a:spcPts val="0"/>
                        </a:spcAft>
                        <a:buNone/>
                      </a:pPr>
                      <a:r>
                        <a:rPr lang="id"/>
                        <a:t>WHERE column NOT IN (array)</a:t>
                      </a:r>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In Method</a:t>
            </a:r>
            <a:endParaRPr/>
          </a:p>
        </p:txBody>
      </p:sp>
      <p:pic>
        <p:nvPicPr>
          <p:cNvPr id="464" name="Google Shape;464;p77"/>
          <p:cNvPicPr preferRelativeResize="0"/>
          <p:nvPr/>
        </p:nvPicPr>
        <p:blipFill>
          <a:blip r:embed="rId3">
            <a:alphaModFix/>
          </a:blip>
          <a:stretch>
            <a:fillRect/>
          </a:stretch>
        </p:blipFill>
        <p:spPr>
          <a:xfrm>
            <a:off x="152400" y="2006250"/>
            <a:ext cx="8839198" cy="26888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Null Method</a:t>
            </a:r>
            <a:endParaRPr/>
          </a:p>
        </p:txBody>
      </p:sp>
      <p:graphicFrame>
        <p:nvGraphicFramePr>
          <p:cNvPr id="470" name="Google Shape;470;p78"/>
          <p:cNvGraphicFramePr/>
          <p:nvPr/>
        </p:nvGraphicFramePr>
        <p:xfrm>
          <a:off x="952500" y="2190750"/>
          <a:ext cx="3000000" cy="3000000"/>
        </p:xfrm>
        <a:graphic>
          <a:graphicData uri="http://schemas.openxmlformats.org/drawingml/2006/table">
            <a:tbl>
              <a:tblPr>
                <a:noFill/>
                <a:tableStyleId>{022848C5-AFC8-4C56-99FB-C524BB9BB455}</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whereNull</a:t>
                      </a:r>
                      <a:r>
                        <a:rPr lang="id"/>
                        <a:t>(column)</a:t>
                      </a:r>
                      <a:endParaRPr/>
                    </a:p>
                  </a:txBody>
                  <a:tcPr marT="91425" marB="91425" marR="91425" marL="91425"/>
                </a:tc>
                <a:tc>
                  <a:txBody>
                    <a:bodyPr/>
                    <a:lstStyle/>
                    <a:p>
                      <a:pPr indent="0" lvl="0" marL="0" rtl="0" algn="l">
                        <a:spcBef>
                          <a:spcPts val="0"/>
                        </a:spcBef>
                        <a:spcAft>
                          <a:spcPts val="0"/>
                        </a:spcAft>
                        <a:buNone/>
                      </a:pPr>
                      <a:r>
                        <a:rPr lang="id"/>
                        <a:t>WHERE column IS NULL</a:t>
                      </a:r>
                      <a:endParaRPr/>
                    </a:p>
                  </a:txBody>
                  <a:tcPr marT="91425" marB="91425" marR="91425" marL="91425"/>
                </a:tc>
              </a:tr>
              <a:tr h="381000">
                <a:tc>
                  <a:txBody>
                    <a:bodyPr/>
                    <a:lstStyle/>
                    <a:p>
                      <a:pPr indent="0" lvl="0" marL="0" rtl="0" algn="l">
                        <a:spcBef>
                          <a:spcPts val="0"/>
                        </a:spcBef>
                        <a:spcAft>
                          <a:spcPts val="0"/>
                        </a:spcAft>
                        <a:buNone/>
                      </a:pPr>
                      <a:r>
                        <a:rPr lang="id"/>
                        <a:t>whereNotNull</a:t>
                      </a:r>
                      <a:r>
                        <a:rPr lang="id"/>
                        <a:t>(column)</a:t>
                      </a:r>
                      <a:endParaRPr/>
                    </a:p>
                  </a:txBody>
                  <a:tcPr marT="91425" marB="91425" marR="91425" marL="91425"/>
                </a:tc>
                <a:tc>
                  <a:txBody>
                    <a:bodyPr/>
                    <a:lstStyle/>
                    <a:p>
                      <a:pPr indent="0" lvl="0" marL="0" rtl="0" algn="l">
                        <a:spcBef>
                          <a:spcPts val="0"/>
                        </a:spcBef>
                        <a:spcAft>
                          <a:spcPts val="0"/>
                        </a:spcAft>
                        <a:buNone/>
                      </a:pPr>
                      <a:r>
                        <a:rPr lang="id"/>
                        <a:t>WHERE column IS NOT NULL</a:t>
                      </a:r>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Null Method</a:t>
            </a:r>
            <a:endParaRPr/>
          </a:p>
        </p:txBody>
      </p:sp>
      <p:pic>
        <p:nvPicPr>
          <p:cNvPr id="476" name="Google Shape;476;p79"/>
          <p:cNvPicPr preferRelativeResize="0"/>
          <p:nvPr/>
        </p:nvPicPr>
        <p:blipFill>
          <a:blip r:embed="rId3">
            <a:alphaModFix/>
          </a:blip>
          <a:stretch>
            <a:fillRect/>
          </a:stretch>
        </p:blipFill>
        <p:spPr>
          <a:xfrm>
            <a:off x="152400" y="2006250"/>
            <a:ext cx="8839202" cy="269174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Date Method</a:t>
            </a:r>
            <a:endParaRPr/>
          </a:p>
        </p:txBody>
      </p:sp>
      <p:graphicFrame>
        <p:nvGraphicFramePr>
          <p:cNvPr id="482" name="Google Shape;482;p80"/>
          <p:cNvGraphicFramePr/>
          <p:nvPr/>
        </p:nvGraphicFramePr>
        <p:xfrm>
          <a:off x="952500" y="2190750"/>
          <a:ext cx="3000000" cy="3000000"/>
        </p:xfrm>
        <a:graphic>
          <a:graphicData uri="http://schemas.openxmlformats.org/drawingml/2006/table">
            <a:tbl>
              <a:tblPr>
                <a:noFill/>
                <a:tableStyleId>{022848C5-AFC8-4C56-99FB-C524BB9BB455}</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whereDate</a:t>
                      </a:r>
                      <a:r>
                        <a:rPr lang="id"/>
                        <a:t>(column, value)</a:t>
                      </a:r>
                      <a:endParaRPr/>
                    </a:p>
                  </a:txBody>
                  <a:tcPr marT="91425" marB="91425" marR="91425" marL="91425"/>
                </a:tc>
                <a:tc>
                  <a:txBody>
                    <a:bodyPr/>
                    <a:lstStyle/>
                    <a:p>
                      <a:pPr indent="0" lvl="0" marL="0" rtl="0" algn="l">
                        <a:spcBef>
                          <a:spcPts val="0"/>
                        </a:spcBef>
                        <a:spcAft>
                          <a:spcPts val="0"/>
                        </a:spcAft>
                        <a:buNone/>
                      </a:pPr>
                      <a:r>
                        <a:rPr lang="id"/>
                        <a:t>WHERE DATE(column) = value</a:t>
                      </a:r>
                      <a:endParaRPr/>
                    </a:p>
                  </a:txBody>
                  <a:tcPr marT="91425" marB="91425" marR="91425" marL="91425"/>
                </a:tc>
              </a:tr>
              <a:tr h="381000">
                <a:tc>
                  <a:txBody>
                    <a:bodyPr/>
                    <a:lstStyle/>
                    <a:p>
                      <a:pPr indent="0" lvl="0" marL="0" rtl="0" algn="l">
                        <a:spcBef>
                          <a:spcPts val="0"/>
                        </a:spcBef>
                        <a:spcAft>
                          <a:spcPts val="0"/>
                        </a:spcAft>
                        <a:buNone/>
                      </a:pPr>
                      <a:r>
                        <a:rPr lang="id"/>
                        <a:t>whereMonth(column, value)</a:t>
                      </a:r>
                      <a:endParaRPr/>
                    </a:p>
                  </a:txBody>
                  <a:tcPr marT="91425" marB="91425" marR="91425" marL="91425"/>
                </a:tc>
                <a:tc>
                  <a:txBody>
                    <a:bodyPr/>
                    <a:lstStyle/>
                    <a:p>
                      <a:pPr indent="0" lvl="0" marL="0" rtl="0" algn="l">
                        <a:spcBef>
                          <a:spcPts val="0"/>
                        </a:spcBef>
                        <a:spcAft>
                          <a:spcPts val="0"/>
                        </a:spcAft>
                        <a:buNone/>
                      </a:pPr>
                      <a:r>
                        <a:rPr lang="id"/>
                        <a:t>WHERE MONTH(column) = value</a:t>
                      </a:r>
                      <a:endParaRPr/>
                    </a:p>
                  </a:txBody>
                  <a:tcPr marT="91425" marB="91425" marR="91425" marL="91425"/>
                </a:tc>
              </a:tr>
              <a:tr h="381000">
                <a:tc>
                  <a:txBody>
                    <a:bodyPr/>
                    <a:lstStyle/>
                    <a:p>
                      <a:pPr indent="0" lvl="0" marL="0" rtl="0" algn="l">
                        <a:spcBef>
                          <a:spcPts val="0"/>
                        </a:spcBef>
                        <a:spcAft>
                          <a:spcPts val="0"/>
                        </a:spcAft>
                        <a:buNone/>
                      </a:pPr>
                      <a:r>
                        <a:rPr lang="id"/>
                        <a:t>whereDay(column, value)</a:t>
                      </a:r>
                      <a:endParaRPr/>
                    </a:p>
                  </a:txBody>
                  <a:tcPr marT="91425" marB="91425" marR="91425" marL="91425"/>
                </a:tc>
                <a:tc>
                  <a:txBody>
                    <a:bodyPr/>
                    <a:lstStyle/>
                    <a:p>
                      <a:pPr indent="0" lvl="0" marL="0" rtl="0" algn="l">
                        <a:spcBef>
                          <a:spcPts val="0"/>
                        </a:spcBef>
                        <a:spcAft>
                          <a:spcPts val="0"/>
                        </a:spcAft>
                        <a:buNone/>
                      </a:pPr>
                      <a:r>
                        <a:rPr lang="id"/>
                        <a:t>WHERE DAY(column) = value</a:t>
                      </a:r>
                      <a:endParaRPr/>
                    </a:p>
                  </a:txBody>
                  <a:tcPr marT="91425" marB="91425" marR="91425" marL="91425"/>
                </a:tc>
              </a:tr>
              <a:tr h="381000">
                <a:tc>
                  <a:txBody>
                    <a:bodyPr/>
                    <a:lstStyle/>
                    <a:p>
                      <a:pPr indent="0" lvl="0" marL="0" rtl="0" algn="l">
                        <a:spcBef>
                          <a:spcPts val="0"/>
                        </a:spcBef>
                        <a:spcAft>
                          <a:spcPts val="0"/>
                        </a:spcAft>
                        <a:buNone/>
                      </a:pPr>
                      <a:r>
                        <a:rPr lang="id"/>
                        <a:t>whereYear(column, value)</a:t>
                      </a:r>
                      <a:endParaRPr/>
                    </a:p>
                  </a:txBody>
                  <a:tcPr marT="91425" marB="91425" marR="91425" marL="91425"/>
                </a:tc>
                <a:tc>
                  <a:txBody>
                    <a:bodyPr/>
                    <a:lstStyle/>
                    <a:p>
                      <a:pPr indent="0" lvl="0" marL="0" rtl="0" algn="l">
                        <a:spcBef>
                          <a:spcPts val="0"/>
                        </a:spcBef>
                        <a:spcAft>
                          <a:spcPts val="0"/>
                        </a:spcAft>
                        <a:buNone/>
                      </a:pPr>
                      <a:r>
                        <a:rPr lang="id"/>
                        <a:t>WHERE YEAR(column) = value</a:t>
                      </a:r>
                      <a:endParaRPr/>
                    </a:p>
                  </a:txBody>
                  <a:tcPr marT="91425" marB="91425" marR="91425" marL="91425"/>
                </a:tc>
              </a:tr>
              <a:tr h="381000">
                <a:tc>
                  <a:txBody>
                    <a:bodyPr/>
                    <a:lstStyle/>
                    <a:p>
                      <a:pPr indent="0" lvl="0" marL="0" rtl="0" algn="l">
                        <a:spcBef>
                          <a:spcPts val="0"/>
                        </a:spcBef>
                        <a:spcAft>
                          <a:spcPts val="0"/>
                        </a:spcAft>
                        <a:buNone/>
                      </a:pPr>
                      <a:r>
                        <a:rPr lang="id"/>
                        <a:t>whereTime(column, value)</a:t>
                      </a:r>
                      <a:endParaRPr/>
                    </a:p>
                  </a:txBody>
                  <a:tcPr marT="91425" marB="91425" marR="91425" marL="91425"/>
                </a:tc>
                <a:tc>
                  <a:txBody>
                    <a:bodyPr/>
                    <a:lstStyle/>
                    <a:p>
                      <a:pPr indent="0" lvl="0" marL="0" rtl="0" algn="l">
                        <a:spcBef>
                          <a:spcPts val="0"/>
                        </a:spcBef>
                        <a:spcAft>
                          <a:spcPts val="0"/>
                        </a:spcAft>
                        <a:buNone/>
                      </a:pPr>
                      <a:r>
                        <a:rPr lang="id"/>
                        <a:t>WHERE TIME(column) = value</a:t>
                      </a:r>
                      <a:endParaRPr/>
                    </a:p>
                  </a:txBody>
                  <a:tcPr marT="91425" marB="91425" marR="91425" marL="91425"/>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Date Method</a:t>
            </a:r>
            <a:endParaRPr/>
          </a:p>
        </p:txBody>
      </p:sp>
      <p:pic>
        <p:nvPicPr>
          <p:cNvPr id="488" name="Google Shape;488;p81"/>
          <p:cNvPicPr preferRelativeResize="0"/>
          <p:nvPr/>
        </p:nvPicPr>
        <p:blipFill>
          <a:blip r:embed="rId3">
            <a:alphaModFix/>
          </a:blip>
          <a:stretch>
            <a:fillRect/>
          </a:stretch>
        </p:blipFill>
        <p:spPr>
          <a:xfrm>
            <a:off x="152400" y="2006250"/>
            <a:ext cx="8839199" cy="254251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Update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Update</a:t>
            </a:r>
            <a:endParaRPr/>
          </a:p>
        </p:txBody>
      </p:sp>
      <p:sp>
        <p:nvSpPr>
          <p:cNvPr id="499" name="Google Shape;499;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tahu cara menggunakan Where, sekarang kita bahas tentang Update Method</a:t>
            </a:r>
            <a:endParaRPr/>
          </a:p>
          <a:p>
            <a:pPr indent="-311150" lvl="0" marL="457200" rtl="0" algn="l">
              <a:spcBef>
                <a:spcPts val="0"/>
              </a:spcBef>
              <a:spcAft>
                <a:spcPts val="0"/>
              </a:spcAft>
              <a:buSzPts val="1300"/>
              <a:buChar char="●"/>
            </a:pPr>
            <a:r>
              <a:rPr lang="id"/>
              <a:t>Untuk melakukan Update, kita bisa menggunakan method update(array)</a:t>
            </a:r>
            <a:endParaRPr/>
          </a:p>
          <a:p>
            <a:pPr indent="-311150" lvl="0" marL="457200" rtl="0" algn="l">
              <a:spcBef>
                <a:spcPts val="0"/>
              </a:spcBef>
              <a:spcAft>
                <a:spcPts val="0"/>
              </a:spcAft>
              <a:buSzPts val="1300"/>
              <a:buChar char="●"/>
            </a:pPr>
            <a:r>
              <a:rPr lang="id"/>
              <a:t>Dimana parameter nya kita bisa mengirim </a:t>
            </a:r>
            <a:r>
              <a:rPr lang="id"/>
              <a:t>associative</a:t>
            </a:r>
            <a:r>
              <a:rPr lang="id"/>
              <a:t> array yang berisi kolom -&gt; 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Laravel Database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Update</a:t>
            </a:r>
            <a:endParaRPr/>
          </a:p>
        </p:txBody>
      </p:sp>
      <p:pic>
        <p:nvPicPr>
          <p:cNvPr id="505" name="Google Shape;505;p84"/>
          <p:cNvPicPr preferRelativeResize="0"/>
          <p:nvPr/>
        </p:nvPicPr>
        <p:blipFill>
          <a:blip r:embed="rId3">
            <a:alphaModFix/>
          </a:blip>
          <a:stretch>
            <a:fillRect/>
          </a:stretch>
        </p:blipFill>
        <p:spPr>
          <a:xfrm>
            <a:off x="152400" y="2006250"/>
            <a:ext cx="8839200" cy="280508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Upsert (Update or Insert)</a:t>
            </a:r>
            <a:endParaRPr/>
          </a:p>
        </p:txBody>
      </p:sp>
      <p:sp>
        <p:nvSpPr>
          <p:cNvPr id="511" name="Google Shape;511;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menyediakan method untuk melakukan update or insert, dimana ketika mencoba melakukan update, jika datanya tidak ada, maka akan dilakukan insert data baru</a:t>
            </a:r>
            <a:endParaRPr/>
          </a:p>
          <a:p>
            <a:pPr indent="-311150" lvl="0" marL="457200" rtl="0" algn="l">
              <a:spcBef>
                <a:spcPts val="0"/>
              </a:spcBef>
              <a:spcAft>
                <a:spcPts val="0"/>
              </a:spcAft>
              <a:buSzPts val="1300"/>
              <a:buChar char="●"/>
            </a:pPr>
            <a:r>
              <a:rPr lang="id"/>
              <a:t>Kita bisa menggunakan method updateOrInsert(attributes, values)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Upsert</a:t>
            </a:r>
            <a:endParaRPr/>
          </a:p>
        </p:txBody>
      </p:sp>
      <p:pic>
        <p:nvPicPr>
          <p:cNvPr id="517" name="Google Shape;517;p86"/>
          <p:cNvPicPr preferRelativeResize="0"/>
          <p:nvPr/>
        </p:nvPicPr>
        <p:blipFill>
          <a:blip r:embed="rId3">
            <a:alphaModFix/>
          </a:blip>
          <a:stretch>
            <a:fillRect/>
          </a:stretch>
        </p:blipFill>
        <p:spPr>
          <a:xfrm>
            <a:off x="152400" y="2006250"/>
            <a:ext cx="7726865" cy="298485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Increment dan Decrement</a:t>
            </a:r>
            <a:endParaRPr/>
          </a:p>
        </p:txBody>
      </p:sp>
      <p:sp>
        <p:nvSpPr>
          <p:cNvPr id="523" name="Google Shape;523;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juga menyediakan cara mudah untuk melakukan increment atau decrement</a:t>
            </a:r>
            <a:endParaRPr/>
          </a:p>
          <a:p>
            <a:pPr indent="-311150" lvl="0" marL="457200" rtl="0" algn="l">
              <a:spcBef>
                <a:spcPts val="0"/>
              </a:spcBef>
              <a:spcAft>
                <a:spcPts val="0"/>
              </a:spcAft>
              <a:buSzPts val="1300"/>
              <a:buChar char="●"/>
            </a:pPr>
            <a:r>
              <a:rPr lang="id"/>
              <a:t>Jadi kita tidak perlu melakukan increment atau decrement secara manual di kode PHP</a:t>
            </a:r>
            <a:endParaRPr/>
          </a:p>
          <a:p>
            <a:pPr indent="-311150" lvl="0" marL="457200" rtl="0" algn="l">
              <a:spcBef>
                <a:spcPts val="0"/>
              </a:spcBef>
              <a:spcAft>
                <a:spcPts val="0"/>
              </a:spcAft>
              <a:buSzPts val="1300"/>
              <a:buChar char="●"/>
            </a:pPr>
            <a:r>
              <a:rPr lang="id"/>
              <a:t>Kita bisa menggunakan method </a:t>
            </a:r>
            <a:endParaRPr/>
          </a:p>
          <a:p>
            <a:pPr indent="-311150" lvl="0" marL="457200" rtl="0" algn="l">
              <a:spcBef>
                <a:spcPts val="0"/>
              </a:spcBef>
              <a:spcAft>
                <a:spcPts val="0"/>
              </a:spcAft>
              <a:buSzPts val="1300"/>
              <a:buChar char="●"/>
            </a:pPr>
            <a:r>
              <a:rPr lang="id"/>
              <a:t>increment(column, increment) untuk melakukan increment </a:t>
            </a:r>
            <a:endParaRPr/>
          </a:p>
          <a:p>
            <a:pPr indent="-311150" lvl="0" marL="457200" rtl="0" algn="l">
              <a:spcBef>
                <a:spcPts val="0"/>
              </a:spcBef>
              <a:spcAft>
                <a:spcPts val="0"/>
              </a:spcAft>
              <a:buSzPts val="1300"/>
              <a:buChar char="●"/>
            </a:pPr>
            <a:r>
              <a:rPr lang="id"/>
              <a:t>decrement(column, decrement) untuk melakukan decrement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Tabel Counter</a:t>
            </a:r>
            <a:endParaRPr/>
          </a:p>
        </p:txBody>
      </p:sp>
      <p:pic>
        <p:nvPicPr>
          <p:cNvPr id="529" name="Google Shape;529;p88"/>
          <p:cNvPicPr preferRelativeResize="0"/>
          <p:nvPr/>
        </p:nvPicPr>
        <p:blipFill>
          <a:blip r:embed="rId3">
            <a:alphaModFix/>
          </a:blip>
          <a:stretch>
            <a:fillRect/>
          </a:stretch>
        </p:blipFill>
        <p:spPr>
          <a:xfrm>
            <a:off x="152400" y="2006250"/>
            <a:ext cx="8839199" cy="226320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Increment</a:t>
            </a:r>
            <a:endParaRPr/>
          </a:p>
        </p:txBody>
      </p:sp>
      <p:pic>
        <p:nvPicPr>
          <p:cNvPr id="535" name="Google Shape;535;p89"/>
          <p:cNvPicPr preferRelativeResize="0"/>
          <p:nvPr/>
        </p:nvPicPr>
        <p:blipFill>
          <a:blip r:embed="rId3">
            <a:alphaModFix/>
          </a:blip>
          <a:stretch>
            <a:fillRect/>
          </a:stretch>
        </p:blipFill>
        <p:spPr>
          <a:xfrm>
            <a:off x="152400" y="2006250"/>
            <a:ext cx="8839201" cy="26445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Delete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Delete</a:t>
            </a:r>
            <a:endParaRPr/>
          </a:p>
        </p:txBody>
      </p:sp>
      <p:sp>
        <p:nvSpPr>
          <p:cNvPr id="546" name="Google Shape;546;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delete, kita bisa menggunakan method</a:t>
            </a:r>
            <a:endParaRPr/>
          </a:p>
          <a:p>
            <a:pPr indent="-311150" lvl="0" marL="457200" rtl="0" algn="l">
              <a:spcBef>
                <a:spcPts val="0"/>
              </a:spcBef>
              <a:spcAft>
                <a:spcPts val="0"/>
              </a:spcAft>
              <a:buSzPts val="1300"/>
              <a:buChar char="●"/>
            </a:pPr>
            <a:r>
              <a:rPr lang="id"/>
              <a:t>delete() untuk melakukan Sql DELETE, dan</a:t>
            </a:r>
            <a:endParaRPr/>
          </a:p>
          <a:p>
            <a:pPr indent="-311150" lvl="0" marL="457200" rtl="0" algn="l">
              <a:spcBef>
                <a:spcPts val="0"/>
              </a:spcBef>
              <a:spcAft>
                <a:spcPts val="0"/>
              </a:spcAft>
              <a:buSzPts val="1300"/>
              <a:buChar char="●"/>
            </a:pPr>
            <a:r>
              <a:rPr lang="id"/>
              <a:t>truncate() untuk melakukan TRUNCATE table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Delete</a:t>
            </a:r>
            <a:endParaRPr/>
          </a:p>
        </p:txBody>
      </p:sp>
      <p:pic>
        <p:nvPicPr>
          <p:cNvPr id="552" name="Google Shape;552;p92"/>
          <p:cNvPicPr preferRelativeResize="0"/>
          <p:nvPr/>
        </p:nvPicPr>
        <p:blipFill>
          <a:blip r:embed="rId3">
            <a:alphaModFix/>
          </a:blip>
          <a:stretch>
            <a:fillRect/>
          </a:stretch>
        </p:blipFill>
        <p:spPr>
          <a:xfrm>
            <a:off x="152400" y="2006250"/>
            <a:ext cx="8839199" cy="262040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Join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Fitur Database di Laravel</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Hampir semua web framework saat ini memiliki fitur untuk berinteraksi dengan database secara mudah, termasuk Laravel</a:t>
            </a:r>
            <a:endParaRPr/>
          </a:p>
          <a:p>
            <a:pPr indent="-311150" lvl="0" marL="457200" rtl="0" algn="l">
              <a:spcBef>
                <a:spcPts val="0"/>
              </a:spcBef>
              <a:spcAft>
                <a:spcPts val="0"/>
              </a:spcAft>
              <a:buSzPts val="1300"/>
              <a:buChar char="●"/>
            </a:pPr>
            <a:r>
              <a:rPr lang="id"/>
              <a:t>Laravel memiliki fitur yang mempermudah kita membuat Raw SQL (manual), Query Builder dan Eloquent ORM (yang akan dibahas terpisah)</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Join</a:t>
            </a:r>
            <a:endParaRPr/>
          </a:p>
        </p:txBody>
      </p:sp>
      <p:sp>
        <p:nvSpPr>
          <p:cNvPr id="563" name="Google Shape;563;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juga menyediakan cara mudah untuk melakukan join, dengan menggunakan beberapa method</a:t>
            </a:r>
            <a:endParaRPr/>
          </a:p>
          <a:p>
            <a:pPr indent="-311150" lvl="0" marL="457200" rtl="0" algn="l">
              <a:spcBef>
                <a:spcPts val="0"/>
              </a:spcBef>
              <a:spcAft>
                <a:spcPts val="0"/>
              </a:spcAft>
              <a:buSzPts val="1300"/>
              <a:buChar char="●"/>
            </a:pPr>
            <a:r>
              <a:rPr lang="id"/>
              <a:t>join(table, column, operator, ref_column) untuk JOIN atau INNER JOIN</a:t>
            </a:r>
            <a:endParaRPr/>
          </a:p>
          <a:p>
            <a:pPr indent="-311150" lvl="0" marL="457200" rtl="0" algn="l">
              <a:spcBef>
                <a:spcPts val="0"/>
              </a:spcBef>
              <a:spcAft>
                <a:spcPts val="0"/>
              </a:spcAft>
              <a:buSzPts val="1300"/>
              <a:buChar char="●"/>
            </a:pPr>
            <a:r>
              <a:rPr lang="id"/>
              <a:t>leftJoin(table, column, operator, ref_column) untuk LEFT JOIN</a:t>
            </a:r>
            <a:endParaRPr/>
          </a:p>
          <a:p>
            <a:pPr indent="-311150" lvl="0" marL="457200" rtl="0" algn="l">
              <a:spcBef>
                <a:spcPts val="0"/>
              </a:spcBef>
              <a:spcAft>
                <a:spcPts val="0"/>
              </a:spcAft>
              <a:buSzPts val="1300"/>
              <a:buChar char="●"/>
            </a:pPr>
            <a:r>
              <a:rPr lang="id"/>
              <a:t>rightJoin(table, column, operator, ref_column) untuk RIGHT JOIN</a:t>
            </a:r>
            <a:endParaRPr/>
          </a:p>
          <a:p>
            <a:pPr indent="-311150" lvl="0" marL="457200" rtl="0" algn="l">
              <a:spcBef>
                <a:spcPts val="0"/>
              </a:spcBef>
              <a:spcAft>
                <a:spcPts val="0"/>
              </a:spcAft>
              <a:buSzPts val="1300"/>
              <a:buChar char="●"/>
            </a:pPr>
            <a:r>
              <a:rPr lang="id"/>
              <a:t>crossJoin(table, column, operator, ref_column) untuk CROSS JOIN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Tabel Product</a:t>
            </a:r>
            <a:endParaRPr/>
          </a:p>
        </p:txBody>
      </p:sp>
      <p:pic>
        <p:nvPicPr>
          <p:cNvPr id="569" name="Google Shape;569;p95"/>
          <p:cNvPicPr preferRelativeResize="0"/>
          <p:nvPr/>
        </p:nvPicPr>
        <p:blipFill>
          <a:blip r:embed="rId3">
            <a:alphaModFix/>
          </a:blip>
          <a:stretch>
            <a:fillRect/>
          </a:stretch>
        </p:blipFill>
        <p:spPr>
          <a:xfrm>
            <a:off x="152400" y="2006250"/>
            <a:ext cx="8839200" cy="261984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Table Product</a:t>
            </a:r>
            <a:endParaRPr/>
          </a:p>
        </p:txBody>
      </p:sp>
      <p:pic>
        <p:nvPicPr>
          <p:cNvPr id="575" name="Google Shape;575;p96"/>
          <p:cNvPicPr preferRelativeResize="0"/>
          <p:nvPr/>
        </p:nvPicPr>
        <p:blipFill>
          <a:blip r:embed="rId3">
            <a:alphaModFix/>
          </a:blip>
          <a:stretch>
            <a:fillRect/>
          </a:stretch>
        </p:blipFill>
        <p:spPr>
          <a:xfrm>
            <a:off x="152400" y="2006250"/>
            <a:ext cx="8839202" cy="246956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Join</a:t>
            </a:r>
            <a:endParaRPr/>
          </a:p>
        </p:txBody>
      </p:sp>
      <p:pic>
        <p:nvPicPr>
          <p:cNvPr id="581" name="Google Shape;581;p97"/>
          <p:cNvPicPr preferRelativeResize="0"/>
          <p:nvPr/>
        </p:nvPicPr>
        <p:blipFill>
          <a:blip r:embed="rId3">
            <a:alphaModFix/>
          </a:blip>
          <a:stretch>
            <a:fillRect/>
          </a:stretch>
        </p:blipFill>
        <p:spPr>
          <a:xfrm>
            <a:off x="152400" y="2006250"/>
            <a:ext cx="8839199" cy="288824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Ordering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Ordering</a:t>
            </a:r>
            <a:endParaRPr/>
          </a:p>
        </p:txBody>
      </p:sp>
      <p:sp>
        <p:nvSpPr>
          <p:cNvPr id="592" name="Google Shape;592;p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juga memiliki method untuk memudahkan kita melakukan pengurutan data menggunakan </a:t>
            </a:r>
            <a:endParaRPr/>
          </a:p>
          <a:p>
            <a:pPr indent="-311150" lvl="0" marL="457200" rtl="0" algn="l">
              <a:spcBef>
                <a:spcPts val="0"/>
              </a:spcBef>
              <a:spcAft>
                <a:spcPts val="0"/>
              </a:spcAft>
              <a:buSzPts val="1300"/>
              <a:buChar char="●"/>
            </a:pPr>
            <a:r>
              <a:rPr lang="id"/>
              <a:t>orderBy(column, order) dimana order bisa asc atau desc</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Ordering</a:t>
            </a:r>
            <a:endParaRPr/>
          </a:p>
        </p:txBody>
      </p:sp>
      <p:pic>
        <p:nvPicPr>
          <p:cNvPr id="598" name="Google Shape;598;p100"/>
          <p:cNvPicPr preferRelativeResize="0"/>
          <p:nvPr/>
        </p:nvPicPr>
        <p:blipFill>
          <a:blip r:embed="rId3">
            <a:alphaModFix/>
          </a:blip>
          <a:stretch>
            <a:fillRect/>
          </a:stretch>
        </p:blipFill>
        <p:spPr>
          <a:xfrm>
            <a:off x="152400" y="2006250"/>
            <a:ext cx="7822794"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Paging</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Paging</a:t>
            </a:r>
            <a:endParaRPr/>
          </a:p>
        </p:txBody>
      </p:sp>
      <p:sp>
        <p:nvSpPr>
          <p:cNvPr id="609" name="Google Shape;609;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paging, biasanya di SQL kita akan menggunakan perintah LIMIT OFFSET</a:t>
            </a:r>
            <a:endParaRPr/>
          </a:p>
          <a:p>
            <a:pPr indent="-311150" lvl="0" marL="457200" rtl="0" algn="l">
              <a:spcBef>
                <a:spcPts val="0"/>
              </a:spcBef>
              <a:spcAft>
                <a:spcPts val="0"/>
              </a:spcAft>
              <a:buSzPts val="1300"/>
              <a:buChar char="●"/>
            </a:pPr>
            <a:r>
              <a:rPr lang="id"/>
              <a:t>Di Query Builder, kita bisa menggunakan method </a:t>
            </a:r>
            <a:endParaRPr/>
          </a:p>
          <a:p>
            <a:pPr indent="-311150" lvl="0" marL="457200" rtl="0" algn="l">
              <a:spcBef>
                <a:spcPts val="0"/>
              </a:spcBef>
              <a:spcAft>
                <a:spcPts val="0"/>
              </a:spcAft>
              <a:buSzPts val="1300"/>
              <a:buChar char="●"/>
            </a:pPr>
            <a:r>
              <a:rPr lang="id"/>
              <a:t>take(number) untuk melakukan LIMIT</a:t>
            </a:r>
            <a:endParaRPr/>
          </a:p>
          <a:p>
            <a:pPr indent="-311150" lvl="0" marL="457200" rtl="0" algn="l">
              <a:spcBef>
                <a:spcPts val="0"/>
              </a:spcBef>
              <a:spcAft>
                <a:spcPts val="0"/>
              </a:spcAft>
              <a:buSzPts val="1300"/>
              <a:buChar char="●"/>
            </a:pPr>
            <a:r>
              <a:rPr lang="id"/>
              <a:t>skip(number) untuk melakukan OFFSET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Paging</a:t>
            </a:r>
            <a:endParaRPr/>
          </a:p>
        </p:txBody>
      </p:sp>
      <p:pic>
        <p:nvPicPr>
          <p:cNvPr id="615" name="Google Shape;615;p103"/>
          <p:cNvPicPr preferRelativeResize="0"/>
          <p:nvPr/>
        </p:nvPicPr>
        <p:blipFill>
          <a:blip r:embed="rId3">
            <a:alphaModFix/>
          </a:blip>
          <a:stretch>
            <a:fillRect/>
          </a:stretch>
        </p:blipFill>
        <p:spPr>
          <a:xfrm>
            <a:off x="152400" y="2006250"/>
            <a:ext cx="7250698"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yang didukung</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Saat ini, Laravel mendukung lima database utama </a:t>
            </a:r>
            <a:endParaRPr/>
          </a:p>
          <a:p>
            <a:pPr indent="-311150" lvl="0" marL="457200" rtl="0" algn="l">
              <a:spcBef>
                <a:spcPts val="1600"/>
              </a:spcBef>
              <a:spcAft>
                <a:spcPts val="0"/>
              </a:spcAft>
              <a:buSzPts val="1300"/>
              <a:buChar char="●"/>
            </a:pPr>
            <a:r>
              <a:rPr lang="id"/>
              <a:t>MaridDB 10.3+</a:t>
            </a:r>
            <a:endParaRPr/>
          </a:p>
          <a:p>
            <a:pPr indent="-311150" lvl="0" marL="457200" rtl="0" algn="l">
              <a:spcBef>
                <a:spcPts val="0"/>
              </a:spcBef>
              <a:spcAft>
                <a:spcPts val="0"/>
              </a:spcAft>
              <a:buSzPts val="1300"/>
              <a:buChar char="●"/>
            </a:pPr>
            <a:r>
              <a:rPr lang="id"/>
              <a:t>MySQL 5.7+</a:t>
            </a:r>
            <a:endParaRPr/>
          </a:p>
          <a:p>
            <a:pPr indent="-311150" lvl="0" marL="457200" rtl="0" algn="l">
              <a:spcBef>
                <a:spcPts val="0"/>
              </a:spcBef>
              <a:spcAft>
                <a:spcPts val="0"/>
              </a:spcAft>
              <a:buSzPts val="1300"/>
              <a:buChar char="●"/>
            </a:pPr>
            <a:r>
              <a:rPr lang="id"/>
              <a:t>PostgresSQL 10.0+</a:t>
            </a:r>
            <a:endParaRPr/>
          </a:p>
          <a:p>
            <a:pPr indent="-311150" lvl="0" marL="457200" rtl="0" algn="l">
              <a:spcBef>
                <a:spcPts val="0"/>
              </a:spcBef>
              <a:spcAft>
                <a:spcPts val="0"/>
              </a:spcAft>
              <a:buSzPts val="1300"/>
              <a:buChar char="●"/>
            </a:pPr>
            <a:r>
              <a:rPr lang="id"/>
              <a:t>SQLite 3.8.8+</a:t>
            </a:r>
            <a:endParaRPr/>
          </a:p>
          <a:p>
            <a:pPr indent="-311150" lvl="0" marL="457200" rtl="0" algn="l">
              <a:spcBef>
                <a:spcPts val="0"/>
              </a:spcBef>
              <a:spcAft>
                <a:spcPts val="0"/>
              </a:spcAft>
              <a:buSzPts val="1300"/>
              <a:buChar char="●"/>
            </a:pPr>
            <a:r>
              <a:rPr lang="id"/>
              <a:t>SQL Server 2017+</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Chunk</a:t>
            </a:r>
            <a:r>
              <a:rPr lang="id"/>
              <a:t> Results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Chunk Result</a:t>
            </a:r>
            <a:endParaRPr/>
          </a:p>
        </p:txBody>
      </p:sp>
      <p:sp>
        <p:nvSpPr>
          <p:cNvPr id="626" name="Google Shape;626;p10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kadang ada kasus kita mengelola data dengan ukuran besar</a:t>
            </a:r>
            <a:endParaRPr/>
          </a:p>
          <a:p>
            <a:pPr indent="-311150" lvl="0" marL="457200" rtl="0" algn="l">
              <a:spcBef>
                <a:spcPts val="0"/>
              </a:spcBef>
              <a:spcAft>
                <a:spcPts val="0"/>
              </a:spcAft>
              <a:buSzPts val="1300"/>
              <a:buChar char="●"/>
            </a:pPr>
            <a:r>
              <a:rPr lang="id"/>
              <a:t>Secara default, semua query yang kita lakukan di Laravel, akan di load ke Memory sebagai Collection</a:t>
            </a:r>
            <a:endParaRPr/>
          </a:p>
          <a:p>
            <a:pPr indent="-311150" lvl="0" marL="457200" rtl="0" algn="l">
              <a:spcBef>
                <a:spcPts val="0"/>
              </a:spcBef>
              <a:spcAft>
                <a:spcPts val="0"/>
              </a:spcAft>
              <a:buSzPts val="1300"/>
              <a:buChar char="●"/>
            </a:pPr>
            <a:r>
              <a:rPr lang="id"/>
              <a:t>Hal ini berbahaya ketika hasil query nya banyak, karena bisa berakibat terjadi error Out Of Memory</a:t>
            </a:r>
            <a:endParaRPr/>
          </a:p>
          <a:p>
            <a:pPr indent="-311150" lvl="0" marL="457200" rtl="0" algn="l">
              <a:spcBef>
                <a:spcPts val="0"/>
              </a:spcBef>
              <a:spcAft>
                <a:spcPts val="0"/>
              </a:spcAft>
              <a:buSzPts val="1300"/>
              <a:buChar char="●"/>
            </a:pPr>
            <a:r>
              <a:rPr lang="id"/>
              <a:t>Dari pada kita me load semua data ke Memory, kita bisa memotong data hasil query secara bertahap menggunakan method chunk()</a:t>
            </a:r>
            <a:endParaRPr/>
          </a:p>
          <a:p>
            <a:pPr indent="-311150" lvl="0" marL="457200" rtl="0" algn="l">
              <a:spcBef>
                <a:spcPts val="0"/>
              </a:spcBef>
              <a:spcAft>
                <a:spcPts val="0"/>
              </a:spcAft>
              <a:buSzPts val="1300"/>
              <a:buChar char="●"/>
            </a:pPr>
            <a:r>
              <a:rPr lang="id"/>
              <a:t>Implementasi chunk sebenarnya adalah dengan melakukan paging</a:t>
            </a:r>
            <a:endParaRPr/>
          </a:p>
          <a:p>
            <a:pPr indent="-311150" lvl="0" marL="457200" rtl="0" algn="l">
              <a:spcBef>
                <a:spcPts val="0"/>
              </a:spcBef>
              <a:spcAft>
                <a:spcPts val="0"/>
              </a:spcAft>
              <a:buSzPts val="1300"/>
              <a:buChar char="●"/>
            </a:pPr>
            <a:r>
              <a:rPr lang="id"/>
              <a:t>Dan jika ingin menggunakan chunk, kita harus menambahkan ordering pada query nya</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Chunk Results</a:t>
            </a:r>
            <a:endParaRPr/>
          </a:p>
        </p:txBody>
      </p:sp>
      <p:pic>
        <p:nvPicPr>
          <p:cNvPr id="632" name="Google Shape;632;p106"/>
          <p:cNvPicPr preferRelativeResize="0"/>
          <p:nvPr/>
        </p:nvPicPr>
        <p:blipFill>
          <a:blip r:embed="rId3">
            <a:alphaModFix/>
          </a:blip>
          <a:stretch>
            <a:fillRect/>
          </a:stretch>
        </p:blipFill>
        <p:spPr>
          <a:xfrm>
            <a:off x="152400" y="2006250"/>
            <a:ext cx="8619864" cy="29848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Lazy Results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Lazy Results</a:t>
            </a:r>
            <a:endParaRPr/>
          </a:p>
        </p:txBody>
      </p:sp>
      <p:sp>
        <p:nvSpPr>
          <p:cNvPr id="643" name="Google Shape;643;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Menggunakan Chunk Results kadang menyulitkan, karena kita harus proses datanya secara manual per chunk</a:t>
            </a:r>
            <a:endParaRPr/>
          </a:p>
          <a:p>
            <a:pPr indent="-311150" lvl="0" marL="457200" rtl="0" algn="l">
              <a:spcBef>
                <a:spcPts val="0"/>
              </a:spcBef>
              <a:spcAft>
                <a:spcPts val="0"/>
              </a:spcAft>
              <a:buSzPts val="1300"/>
              <a:buChar char="●"/>
            </a:pPr>
            <a:r>
              <a:rPr lang="id"/>
              <a:t>Untungnya Laravel memiliki fitur Lazy, dimana kita bisa menjadikan Query Builder dengan Lazy Results, yang menghasilkan Lazy Collection</a:t>
            </a:r>
            <a:endParaRPr/>
          </a:p>
          <a:p>
            <a:pPr indent="-311150" lvl="0" marL="457200" rtl="0" algn="l">
              <a:spcBef>
                <a:spcPts val="0"/>
              </a:spcBef>
              <a:spcAft>
                <a:spcPts val="0"/>
              </a:spcAft>
              <a:buSzPts val="1300"/>
              <a:buChar char="●"/>
            </a:pPr>
            <a:r>
              <a:rPr lang="id"/>
              <a:t>Karena hasilnya berupa Lazy Collection, data yang diambil dari database akan bertahap, tidak langsung semuanya di load ke Memory</a:t>
            </a:r>
            <a:endParaRPr/>
          </a:p>
          <a:p>
            <a:pPr indent="-311150" lvl="0" marL="457200" rtl="0" algn="l">
              <a:spcBef>
                <a:spcPts val="0"/>
              </a:spcBef>
              <a:spcAft>
                <a:spcPts val="0"/>
              </a:spcAft>
              <a:buSzPts val="1300"/>
              <a:buChar char="●"/>
            </a:pPr>
            <a:r>
              <a:rPr lang="id"/>
              <a:t>Implementasi detailnya sebenarnya tetap menggunakan Chunk Results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Lazy Results</a:t>
            </a:r>
            <a:endParaRPr/>
          </a:p>
        </p:txBody>
      </p:sp>
      <p:pic>
        <p:nvPicPr>
          <p:cNvPr id="649" name="Google Shape;649;p109"/>
          <p:cNvPicPr preferRelativeResize="0"/>
          <p:nvPr/>
        </p:nvPicPr>
        <p:blipFill>
          <a:blip r:embed="rId3">
            <a:alphaModFix/>
          </a:blip>
          <a:stretch>
            <a:fillRect/>
          </a:stretch>
        </p:blipFill>
        <p:spPr>
          <a:xfrm>
            <a:off x="152400" y="2006250"/>
            <a:ext cx="8839200" cy="2652423"/>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Cursor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Cursor</a:t>
            </a:r>
            <a:endParaRPr/>
          </a:p>
        </p:txBody>
      </p:sp>
      <p:sp>
        <p:nvSpPr>
          <p:cNvPr id="660" name="Google Shape;660;p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Chunk dan Lazy, terdapat cara lain untuk membuat Lazy Result, yaitu menggunakan Cursor</a:t>
            </a:r>
            <a:endParaRPr/>
          </a:p>
          <a:p>
            <a:pPr indent="-311150" lvl="0" marL="457200" rtl="0" algn="l">
              <a:spcBef>
                <a:spcPts val="0"/>
              </a:spcBef>
              <a:spcAft>
                <a:spcPts val="0"/>
              </a:spcAft>
              <a:buSzPts val="1300"/>
              <a:buChar char="●"/>
            </a:pPr>
            <a:r>
              <a:rPr lang="id"/>
              <a:t>Chunk dan Lazy sebenarnya melakukan paging dibelakang layar, sedangkan Cursor hanya akan melakukan query satu kali</a:t>
            </a:r>
            <a:endParaRPr/>
          </a:p>
          <a:p>
            <a:pPr indent="-311150" lvl="0" marL="457200" rtl="0" algn="l">
              <a:spcBef>
                <a:spcPts val="0"/>
              </a:spcBef>
              <a:spcAft>
                <a:spcPts val="0"/>
              </a:spcAft>
              <a:buSzPts val="1300"/>
              <a:buChar char="●"/>
            </a:pPr>
            <a:r>
              <a:rPr lang="id"/>
              <a:t>Lalu akan mengambil datanya satu persatu menggunakan PDO::fetch()</a:t>
            </a:r>
            <a:endParaRPr/>
          </a:p>
          <a:p>
            <a:pPr indent="-311150" lvl="0" marL="457200" rtl="0" algn="l">
              <a:spcBef>
                <a:spcPts val="0"/>
              </a:spcBef>
              <a:spcAft>
                <a:spcPts val="0"/>
              </a:spcAft>
              <a:buSzPts val="1300"/>
              <a:buChar char="●"/>
            </a:pPr>
            <a:r>
              <a:rPr lang="id"/>
              <a:t>Jadi secara penggunaan memory, Cursor akan lebih hemat dibanding dengan Chunk atau Lazy</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Cursor</a:t>
            </a:r>
            <a:endParaRPr/>
          </a:p>
        </p:txBody>
      </p:sp>
      <p:pic>
        <p:nvPicPr>
          <p:cNvPr id="666" name="Google Shape;666;p112"/>
          <p:cNvPicPr preferRelativeResize="0"/>
          <p:nvPr/>
        </p:nvPicPr>
        <p:blipFill>
          <a:blip r:embed="rId3">
            <a:alphaModFix/>
          </a:blip>
          <a:stretch>
            <a:fillRect/>
          </a:stretch>
        </p:blipFill>
        <p:spPr>
          <a:xfrm>
            <a:off x="152400" y="2006250"/>
            <a:ext cx="8092260" cy="29848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Aggregates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Keuntungan Laravel Database</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Dengan menggunakan Laravel Database, kita bisa mudah berganti-ganti database</a:t>
            </a:r>
            <a:endParaRPr/>
          </a:p>
          <a:p>
            <a:pPr indent="-311150" lvl="0" marL="457200" rtl="0" algn="l">
              <a:spcBef>
                <a:spcPts val="0"/>
              </a:spcBef>
              <a:spcAft>
                <a:spcPts val="0"/>
              </a:spcAft>
              <a:buSzPts val="1300"/>
              <a:buChar char="●"/>
            </a:pPr>
            <a:r>
              <a:rPr lang="id"/>
              <a:t>Mirip seperti PHP PDO, Laravel Database juga menggunakan satu cara untuk terkoneksi ke database, dan kita bisa mengganti-ganti database nya di lain waktu</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Aggregate</a:t>
            </a:r>
            <a:endParaRPr/>
          </a:p>
        </p:txBody>
      </p:sp>
      <p:sp>
        <p:nvSpPr>
          <p:cNvPr id="677" name="Google Shape;677;p1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juga mendukung untuk melakukan Aggregate Query, kita bisa menggunakan method :</a:t>
            </a:r>
            <a:endParaRPr/>
          </a:p>
          <a:p>
            <a:pPr indent="-311150" lvl="0" marL="457200" rtl="0" algn="l">
              <a:spcBef>
                <a:spcPts val="0"/>
              </a:spcBef>
              <a:spcAft>
                <a:spcPts val="0"/>
              </a:spcAft>
              <a:buSzPts val="1300"/>
              <a:buChar char="●"/>
            </a:pPr>
            <a:r>
              <a:rPr lang="id"/>
              <a:t>count(column) untuk jumlah data</a:t>
            </a:r>
            <a:endParaRPr/>
          </a:p>
          <a:p>
            <a:pPr indent="-311150" lvl="0" marL="457200" rtl="0" algn="l">
              <a:spcBef>
                <a:spcPts val="0"/>
              </a:spcBef>
              <a:spcAft>
                <a:spcPts val="0"/>
              </a:spcAft>
              <a:buSzPts val="1300"/>
              <a:buChar char="●"/>
            </a:pPr>
            <a:r>
              <a:rPr lang="id"/>
              <a:t>min(column) untuk minimal data</a:t>
            </a:r>
            <a:endParaRPr/>
          </a:p>
          <a:p>
            <a:pPr indent="-311150" lvl="0" marL="457200" rtl="0" algn="l">
              <a:spcBef>
                <a:spcPts val="0"/>
              </a:spcBef>
              <a:spcAft>
                <a:spcPts val="0"/>
              </a:spcAft>
              <a:buSzPts val="1300"/>
              <a:buChar char="●"/>
            </a:pPr>
            <a:r>
              <a:rPr lang="id"/>
              <a:t>max(column) untuk maksimal data</a:t>
            </a:r>
            <a:endParaRPr/>
          </a:p>
          <a:p>
            <a:pPr indent="-311150" lvl="0" marL="457200" rtl="0" algn="l">
              <a:spcBef>
                <a:spcPts val="0"/>
              </a:spcBef>
              <a:spcAft>
                <a:spcPts val="0"/>
              </a:spcAft>
              <a:buSzPts val="1300"/>
              <a:buChar char="●"/>
            </a:pPr>
            <a:r>
              <a:rPr lang="id"/>
              <a:t>avg(column) untuk rata-rata data</a:t>
            </a:r>
            <a:endParaRPr/>
          </a:p>
          <a:p>
            <a:pPr indent="-311150" lvl="0" marL="457200" rtl="0" algn="l">
              <a:spcBef>
                <a:spcPts val="0"/>
              </a:spcBef>
              <a:spcAft>
                <a:spcPts val="0"/>
              </a:spcAft>
              <a:buSzPts val="1300"/>
              <a:buChar char="●"/>
            </a:pPr>
            <a:r>
              <a:rPr lang="id"/>
              <a:t>sum(column) untuk menjumlahkan data</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Aggregate</a:t>
            </a:r>
            <a:endParaRPr/>
          </a:p>
        </p:txBody>
      </p:sp>
      <p:pic>
        <p:nvPicPr>
          <p:cNvPr id="683" name="Google Shape;683;p115"/>
          <p:cNvPicPr preferRelativeResize="0"/>
          <p:nvPr/>
        </p:nvPicPr>
        <p:blipFill>
          <a:blip r:embed="rId3">
            <a:alphaModFix/>
          </a:blip>
          <a:stretch>
            <a:fillRect/>
          </a:stretch>
        </p:blipFill>
        <p:spPr>
          <a:xfrm>
            <a:off x="152400" y="2006250"/>
            <a:ext cx="3050212" cy="2984851"/>
          </a:xfrm>
          <a:prstGeom prst="rect">
            <a:avLst/>
          </a:prstGeom>
          <a:noFill/>
          <a:ln>
            <a:noFill/>
          </a:ln>
        </p:spPr>
      </p:pic>
      <p:pic>
        <p:nvPicPr>
          <p:cNvPr id="684" name="Google Shape;684;p115"/>
          <p:cNvPicPr preferRelativeResize="0"/>
          <p:nvPr/>
        </p:nvPicPr>
        <p:blipFill>
          <a:blip r:embed="rId4">
            <a:alphaModFix/>
          </a:blip>
          <a:stretch>
            <a:fillRect/>
          </a:stretch>
        </p:blipFill>
        <p:spPr>
          <a:xfrm>
            <a:off x="3355012" y="2006250"/>
            <a:ext cx="4932667" cy="29848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Raw</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Raw</a:t>
            </a:r>
            <a:endParaRPr/>
          </a:p>
        </p:txBody>
      </p:sp>
      <p:sp>
        <p:nvSpPr>
          <p:cNvPr id="695" name="Google Shape;695;p1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Sayangnya, Aggregate Method yang ditawarkan oleh Laravel langsung menghasilkan data</a:t>
            </a:r>
            <a:endParaRPr/>
          </a:p>
          <a:p>
            <a:pPr indent="-311150" lvl="0" marL="457200" rtl="0" algn="l">
              <a:spcBef>
                <a:spcPts val="0"/>
              </a:spcBef>
              <a:spcAft>
                <a:spcPts val="0"/>
              </a:spcAft>
              <a:buSzPts val="1300"/>
              <a:buChar char="●"/>
            </a:pPr>
            <a:r>
              <a:rPr lang="id"/>
              <a:t>Padahal mungkin kita ingin membuat query untuk beberapa Aggregate Function, misal kombinasi Min, Max, dan yang lainnya</a:t>
            </a:r>
            <a:endParaRPr/>
          </a:p>
          <a:p>
            <a:pPr indent="-311150" lvl="0" marL="457200" rtl="0" algn="l">
              <a:spcBef>
                <a:spcPts val="0"/>
              </a:spcBef>
              <a:spcAft>
                <a:spcPts val="0"/>
              </a:spcAft>
              <a:buSzPts val="1300"/>
              <a:buChar char="●"/>
            </a:pPr>
            <a:r>
              <a:rPr lang="id"/>
              <a:t>Pada kasus seperti ini, kita bisa menggunakan bantuan kombinasi Query Builder dan juga Raw Query</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Raw</a:t>
            </a:r>
            <a:endParaRPr/>
          </a:p>
        </p:txBody>
      </p:sp>
      <p:pic>
        <p:nvPicPr>
          <p:cNvPr id="701" name="Google Shape;701;p118"/>
          <p:cNvPicPr preferRelativeResize="0"/>
          <p:nvPr/>
        </p:nvPicPr>
        <p:blipFill>
          <a:blip r:embed="rId3">
            <a:alphaModFix/>
          </a:blip>
          <a:stretch>
            <a:fillRect/>
          </a:stretch>
        </p:blipFill>
        <p:spPr>
          <a:xfrm>
            <a:off x="152400" y="2006250"/>
            <a:ext cx="8066344" cy="298484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Grouping</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Grouping</a:t>
            </a:r>
            <a:endParaRPr/>
          </a:p>
        </p:txBody>
      </p:sp>
      <p:sp>
        <p:nvSpPr>
          <p:cNvPr id="712" name="Google Shape;712;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melakukan Query menggunakan Aggregate Function, kadang kita ingin melakukan Groping</a:t>
            </a:r>
            <a:endParaRPr/>
          </a:p>
          <a:p>
            <a:pPr indent="-311150" lvl="0" marL="457200" rtl="0" algn="l">
              <a:spcBef>
                <a:spcPts val="0"/>
              </a:spcBef>
              <a:spcAft>
                <a:spcPts val="0"/>
              </a:spcAft>
              <a:buSzPts val="1300"/>
              <a:buChar char="●"/>
            </a:pPr>
            <a:r>
              <a:rPr lang="id"/>
              <a:t>Kita bisa menggunakan method groupBy(value) untuk melakukan Grouping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Product Food</a:t>
            </a:r>
            <a:endParaRPr/>
          </a:p>
        </p:txBody>
      </p:sp>
      <p:pic>
        <p:nvPicPr>
          <p:cNvPr id="718" name="Google Shape;718;p121"/>
          <p:cNvPicPr preferRelativeResize="0"/>
          <p:nvPr/>
        </p:nvPicPr>
        <p:blipFill>
          <a:blip r:embed="rId3">
            <a:alphaModFix/>
          </a:blip>
          <a:stretch>
            <a:fillRect/>
          </a:stretch>
        </p:blipFill>
        <p:spPr>
          <a:xfrm>
            <a:off x="152400" y="2006250"/>
            <a:ext cx="8839201" cy="2133349"/>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Grouping</a:t>
            </a:r>
            <a:endParaRPr/>
          </a:p>
        </p:txBody>
      </p:sp>
      <p:pic>
        <p:nvPicPr>
          <p:cNvPr id="724" name="Google Shape;724;p122"/>
          <p:cNvPicPr preferRelativeResize="0"/>
          <p:nvPr/>
        </p:nvPicPr>
        <p:blipFill>
          <a:blip r:embed="rId3">
            <a:alphaModFix/>
          </a:blip>
          <a:stretch>
            <a:fillRect/>
          </a:stretch>
        </p:blipFill>
        <p:spPr>
          <a:xfrm>
            <a:off x="152400" y="2006250"/>
            <a:ext cx="7530336" cy="29848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Having</a:t>
            </a:r>
            <a:endParaRPr/>
          </a:p>
        </p:txBody>
      </p:sp>
      <p:sp>
        <p:nvSpPr>
          <p:cNvPr id="730" name="Google Shape;730;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SQL, kita bisa menambahkan Having ketika menggunakan Group By</a:t>
            </a:r>
            <a:endParaRPr/>
          </a:p>
          <a:p>
            <a:pPr indent="-311150" lvl="0" marL="457200" rtl="0" algn="l">
              <a:spcBef>
                <a:spcPts val="0"/>
              </a:spcBef>
              <a:spcAft>
                <a:spcPts val="0"/>
              </a:spcAft>
              <a:buSzPts val="1300"/>
              <a:buChar char="●"/>
            </a:pPr>
            <a:r>
              <a:rPr lang="id"/>
              <a:t>Di Laravel juga bisa kita lakukan menggunakan method having(column, operator, value)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