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7"/>
  </p:notesMasterIdLst>
  <p:sldIdLst>
    <p:sldId id="278" r:id="rId2"/>
    <p:sldId id="304" r:id="rId3"/>
    <p:sldId id="306" r:id="rId4"/>
    <p:sldId id="305" r:id="rId5"/>
    <p:sldId id="302" r:id="rId6"/>
    <p:sldId id="303" r:id="rId7"/>
    <p:sldId id="301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293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5" d="100"/>
          <a:sy n="85" d="100"/>
        </p:scale>
        <p:origin x="590" y="6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2739" y="546847"/>
            <a:ext cx="5385816" cy="1225296"/>
          </a:xfrm>
        </p:spPr>
        <p:txBody>
          <a:bodyPr/>
          <a:lstStyle/>
          <a:p>
            <a:r>
              <a:rPr lang="en-US" sz="3000" dirty="0"/>
              <a:t>Hr analytics at scalene works:</a:t>
            </a:r>
            <a:br>
              <a:rPr lang="en-US" sz="3000" dirty="0"/>
            </a:br>
            <a:r>
              <a:rPr lang="en-US" sz="3000" dirty="0"/>
              <a:t>Behavioral Modeling to predict renege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143" y="3663158"/>
            <a:ext cx="3493008" cy="1225296"/>
          </a:xfrm>
        </p:spPr>
        <p:txBody>
          <a:bodyPr/>
          <a:lstStyle/>
          <a:p>
            <a:r>
              <a:rPr lang="en-US" dirty="0" err="1"/>
              <a:t>Saif</a:t>
            </a:r>
            <a:r>
              <a:rPr lang="en-US" dirty="0"/>
              <a:t> Rizvi</a:t>
            </a:r>
          </a:p>
          <a:p>
            <a:r>
              <a:rPr lang="en-US" dirty="0"/>
              <a:t>Pallavi Mazumdar</a:t>
            </a:r>
          </a:p>
          <a:p>
            <a:r>
              <a:rPr lang="en-US" dirty="0"/>
              <a:t>Rishabh Chaudhary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1AE9F-2060-4243-601A-B24515B6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38960"/>
            <a:ext cx="10671048" cy="768096"/>
          </a:xfrm>
        </p:spPr>
        <p:txBody>
          <a:bodyPr/>
          <a:lstStyle/>
          <a:p>
            <a:r>
              <a:rPr lang="en-IN" dirty="0"/>
              <a:t>Machine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5A5BE-57BA-D357-D87A-46CB702F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80904B-C968-5B12-9ECF-29A2E1FC23F7}"/>
              </a:ext>
            </a:extLst>
          </p:cNvPr>
          <p:cNvSpPr txBox="1"/>
          <p:nvPr/>
        </p:nvSpPr>
        <p:spPr>
          <a:xfrm>
            <a:off x="1936377" y="5372542"/>
            <a:ext cx="2653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Decision Tree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B2F093-256F-2B56-5289-C4D13540F1EE}"/>
              </a:ext>
            </a:extLst>
          </p:cNvPr>
          <p:cNvSpPr txBox="1"/>
          <p:nvPr/>
        </p:nvSpPr>
        <p:spPr>
          <a:xfrm>
            <a:off x="8192391" y="2397743"/>
            <a:ext cx="3000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Random Forest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C3ABA6-E7D9-26D6-6C53-844A32526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9174"/>
            <a:ext cx="5962974" cy="3529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D329A1D-571D-3A13-1E44-C7EAEF9B8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946" y="3265667"/>
            <a:ext cx="5962974" cy="3529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23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A884-1072-1864-463C-858F53D0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281" y="347472"/>
            <a:ext cx="10671048" cy="768096"/>
          </a:xfrm>
        </p:spPr>
        <p:txBody>
          <a:bodyPr/>
          <a:lstStyle/>
          <a:p>
            <a:r>
              <a:rPr lang="en-IN" dirty="0"/>
              <a:t>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D325F-DBFD-82D8-6393-890B897CE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4803670E-3BF3-E6FD-CBBF-16BBBDB59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2" y="1206595"/>
            <a:ext cx="3702423" cy="30068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458AAA8-F34A-B882-7930-324076845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164" y="3828772"/>
            <a:ext cx="3915055" cy="29395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4746D8EC-E4DD-4C9A-F829-D94C90B56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809" y="1241611"/>
            <a:ext cx="4093262" cy="28737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9494EA3C-8D01-FC34-0AD5-BF6B61BD1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682" y="3762915"/>
            <a:ext cx="3729318" cy="29395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E96038-BE53-3098-F6D1-38AD3347B26C}"/>
              </a:ext>
            </a:extLst>
          </p:cNvPr>
          <p:cNvSpPr txBox="1"/>
          <p:nvPr/>
        </p:nvSpPr>
        <p:spPr>
          <a:xfrm>
            <a:off x="1378420" y="4433088"/>
            <a:ext cx="1078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Decision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8C1BC8-34F9-8F0C-2826-8D4A001E9A75}"/>
              </a:ext>
            </a:extLst>
          </p:cNvPr>
          <p:cNvSpPr txBox="1"/>
          <p:nvPr/>
        </p:nvSpPr>
        <p:spPr>
          <a:xfrm>
            <a:off x="10360332" y="2713242"/>
            <a:ext cx="1078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7030A0"/>
                </a:solidFill>
              </a:rPr>
              <a:t>Naïve Bayes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63EF01-9CA5-8812-124E-F69110AD5A80}"/>
              </a:ext>
            </a:extLst>
          </p:cNvPr>
          <p:cNvSpPr txBox="1"/>
          <p:nvPr/>
        </p:nvSpPr>
        <p:spPr>
          <a:xfrm>
            <a:off x="7046258" y="4486724"/>
            <a:ext cx="125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Logistic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633F02-8A55-3D45-5755-E29E98FB1479}"/>
              </a:ext>
            </a:extLst>
          </p:cNvPr>
          <p:cNvSpPr txBox="1"/>
          <p:nvPr/>
        </p:nvSpPr>
        <p:spPr>
          <a:xfrm>
            <a:off x="4419881" y="2776879"/>
            <a:ext cx="1078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B050"/>
                </a:solidFill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4204847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017E54-D49B-0F3F-A107-4C2E14E1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9234C9-C063-36D0-ADED-CBBB6C45EF3B}"/>
              </a:ext>
            </a:extLst>
          </p:cNvPr>
          <p:cNvSpPr txBox="1">
            <a:spLocks/>
          </p:cNvSpPr>
          <p:nvPr/>
        </p:nvSpPr>
        <p:spPr>
          <a:xfrm>
            <a:off x="929281" y="347472"/>
            <a:ext cx="10671048" cy="76809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Machine Learning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1A13F2F-28A3-78E7-F0A1-EBF84BC03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18" y="1367960"/>
            <a:ext cx="5452782" cy="3625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54E5080-1966-CED9-B30E-50A417E1B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38" y="2934452"/>
            <a:ext cx="5605182" cy="3625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620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017E54-D49B-0F3F-A107-4C2E14E1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9234C9-C063-36D0-ADED-CBBB6C45EF3B}"/>
              </a:ext>
            </a:extLst>
          </p:cNvPr>
          <p:cNvSpPr txBox="1">
            <a:spLocks/>
          </p:cNvSpPr>
          <p:nvPr/>
        </p:nvSpPr>
        <p:spPr>
          <a:xfrm>
            <a:off x="929281" y="347472"/>
            <a:ext cx="10671048" cy="76809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Machine Learning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66509A1-441D-90B9-F154-B838F48F3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18" y="1392192"/>
            <a:ext cx="5452782" cy="3625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EF7224B-4711-FC2F-8C87-46DD5718E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38" y="2909379"/>
            <a:ext cx="5605182" cy="3625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33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017E54-D49B-0F3F-A107-4C2E14E1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9234C9-C063-36D0-ADED-CBBB6C45EF3B}"/>
              </a:ext>
            </a:extLst>
          </p:cNvPr>
          <p:cNvSpPr txBox="1">
            <a:spLocks/>
          </p:cNvSpPr>
          <p:nvPr/>
        </p:nvSpPr>
        <p:spPr>
          <a:xfrm>
            <a:off x="929281" y="347472"/>
            <a:ext cx="10671048" cy="76809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Machine Learning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16E80-CF66-D97B-34A2-EE05064E0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184" y="1602911"/>
            <a:ext cx="9015241" cy="46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55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6336" y="2874444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0562D-E9A3-6374-5752-81EF27923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670" y="550672"/>
            <a:ext cx="6766560" cy="768096"/>
          </a:xfrm>
        </p:spPr>
        <p:txBody>
          <a:bodyPr/>
          <a:lstStyle/>
          <a:p>
            <a:r>
              <a:rPr lang="en-US" sz="33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0BDDA-833A-189E-45E8-46FCD5D04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6951" y="1953230"/>
            <a:ext cx="6766560" cy="27005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Acquiring new talent has always been a time consuming and challenging task since the hired person has to adapt to a fast changing technology and when the selected person fails to join after accepting the offer, it comes at a huge cost since the HR Department has to go through the entire process. </a:t>
            </a:r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ScaleneWorks</a:t>
            </a:r>
            <a:r>
              <a:rPr lang="en-US" sz="2200" dirty="0"/>
              <a:t> is a first true end-to-end talent acquisition solutions organization which had the passion to providing talent acquisition solution using Analytics.</a:t>
            </a:r>
          </a:p>
        </p:txBody>
      </p:sp>
    </p:spTree>
    <p:extLst>
      <p:ext uri="{BB962C8B-B14F-4D97-AF65-F5344CB8AC3E}">
        <p14:creationId xmlns:p14="http://schemas.microsoft.com/office/powerpoint/2010/main" val="162059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EC30BD8-F59B-799E-F75A-E2CE069A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038" y="629681"/>
            <a:ext cx="7013448" cy="652272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Problem Statement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441B4B-63C9-A0D2-5439-24D43961C1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8546" y="1721223"/>
            <a:ext cx="6350598" cy="316809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Candidates accepting the job offer but not joining the company.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Example: T</a:t>
            </a:r>
            <a:r>
              <a:rPr lang="en-US" sz="2200" dirty="0"/>
              <a:t>he impact for a client where 12,000 offers were rolled out every year. At 30% renege rate, about 3,600 candidates would accept the offer and then not join the company.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Even with the most conservative estimates, on average, organizations would have spent 15 man hours per candidate in the recruitment lifecycle, effectively indicating a humongous loss of 54,000 man hours wasted by one client alone</a:t>
            </a:r>
            <a:endParaRPr lang="en-IN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9B2D7-C68C-CC11-B24B-9FB3C3432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39271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0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CB02-90B8-B0F1-A406-8D2620D7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205" y="799642"/>
            <a:ext cx="5693664" cy="768096"/>
          </a:xfrm>
        </p:spPr>
        <p:txBody>
          <a:bodyPr/>
          <a:lstStyle/>
          <a:p>
            <a:r>
              <a:rPr lang="en-IN" sz="3300" dirty="0">
                <a:latin typeface="Arial Black" panose="020B0A04020102020204" pitchFamily="34" charset="0"/>
              </a:rPr>
              <a:t>Tools used</a:t>
            </a:r>
            <a:endParaRPr 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44163-E6F2-2787-C3DB-21DD372C5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016" y="2074486"/>
            <a:ext cx="5693664" cy="312216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Utilized Power Query Editor and Excel to connect, prepare and transform data.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Utilized Power Bi to Visualize the data.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Utilized Python(Jupyter Notebook) for the Machine Learning algorithm.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489C2B-0661-5584-9B07-C6A7259E7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876" y="2366066"/>
            <a:ext cx="2086435" cy="23948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B301B7-74D0-954A-05B5-E73718E31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057" y="799642"/>
            <a:ext cx="2243944" cy="233425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F56D48-4274-24D3-C03F-3586FF314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6738" y="3850231"/>
            <a:ext cx="2185263" cy="233425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61255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9A74B-4E76-6AC3-04D5-6CB143566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954" y="89249"/>
            <a:ext cx="6314662" cy="1418382"/>
          </a:xfrm>
        </p:spPr>
        <p:txBody>
          <a:bodyPr/>
          <a:lstStyle/>
          <a:p>
            <a:r>
              <a:rPr lang="en-IN" sz="3300" dirty="0"/>
              <a:t>DATA VISUALISATION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F4D972-B5D7-41B7-9B06-417C4F152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59" y="869576"/>
            <a:ext cx="10901082" cy="57822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7472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2F2C78-C61E-58CD-B19D-FE2513374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836" y="1278029"/>
            <a:ext cx="10220503" cy="5275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87F61E7-ADBA-C0F8-AC0B-87D5EC08E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1322" y="40898"/>
            <a:ext cx="7805532" cy="11564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Analysis of the Features/reasons behind renege</a:t>
            </a:r>
          </a:p>
        </p:txBody>
      </p:sp>
    </p:spTree>
    <p:extLst>
      <p:ext uri="{BB962C8B-B14F-4D97-AF65-F5344CB8AC3E}">
        <p14:creationId xmlns:p14="http://schemas.microsoft.com/office/powerpoint/2010/main" val="4020248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C085-B487-389A-58E6-5D1F5A620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545" y="340659"/>
            <a:ext cx="5693664" cy="768096"/>
          </a:xfrm>
        </p:spPr>
        <p:txBody>
          <a:bodyPr/>
          <a:lstStyle/>
          <a:p>
            <a:pPr algn="ctr"/>
            <a:r>
              <a:rPr lang="en-IN" dirty="0"/>
              <a:t>Solution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A37A38-E7E2-007E-AF86-43F045E1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035" y="1598974"/>
            <a:ext cx="7143311" cy="39895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Identify Key Drivers that influence a candidate joining or not joining a company.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Rules that can be used to predict renege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Devising a predictive algorithm to calculate the probability of joining the company after accepting the offer.</a:t>
            </a:r>
          </a:p>
        </p:txBody>
      </p:sp>
    </p:spTree>
    <p:extLst>
      <p:ext uri="{BB962C8B-B14F-4D97-AF65-F5344CB8AC3E}">
        <p14:creationId xmlns:p14="http://schemas.microsoft.com/office/powerpoint/2010/main" val="1454548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2803-99C8-C998-ABE7-32D8AD93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457200"/>
            <a:ext cx="10671048" cy="768096"/>
          </a:xfrm>
        </p:spPr>
        <p:txBody>
          <a:bodyPr/>
          <a:lstStyle/>
          <a:p>
            <a:r>
              <a:rPr lang="en-IN" dirty="0"/>
              <a:t>Machine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22EFB-7488-C6E7-F418-1377EB85A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926459-455A-5227-8853-AE6134452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" y="1734678"/>
            <a:ext cx="5006774" cy="19204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754381-2448-D152-636D-C6BE8B550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" y="4105405"/>
            <a:ext cx="6241668" cy="15064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BC2A2E-DACD-4288-ADCE-607021C97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96" y="5641916"/>
            <a:ext cx="6241668" cy="6248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55E564-873E-12D8-3C71-3BB561128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7662" y="1705873"/>
            <a:ext cx="4595258" cy="12345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72AAE3-E925-E8FC-E276-C5200A063D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0731" y="4159183"/>
            <a:ext cx="3854111" cy="20443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DD5EFC4-8BBC-7E4F-3C3A-8CCE6AC26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0732" y="2924635"/>
            <a:ext cx="4549534" cy="617273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38D8D15-6999-7A86-03E7-7D6D802EBCEF}"/>
              </a:ext>
            </a:extLst>
          </p:cNvPr>
          <p:cNvCxnSpPr>
            <a:cxnSpLocks/>
          </p:cNvCxnSpPr>
          <p:nvPr/>
        </p:nvCxnSpPr>
        <p:spPr>
          <a:xfrm flipV="1">
            <a:off x="0" y="1387318"/>
            <a:ext cx="12192000" cy="3583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6EFEA2-E2ED-DDFB-0A35-E944AE48A2D0}"/>
              </a:ext>
            </a:extLst>
          </p:cNvPr>
          <p:cNvCxnSpPr>
            <a:cxnSpLocks/>
          </p:cNvCxnSpPr>
          <p:nvPr/>
        </p:nvCxnSpPr>
        <p:spPr>
          <a:xfrm>
            <a:off x="49356" y="3917580"/>
            <a:ext cx="1214264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12FD33-2BA6-FFFE-897A-52E4D2305827}"/>
              </a:ext>
            </a:extLst>
          </p:cNvPr>
          <p:cNvCxnSpPr>
            <a:cxnSpLocks/>
          </p:cNvCxnSpPr>
          <p:nvPr/>
        </p:nvCxnSpPr>
        <p:spPr>
          <a:xfrm>
            <a:off x="7198660" y="1387318"/>
            <a:ext cx="0" cy="549757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016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1AE9F-2060-4243-601A-B24515B6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94360"/>
            <a:ext cx="10671048" cy="768096"/>
          </a:xfrm>
        </p:spPr>
        <p:txBody>
          <a:bodyPr/>
          <a:lstStyle/>
          <a:p>
            <a:r>
              <a:rPr lang="en-IN" dirty="0"/>
              <a:t>Machine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5A5BE-57BA-D357-D87A-46CB702F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AC6202-6927-94DA-C1C2-C67E936DE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01" y="1499616"/>
            <a:ext cx="5514499" cy="24179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F4E01C-0CA5-B1B1-AC2C-CBAD7D621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60" y="4242998"/>
            <a:ext cx="5514499" cy="241796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6D8D52-77D2-F374-EBB7-1DB3AFDA8FA3}"/>
              </a:ext>
            </a:extLst>
          </p:cNvPr>
          <p:cNvCxnSpPr>
            <a:cxnSpLocks/>
          </p:cNvCxnSpPr>
          <p:nvPr/>
        </p:nvCxnSpPr>
        <p:spPr>
          <a:xfrm>
            <a:off x="0" y="4105839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26FF15-4A57-B29B-526A-65DC7F87D7F5}"/>
              </a:ext>
            </a:extLst>
          </p:cNvPr>
          <p:cNvCxnSpPr>
            <a:cxnSpLocks/>
          </p:cNvCxnSpPr>
          <p:nvPr/>
        </p:nvCxnSpPr>
        <p:spPr>
          <a:xfrm>
            <a:off x="0" y="1362456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D29E951-58D5-BFC0-01F7-37B5575D4A39}"/>
              </a:ext>
            </a:extLst>
          </p:cNvPr>
          <p:cNvCxnSpPr>
            <a:cxnSpLocks/>
          </p:cNvCxnSpPr>
          <p:nvPr/>
        </p:nvCxnSpPr>
        <p:spPr>
          <a:xfrm>
            <a:off x="6347012" y="1389350"/>
            <a:ext cx="0" cy="549554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DDA3903F-96ED-65A6-1CD8-146F13F31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341" y="1499616"/>
            <a:ext cx="5526330" cy="244674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0CED1C4-5434-B7FC-D1F4-73EFC1B21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2165" y="4265317"/>
            <a:ext cx="5470501" cy="24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47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{C9A07006-8D43-4C74-9252-9B81A0398B04}tf78438558_win32</Template>
  <TotalTime>1010</TotalTime>
  <Words>307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Arial Black</vt:lpstr>
      <vt:lpstr>Sabon Next LT</vt:lpstr>
      <vt:lpstr>Office Theme</vt:lpstr>
      <vt:lpstr>Hr analytics at scalene works: Behavioral Modeling to predict renege </vt:lpstr>
      <vt:lpstr>INTRODUCTION</vt:lpstr>
      <vt:lpstr>Problem Statement</vt:lpstr>
      <vt:lpstr>Tools used</vt:lpstr>
      <vt:lpstr>DATA VISUALISATION</vt:lpstr>
      <vt:lpstr>Analysis of the Features/reasons behind renege</vt:lpstr>
      <vt:lpstr>Solution</vt:lpstr>
      <vt:lpstr>Machine learning</vt:lpstr>
      <vt:lpstr>Machine learning</vt:lpstr>
      <vt:lpstr>Machine learning</vt:lpstr>
      <vt:lpstr>Machine Learning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 at scaleneworks: Behavioral Modeling to predict renege</dc:title>
  <dc:subject/>
  <dc:creator>saif.rizvi02@outlook.com</dc:creator>
  <cp:lastModifiedBy>saif.rizvi02@outlook.com</cp:lastModifiedBy>
  <cp:revision>5</cp:revision>
  <dcterms:created xsi:type="dcterms:W3CDTF">2023-04-03T09:46:52Z</dcterms:created>
  <dcterms:modified xsi:type="dcterms:W3CDTF">2023-04-04T06:58:12Z</dcterms:modified>
</cp:coreProperties>
</file>