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 id="2147483663" r:id="rId2"/>
    <p:sldMasterId id="2147483666" r:id="rId3"/>
    <p:sldMasterId id="2147483669" r:id="rId4"/>
    <p:sldMasterId id="2147483671" r:id="rId5"/>
    <p:sldMasterId id="2147483674" r:id="rId6"/>
    <p:sldMasterId id="2147483677" r:id="rId7"/>
    <p:sldMasterId id="2147483680" r:id="rId8"/>
  </p:sldMasterIdLst>
  <p:notesMasterIdLst>
    <p:notesMasterId r:id="rId40"/>
  </p:notesMasterIdLst>
  <p:handoutMasterIdLst>
    <p:handoutMasterId r:id="rId41"/>
  </p:handoutMasterIdLst>
  <p:sldIdLst>
    <p:sldId id="256" r:id="rId9"/>
    <p:sldId id="257" r:id="rId10"/>
    <p:sldId id="405" r:id="rId11"/>
    <p:sldId id="406" r:id="rId12"/>
    <p:sldId id="407" r:id="rId13"/>
    <p:sldId id="408" r:id="rId14"/>
    <p:sldId id="409" r:id="rId15"/>
    <p:sldId id="410" r:id="rId16"/>
    <p:sldId id="412" r:id="rId17"/>
    <p:sldId id="414" r:id="rId18"/>
    <p:sldId id="415" r:id="rId19"/>
    <p:sldId id="413" r:id="rId20"/>
    <p:sldId id="416" r:id="rId21"/>
    <p:sldId id="422" r:id="rId22"/>
    <p:sldId id="426" r:id="rId23"/>
    <p:sldId id="423" r:id="rId24"/>
    <p:sldId id="427" r:id="rId25"/>
    <p:sldId id="435" r:id="rId26"/>
    <p:sldId id="436" r:id="rId27"/>
    <p:sldId id="428" r:id="rId28"/>
    <p:sldId id="437" r:id="rId29"/>
    <p:sldId id="438" r:id="rId30"/>
    <p:sldId id="429" r:id="rId31"/>
    <p:sldId id="430" r:id="rId32"/>
    <p:sldId id="432" r:id="rId33"/>
    <p:sldId id="434" r:id="rId34"/>
    <p:sldId id="433" r:id="rId35"/>
    <p:sldId id="420" r:id="rId36"/>
    <p:sldId id="421" r:id="rId37"/>
    <p:sldId id="417" r:id="rId38"/>
    <p:sldId id="419" r:id="rId39"/>
  </p:sldIdLst>
  <p:sldSz cx="9144000" cy="6858000" type="screen4x3"/>
  <p:notesSz cx="9928225" cy="6797675"/>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Styl pośredni 1 — Ak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p:scale>
          <a:sx n="70" d="100"/>
          <a:sy n="70" d="100"/>
        </p:scale>
        <p:origin x="-1286" y="-298"/>
      </p:cViewPr>
      <p:guideLst>
        <p:guide orient="horz" pos="2160"/>
        <p:guide pos="2880"/>
      </p:guideLst>
    </p:cSldViewPr>
  </p:slideViewPr>
  <p:notesTextViewPr>
    <p:cViewPr>
      <p:scale>
        <a:sx n="1" d="1"/>
        <a:sy n="1" d="1"/>
      </p:scale>
      <p:origin x="0" y="0"/>
    </p:cViewPr>
  </p:notesTextViewPr>
  <p:notesViewPr>
    <p:cSldViewPr>
      <p:cViewPr varScale="1">
        <p:scale>
          <a:sx n="64" d="100"/>
          <a:sy n="64" d="100"/>
        </p:scale>
        <p:origin x="-2630" y="-77"/>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15.png"/><Relationship Id="rId4"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a:lvl1pPr>
          </a:lstStyle>
          <a:p>
            <a:fld id="{EA01F75A-BFAF-4AEC-A8C0-AAA61B62BCB6}" type="datetimeFigureOut">
              <a:rPr lang="pl-PL" smtClean="0"/>
              <a:t>2016-09-14</a:t>
            </a:fld>
            <a:endParaRPr lang="pl-PL"/>
          </a:p>
        </p:txBody>
      </p:sp>
      <p:sp>
        <p:nvSpPr>
          <p:cNvPr id="4" name="Symbol zastępczy stopki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a:lvl1pPr>
          </a:lstStyle>
          <a:p>
            <a:fld id="{89B6BDDE-51C8-465A-B6BE-8ED44F0FBB1E}" type="slidenum">
              <a:rPr lang="pl-PL" smtClean="0"/>
              <a:t>‹#›</a:t>
            </a:fld>
            <a:endParaRPr lang="pl-PL"/>
          </a:p>
        </p:txBody>
      </p:sp>
    </p:spTree>
    <p:extLst>
      <p:ext uri="{BB962C8B-B14F-4D97-AF65-F5344CB8AC3E}">
        <p14:creationId xmlns:p14="http://schemas.microsoft.com/office/powerpoint/2010/main" val="2593668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8B35CFA8-5A57-4785-B0C5-FA903B641DAE}" type="datetimeFigureOut">
              <a:rPr lang="pl-PL" smtClean="0"/>
              <a:pPr/>
              <a:t>2016-09-14</a:t>
            </a:fld>
            <a:endParaRPr lang="pl-PL"/>
          </a:p>
        </p:txBody>
      </p:sp>
      <p:sp>
        <p:nvSpPr>
          <p:cNvPr id="4" name="Symbol zastępczy obrazu slajdu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992823" y="3228896"/>
            <a:ext cx="7942580" cy="3058954"/>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E9915AC2-54D4-47FA-8394-6FFC1358DC2F}" type="slidenum">
              <a:rPr lang="pl-PL" smtClean="0"/>
              <a:pPr/>
              <a:t>‹#›</a:t>
            </a:fld>
            <a:endParaRPr lang="pl-PL"/>
          </a:p>
        </p:txBody>
      </p:sp>
    </p:spTree>
    <p:extLst>
      <p:ext uri="{BB962C8B-B14F-4D97-AF65-F5344CB8AC3E}">
        <p14:creationId xmlns:p14="http://schemas.microsoft.com/office/powerpoint/2010/main" val="115918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12</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13</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14</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15</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16</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17</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18</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19</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20</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21</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3</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22</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23</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24</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25</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26</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27</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28</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29</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30</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4</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5</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6</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7</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8</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9</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11</a:t>
            </a:fld>
            <a:endParaRPr lang="pl-PL"/>
          </a:p>
        </p:txBody>
      </p:sp>
    </p:spTree>
    <p:extLst>
      <p:ext uri="{BB962C8B-B14F-4D97-AF65-F5344CB8AC3E}">
        <p14:creationId xmlns:p14="http://schemas.microsoft.com/office/powerpoint/2010/main" val="2117703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6" name="Symbol zastępczy zawartości 5"/>
          <p:cNvSpPr>
            <a:spLocks noGrp="1"/>
          </p:cNvSpPr>
          <p:nvPr>
            <p:ph sz="quarter" idx="10"/>
          </p:nvPr>
        </p:nvSpPr>
        <p:spPr>
          <a:xfrm>
            <a:off x="539750" y="1773238"/>
            <a:ext cx="8064500" cy="4824412"/>
          </a:xfrm>
          <a:prstGeom prst="rect">
            <a:avLst/>
          </a:prstGeom>
        </p:spPr>
        <p:txBody>
          <a:bodyPr/>
          <a:lstStyle>
            <a:lvl1pPr>
              <a:defRPr>
                <a:solidFill>
                  <a:schemeClr val="bg1"/>
                </a:solidFill>
                <a:latin typeface="Calibri Light" panose="020F0302020204030204" pitchFamily="34" charset="0"/>
              </a:defRPr>
            </a:lvl1pPr>
            <a:lvl2pPr>
              <a:defRPr>
                <a:solidFill>
                  <a:schemeClr val="bg1"/>
                </a:solidFill>
                <a:latin typeface="Calibri Light" panose="020F0302020204030204" pitchFamily="34" charset="0"/>
              </a:defRPr>
            </a:lvl2pPr>
            <a:lvl3pPr>
              <a:defRPr>
                <a:solidFill>
                  <a:schemeClr val="bg1"/>
                </a:solidFill>
                <a:latin typeface="Calibri Light" panose="020F0302020204030204" pitchFamily="34" charset="0"/>
              </a:defRPr>
            </a:lvl3pPr>
            <a:lvl4pPr>
              <a:defRPr>
                <a:solidFill>
                  <a:schemeClr val="bg1"/>
                </a:solidFill>
                <a:latin typeface="Calibri Light" panose="020F0302020204030204" pitchFamily="34" charset="0"/>
              </a:defRPr>
            </a:lvl4pPr>
            <a:lvl5pPr>
              <a:defRPr>
                <a:solidFill>
                  <a:schemeClr val="bg1"/>
                </a:solidFill>
                <a:latin typeface="Calibri Light" panose="020F0302020204030204" pitchFamily="34" charset="0"/>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Tree>
    <p:extLst>
      <p:ext uri="{BB962C8B-B14F-4D97-AF65-F5344CB8AC3E}">
        <p14:creationId xmlns:p14="http://schemas.microsoft.com/office/powerpoint/2010/main" val="262229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a:xfrm>
            <a:off x="457200" y="6356350"/>
            <a:ext cx="2133600" cy="365125"/>
          </a:xfrm>
          <a:prstGeom prst="rect">
            <a:avLst/>
          </a:prstGeom>
        </p:spPr>
        <p:txBody>
          <a:bodyPr/>
          <a:lstStyle/>
          <a:p>
            <a:fld id="{29ABD7CB-F5DF-4154-BBB0-F8807910232E}" type="datetimeFigureOut">
              <a:rPr lang="pl-PL" smtClean="0"/>
              <a:pPr/>
              <a:t>2016-09-14</a:t>
            </a:fld>
            <a:endParaRPr lang="pl-PL"/>
          </a:p>
        </p:txBody>
      </p:sp>
      <p:sp>
        <p:nvSpPr>
          <p:cNvPr id="5" name="Symbol zastępczy stopki 4"/>
          <p:cNvSpPr>
            <a:spLocks noGrp="1"/>
          </p:cNvSpPr>
          <p:nvPr>
            <p:ph type="ftr" sz="quarter" idx="11"/>
          </p:nvPr>
        </p:nvSpPr>
        <p:spPr>
          <a:xfrm>
            <a:off x="3124200" y="6356350"/>
            <a:ext cx="2895600" cy="365125"/>
          </a:xfrm>
          <a:prstGeom prst="rect">
            <a:avLst/>
          </a:prstGeom>
        </p:spPr>
        <p:txBody>
          <a:bodyPr/>
          <a:lstStyle/>
          <a:p>
            <a:endParaRPr lang="pl-PL"/>
          </a:p>
        </p:txBody>
      </p:sp>
      <p:sp>
        <p:nvSpPr>
          <p:cNvPr id="6" name="Symbol zastępczy numeru slajdu 5"/>
          <p:cNvSpPr>
            <a:spLocks noGrp="1"/>
          </p:cNvSpPr>
          <p:nvPr>
            <p:ph type="sldNum" sz="quarter" idx="12"/>
          </p:nvPr>
        </p:nvSpPr>
        <p:spPr>
          <a:xfrm>
            <a:off x="6553200" y="6356350"/>
            <a:ext cx="2133600" cy="365125"/>
          </a:xfrm>
          <a:prstGeom prst="rect">
            <a:avLst/>
          </a:prstGeom>
        </p:spPr>
        <p:txBody>
          <a:bodyPr/>
          <a:lstStyle/>
          <a:p>
            <a:fld id="{097CBD1A-0931-4AE7-8427-35521C0519C1}" type="slidenum">
              <a:rPr lang="pl-PL" smtClean="0"/>
              <a:pPr/>
              <a:t>‹#›</a:t>
            </a:fld>
            <a:endParaRPr lang="pl-PL"/>
          </a:p>
        </p:txBody>
      </p:sp>
    </p:spTree>
    <p:extLst>
      <p:ext uri="{BB962C8B-B14F-4D97-AF65-F5344CB8AC3E}">
        <p14:creationId xmlns:p14="http://schemas.microsoft.com/office/powerpoint/2010/main" val="3761977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6" name="Symbol zastępczy zawartości 5"/>
          <p:cNvSpPr>
            <a:spLocks noGrp="1"/>
          </p:cNvSpPr>
          <p:nvPr>
            <p:ph sz="quarter" idx="10"/>
          </p:nvPr>
        </p:nvSpPr>
        <p:spPr>
          <a:xfrm>
            <a:off x="539750" y="1773238"/>
            <a:ext cx="8064500" cy="4824412"/>
          </a:xfrm>
          <a:prstGeom prst="rect">
            <a:avLst/>
          </a:prstGeom>
        </p:spPr>
        <p:txBody>
          <a:bodyPr/>
          <a:lstStyle>
            <a:lvl1pPr>
              <a:defRPr>
                <a:solidFill>
                  <a:schemeClr val="bg1"/>
                </a:solidFill>
                <a:latin typeface="Calibri Light" panose="020F0302020204030204" pitchFamily="34" charset="0"/>
              </a:defRPr>
            </a:lvl1pPr>
            <a:lvl2pPr>
              <a:defRPr>
                <a:solidFill>
                  <a:schemeClr val="bg1"/>
                </a:solidFill>
                <a:latin typeface="Calibri Light" panose="020F0302020204030204" pitchFamily="34" charset="0"/>
              </a:defRPr>
            </a:lvl2pPr>
            <a:lvl3pPr>
              <a:defRPr>
                <a:solidFill>
                  <a:schemeClr val="bg1"/>
                </a:solidFill>
                <a:latin typeface="Calibri Light" panose="020F0302020204030204" pitchFamily="34" charset="0"/>
              </a:defRPr>
            </a:lvl3pPr>
            <a:lvl4pPr>
              <a:defRPr>
                <a:solidFill>
                  <a:schemeClr val="bg1"/>
                </a:solidFill>
                <a:latin typeface="Calibri Light" panose="020F0302020204030204" pitchFamily="34" charset="0"/>
              </a:defRPr>
            </a:lvl4pPr>
            <a:lvl5pPr>
              <a:defRPr>
                <a:solidFill>
                  <a:schemeClr val="bg1"/>
                </a:solidFill>
                <a:latin typeface="Calibri Light" panose="020F0302020204030204" pitchFamily="34" charset="0"/>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Tree>
    <p:extLst>
      <p:ext uri="{BB962C8B-B14F-4D97-AF65-F5344CB8AC3E}">
        <p14:creationId xmlns:p14="http://schemas.microsoft.com/office/powerpoint/2010/main" val="262229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Anita\Desktop\WN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3300413"/>
            <a:ext cx="914400" cy="255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Anita\Desktop\WNE.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1743" b="42928"/>
          <a:stretch/>
        </p:blipFill>
        <p:spPr bwMode="auto">
          <a:xfrm>
            <a:off x="281354" y="404664"/>
            <a:ext cx="4290646" cy="815082"/>
          </a:xfrm>
          <a:prstGeom prst="rect">
            <a:avLst/>
          </a:prstGeom>
          <a:noFill/>
          <a:extLst>
            <a:ext uri="{909E8E84-426E-40DD-AFC4-6F175D3DCCD1}">
              <a14:hiddenFill xmlns:a14="http://schemas.microsoft.com/office/drawing/2010/main">
                <a:solidFill>
                  <a:srgbClr val="FFFFFF"/>
                </a:solidFill>
              </a14:hiddenFill>
            </a:ext>
          </a:extLst>
        </p:spPr>
      </p:pic>
      <p:sp>
        <p:nvSpPr>
          <p:cNvPr id="9" name="Prostokąt 8"/>
          <p:cNvSpPr/>
          <p:nvPr/>
        </p:nvSpPr>
        <p:spPr>
          <a:xfrm>
            <a:off x="0" y="1484784"/>
            <a:ext cx="9144000" cy="5373216"/>
          </a:xfrm>
          <a:prstGeom prst="rect">
            <a:avLst/>
          </a:prstGeom>
          <a:solidFill>
            <a:srgbClr val="912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Symbol zastępczy tytułu 1"/>
          <p:cNvSpPr>
            <a:spLocks noGrp="1"/>
          </p:cNvSpPr>
          <p:nvPr>
            <p:ph type="title"/>
          </p:nvPr>
        </p:nvSpPr>
        <p:spPr>
          <a:xfrm>
            <a:off x="421196" y="3300413"/>
            <a:ext cx="822960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Tree>
    <p:extLst>
      <p:ext uri="{BB962C8B-B14F-4D97-AF65-F5344CB8AC3E}">
        <p14:creationId xmlns:p14="http://schemas.microsoft.com/office/powerpoint/2010/main" val="2222183906"/>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54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64" r:id="rId1"/>
    <p:sldLayoutId id="2147483665"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67" r:id="rId1"/>
    <p:sldLayoutId id="2147483668"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Anita\Desktop\W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3300413"/>
            <a:ext cx="914400" cy="255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Anita\Desktop\WNE.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743" b="42928"/>
          <a:stretch/>
        </p:blipFill>
        <p:spPr bwMode="auto">
          <a:xfrm>
            <a:off x="281354" y="404664"/>
            <a:ext cx="4290646" cy="815082"/>
          </a:xfrm>
          <a:prstGeom prst="rect">
            <a:avLst/>
          </a:prstGeom>
          <a:noFill/>
          <a:extLst>
            <a:ext uri="{909E8E84-426E-40DD-AFC4-6F175D3DCCD1}">
              <a14:hiddenFill xmlns:a14="http://schemas.microsoft.com/office/drawing/2010/main">
                <a:solidFill>
                  <a:srgbClr val="FFFFFF"/>
                </a:solidFill>
              </a14:hiddenFill>
            </a:ext>
          </a:extLst>
        </p:spPr>
      </p:pic>
      <p:sp>
        <p:nvSpPr>
          <p:cNvPr id="9" name="Prostokąt 8"/>
          <p:cNvSpPr/>
          <p:nvPr/>
        </p:nvSpPr>
        <p:spPr>
          <a:xfrm>
            <a:off x="0" y="1484784"/>
            <a:ext cx="9144000" cy="5373216"/>
          </a:xfrm>
          <a:prstGeom prst="rect">
            <a:avLst/>
          </a:prstGeom>
          <a:solidFill>
            <a:srgbClr val="912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Symbol zastępczy tytułu 1"/>
          <p:cNvSpPr>
            <a:spLocks noGrp="1"/>
          </p:cNvSpPr>
          <p:nvPr>
            <p:ph type="title"/>
          </p:nvPr>
        </p:nvSpPr>
        <p:spPr>
          <a:xfrm>
            <a:off x="421196" y="3300413"/>
            <a:ext cx="822960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Tree>
    <p:extLst>
      <p:ext uri="{BB962C8B-B14F-4D97-AF65-F5344CB8AC3E}">
        <p14:creationId xmlns:p14="http://schemas.microsoft.com/office/powerpoint/2010/main" val="2222183906"/>
      </p:ext>
    </p:extLst>
  </p:cSld>
  <p:clrMap bg1="lt1" tx1="dk1" bg2="lt2" tx2="dk2" accent1="accent1" accent2="accent2" accent3="accent3" accent4="accent4" accent5="accent5" accent6="accent6" hlink="hlink" folHlink="folHlink"/>
  <p:sldLayoutIdLst>
    <p:sldLayoutId id="2147483670"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54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75" r:id="rId1"/>
    <p:sldLayoutId id="2147483676"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78" r:id="rId1"/>
    <p:sldLayoutId id="2147483679"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81" r:id="rId1"/>
    <p:sldLayoutId id="2147483682"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ncn.gov.p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jpe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ncn.gov.p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4.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5.png"/><Relationship Id="rId4" Type="http://schemas.openxmlformats.org/officeDocument/2006/relationships/oleObject" Target="../embeddings/oleObject5.bin"/><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ctrTitle"/>
          </p:nvPr>
        </p:nvSpPr>
        <p:spPr>
          <a:xfrm>
            <a:off x="307975" y="4437112"/>
            <a:ext cx="8712968" cy="1470025"/>
          </a:xfrm>
        </p:spPr>
        <p:txBody>
          <a:bodyPr>
            <a:noAutofit/>
          </a:bodyPr>
          <a:lstStyle/>
          <a:p>
            <a:r>
              <a:rPr lang="pl-PL" sz="4000" dirty="0" smtClean="0"/>
              <a:t>SPAG </a:t>
            </a:r>
            <a:r>
              <a:rPr lang="en-US" sz="4000" dirty="0" smtClean="0"/>
              <a:t>Spatial </a:t>
            </a:r>
            <a:r>
              <a:rPr lang="en-US" sz="4000" dirty="0"/>
              <a:t>agglomeration </a:t>
            </a:r>
            <a:r>
              <a:rPr lang="en-US" sz="4000" dirty="0" smtClean="0"/>
              <a:t>index </a:t>
            </a:r>
            <a:r>
              <a:rPr lang="en-US" sz="4000" dirty="0"/>
              <a:t>- empirical study for business location in </a:t>
            </a:r>
            <a:r>
              <a:rPr lang="pl-PL" sz="4000" dirty="0" smtClean="0"/>
              <a:t>NTS2 </a:t>
            </a:r>
            <a:r>
              <a:rPr lang="pl-PL" sz="4000" dirty="0" err="1" smtClean="0"/>
              <a:t>Polish</a:t>
            </a:r>
            <a:r>
              <a:rPr lang="pl-PL" sz="4000" dirty="0" smtClean="0"/>
              <a:t> </a:t>
            </a:r>
            <a:r>
              <a:rPr lang="en-US" sz="4000" dirty="0" smtClean="0"/>
              <a:t>region</a:t>
            </a:r>
            <a:r>
              <a:rPr lang="pl-PL" sz="4000" dirty="0" smtClean="0"/>
              <a:t>s</a:t>
            </a:r>
            <a:r>
              <a:rPr lang="en-US" sz="4000" dirty="0"/>
              <a:t/>
            </a:r>
            <a:br>
              <a:rPr lang="en-US" sz="4000" dirty="0"/>
            </a:br>
            <a:r>
              <a:rPr lang="pl-PL" sz="4000" b="1" dirty="0" smtClean="0"/>
              <a:t/>
            </a:r>
            <a:br>
              <a:rPr lang="pl-PL" sz="4000" b="1" dirty="0" smtClean="0"/>
            </a:br>
            <a:r>
              <a:rPr lang="en-US" sz="3600" dirty="0"/>
              <a:t> </a:t>
            </a:r>
            <a:r>
              <a:rPr lang="pl-PL" sz="3600" dirty="0"/>
              <a:t/>
            </a:r>
            <a:br>
              <a:rPr lang="pl-PL" sz="3600" dirty="0"/>
            </a:br>
            <a:r>
              <a:rPr lang="pl-PL" sz="2800" b="1" u="sng" dirty="0"/>
              <a:t>Katarzyna </a:t>
            </a:r>
            <a:r>
              <a:rPr lang="pl-PL" sz="2800" b="1" u="sng" dirty="0" err="1" smtClean="0"/>
              <a:t>Kopczewska</a:t>
            </a:r>
            <a:r>
              <a:rPr lang="pl-PL" sz="2800" dirty="0" smtClean="0"/>
              <a:t>, Paweł </a:t>
            </a:r>
            <a:r>
              <a:rPr lang="pl-PL" sz="2800" dirty="0" err="1" smtClean="0"/>
              <a:t>Churski</a:t>
            </a:r>
            <a:r>
              <a:rPr lang="pl-PL" sz="2800" dirty="0" smtClean="0"/>
              <a:t>, </a:t>
            </a:r>
            <a:br>
              <a:rPr lang="pl-PL" sz="2800" dirty="0" smtClean="0"/>
            </a:br>
            <a:r>
              <a:rPr lang="pl-PL" sz="2800" dirty="0" smtClean="0"/>
              <a:t>Artur Ochojski, Adam Polko</a:t>
            </a:r>
            <a:br>
              <a:rPr lang="pl-PL" sz="2800" dirty="0" smtClean="0"/>
            </a:br>
            <a:r>
              <a:rPr lang="pl-PL" sz="3600" dirty="0"/>
              <a:t/>
            </a:r>
            <a:br>
              <a:rPr lang="pl-PL" sz="3600" dirty="0"/>
            </a:br>
            <a:r>
              <a:rPr lang="en-US" sz="1800" dirty="0" smtClean="0"/>
              <a:t>The </a:t>
            </a:r>
            <a:r>
              <a:rPr lang="en-US" sz="1800" dirty="0"/>
              <a:t>paper is financed by the Polish National Science Centre </a:t>
            </a:r>
            <a:r>
              <a:rPr lang="en-US" sz="1800" u="sng" dirty="0">
                <a:hlinkClick r:id="rId2"/>
              </a:rPr>
              <a:t>www.ncn.gov.pl</a:t>
            </a:r>
            <a:r>
              <a:rPr lang="en-US" sz="1800" dirty="0"/>
              <a:t> as the research project in OPUS 6 call, contract No. </a:t>
            </a:r>
            <a:r>
              <a:rPr lang="en-US" sz="1800" dirty="0" smtClean="0"/>
              <a:t>UMO-2013/11/B/HS4/01098</a:t>
            </a:r>
            <a:r>
              <a:rPr lang="pl-PL" sz="1800" dirty="0"/>
              <a:t/>
            </a:r>
            <a:br>
              <a:rPr lang="pl-PL" sz="1800" dirty="0"/>
            </a:br>
            <a:r>
              <a:rPr lang="en-US" sz="3600" dirty="0"/>
              <a:t> </a:t>
            </a:r>
            <a:r>
              <a:rPr lang="pl-PL" sz="3600" dirty="0"/>
              <a:t/>
            </a:r>
            <a:br>
              <a:rPr lang="pl-PL" sz="3600" dirty="0"/>
            </a:br>
            <a:r>
              <a:rPr lang="pl-PL" sz="3600" b="1" dirty="0"/>
              <a:t> </a:t>
            </a:r>
            <a:r>
              <a:rPr lang="pl-PL" sz="3600" dirty="0"/>
              <a:t/>
            </a:r>
            <a:br>
              <a:rPr lang="pl-PL" sz="3600" dirty="0"/>
            </a:br>
            <a:r>
              <a:rPr lang="en-US" sz="3600" dirty="0"/>
              <a:t> </a:t>
            </a:r>
            <a:r>
              <a:rPr lang="pl-PL" sz="3600" dirty="0"/>
              <a:t/>
            </a:r>
            <a:br>
              <a:rPr lang="pl-PL" sz="3600" dirty="0"/>
            </a:br>
            <a:endParaRPr lang="pl-PL" sz="1400" dirty="0"/>
          </a:p>
        </p:txBody>
      </p:sp>
      <p:sp>
        <p:nvSpPr>
          <p:cNvPr id="2" name="AutoShape 2" descr="Znalezione obrazy dla zapytania uniwersytet ekonomiczny w katowica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8" name="Obraz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60338"/>
            <a:ext cx="3312368" cy="1175587"/>
          </a:xfrm>
          <a:prstGeom prst="rect">
            <a:avLst/>
          </a:prstGeom>
          <a:noFill/>
          <a:ln>
            <a:noFill/>
          </a:ln>
        </p:spPr>
      </p:pic>
      <p:sp>
        <p:nvSpPr>
          <p:cNvPr id="3" name="AutoShape 10" descr="Znalezione obrazy dla zapytania U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1036" name="Picture 12" descr="http://www.uw.edu.pl/wp-content/themes/uw/library/img/logo-p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3031" y="168228"/>
            <a:ext cx="2772649" cy="1078253"/>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p:cNvSpPr txBox="1"/>
          <p:nvPr/>
        </p:nvSpPr>
        <p:spPr>
          <a:xfrm>
            <a:off x="3620343" y="168228"/>
            <a:ext cx="2535833" cy="1200329"/>
          </a:xfrm>
          <a:prstGeom prst="rect">
            <a:avLst/>
          </a:prstGeom>
          <a:solidFill>
            <a:schemeClr val="bg1"/>
          </a:solidFill>
        </p:spPr>
        <p:txBody>
          <a:bodyPr wrap="square" rtlCol="0">
            <a:spAutoFit/>
          </a:bodyPr>
          <a:lstStyle/>
          <a:p>
            <a:endParaRPr lang="pl-PL" dirty="0" smtClean="0"/>
          </a:p>
          <a:p>
            <a:endParaRPr lang="pl-PL" dirty="0"/>
          </a:p>
          <a:p>
            <a:endParaRPr lang="pl-PL" dirty="0" smtClean="0"/>
          </a:p>
          <a:p>
            <a:endParaRPr lang="pl-PL" dirty="0"/>
          </a:p>
        </p:txBody>
      </p:sp>
    </p:spTree>
    <p:extLst>
      <p:ext uri="{BB962C8B-B14F-4D97-AF65-F5344CB8AC3E}">
        <p14:creationId xmlns:p14="http://schemas.microsoft.com/office/powerpoint/2010/main" val="3316964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ela 7"/>
          <p:cNvGraphicFramePr>
            <a:graphicFrameLocks noGrp="1"/>
          </p:cNvGraphicFramePr>
          <p:nvPr/>
        </p:nvGraphicFramePr>
        <p:xfrm>
          <a:off x="179513" y="0"/>
          <a:ext cx="8640959" cy="6630980"/>
        </p:xfrm>
        <a:graphic>
          <a:graphicData uri="http://schemas.openxmlformats.org/drawingml/2006/table">
            <a:tbl>
              <a:tblPr/>
              <a:tblGrid>
                <a:gridCol w="1656183"/>
                <a:gridCol w="2232248"/>
                <a:gridCol w="2500222"/>
                <a:gridCol w="2252306"/>
              </a:tblGrid>
              <a:tr h="482651">
                <a:tc>
                  <a:txBody>
                    <a:bodyPr/>
                    <a:lstStyle/>
                    <a:p>
                      <a:pPr algn="ctr">
                        <a:lnSpc>
                          <a:spcPct val="115000"/>
                        </a:lnSpc>
                        <a:spcAft>
                          <a:spcPts val="0"/>
                        </a:spcAft>
                      </a:pP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Arial" pitchFamily="34" charset="0"/>
                          <a:ea typeface="Calibri"/>
                          <a:cs typeface="Arial" pitchFamily="34" charset="0"/>
                        </a:rPr>
                        <a:t>Index of coverage</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a:latin typeface="Arial" pitchFamily="34" charset="0"/>
                          <a:ea typeface="Calibri"/>
                          <a:cs typeface="Arial" pitchFamily="34" charset="0"/>
                        </a:rPr>
                        <a:t>Index of distance</a:t>
                      </a:r>
                      <a:endParaRPr lang="pl-PL"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Arial" pitchFamily="34" charset="0"/>
                          <a:ea typeface="Calibri"/>
                          <a:cs typeface="Arial" pitchFamily="34" charset="0"/>
                        </a:rPr>
                        <a:t>Index of overlap</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0125">
                <a:tc>
                  <a:txBody>
                    <a:bodyPr/>
                    <a:lstStyle/>
                    <a:p>
                      <a:pPr algn="ctr">
                        <a:lnSpc>
                          <a:spcPct val="115000"/>
                        </a:lnSpc>
                        <a:spcAft>
                          <a:spcPts val="0"/>
                        </a:spcAft>
                      </a:pPr>
                      <a:r>
                        <a:rPr lang="pl-PL" sz="1800" b="1" dirty="0" err="1" smtClean="0">
                          <a:latin typeface="Arial" pitchFamily="34" charset="0"/>
                          <a:ea typeface="Calibri"/>
                          <a:cs typeface="Arial" pitchFamily="34" charset="0"/>
                        </a:rPr>
                        <a:t>Index</a:t>
                      </a:r>
                      <a:endParaRPr lang="pl-PL" sz="1800" b="1"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a:txBody>
                    <a:bodyPr/>
                    <a:lstStyle/>
                    <a:p>
                      <a:pPr algn="ctr">
                        <a:lnSpc>
                          <a:spcPct val="100000"/>
                        </a:lnSpc>
                        <a:spcAft>
                          <a:spcPts val="0"/>
                        </a:spcAft>
                      </a:pPr>
                      <a:r>
                        <a:rPr lang="en-US" sz="1800" dirty="0">
                          <a:latin typeface="Arial" pitchFamily="34" charset="0"/>
                          <a:ea typeface="Calibri"/>
                          <a:cs typeface="Arial" pitchFamily="34" charset="0"/>
                        </a:rPr>
                        <a:t>Measure to be calculated in counter and nominator</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pitchFamily="34" charset="0"/>
                          <a:ea typeface="Calibri"/>
                          <a:cs typeface="Arial" pitchFamily="34" charset="0"/>
                        </a:rPr>
                        <a:t>Total area of selected </a:t>
                      </a:r>
                      <a:r>
                        <a:rPr lang="en-US" sz="1800" i="1" dirty="0">
                          <a:latin typeface="Arial" pitchFamily="34" charset="0"/>
                          <a:ea typeface="Calibri"/>
                          <a:cs typeface="Arial" pitchFamily="34" charset="0"/>
                        </a:rPr>
                        <a:t>k</a:t>
                      </a:r>
                      <a:r>
                        <a:rPr lang="en-US" sz="1800" dirty="0">
                          <a:latin typeface="Arial" pitchFamily="34" charset="0"/>
                          <a:ea typeface="Calibri"/>
                          <a:cs typeface="Arial" pitchFamily="34" charset="0"/>
                        </a:rPr>
                        <a:t> circles </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pitchFamily="34" charset="0"/>
                          <a:ea typeface="Calibri"/>
                          <a:cs typeface="Arial" pitchFamily="34" charset="0"/>
                        </a:rPr>
                        <a:t>Average distance between </a:t>
                      </a:r>
                      <a:r>
                        <a:rPr lang="en-US" sz="1800" i="1" dirty="0">
                          <a:latin typeface="Arial" pitchFamily="34" charset="0"/>
                          <a:ea typeface="Calibri"/>
                          <a:cs typeface="Arial" pitchFamily="34" charset="0"/>
                        </a:rPr>
                        <a:t>k</a:t>
                      </a:r>
                      <a:r>
                        <a:rPr lang="en-US" sz="1800" dirty="0">
                          <a:latin typeface="Arial" pitchFamily="34" charset="0"/>
                          <a:ea typeface="Calibri"/>
                          <a:cs typeface="Arial" pitchFamily="34" charset="0"/>
                        </a:rPr>
                        <a:t> circles </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pitchFamily="34" charset="0"/>
                          <a:ea typeface="Calibri"/>
                          <a:cs typeface="Arial" pitchFamily="34" charset="0"/>
                        </a:rPr>
                        <a:t>Area covered by selected </a:t>
                      </a:r>
                      <a:r>
                        <a:rPr lang="en-US" sz="1800" i="1" dirty="0">
                          <a:latin typeface="Arial" pitchFamily="34" charset="0"/>
                          <a:ea typeface="Calibri"/>
                          <a:cs typeface="Arial" pitchFamily="34" charset="0"/>
                        </a:rPr>
                        <a:t>k</a:t>
                      </a:r>
                      <a:r>
                        <a:rPr lang="en-US" sz="1800" dirty="0">
                          <a:latin typeface="Arial" pitchFamily="34" charset="0"/>
                          <a:ea typeface="Calibri"/>
                          <a:cs typeface="Arial" pitchFamily="34" charset="0"/>
                        </a:rPr>
                        <a:t> circles </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4176">
                <a:tc>
                  <a:txBody>
                    <a:bodyPr/>
                    <a:lstStyle/>
                    <a:p>
                      <a:pPr algn="ctr">
                        <a:lnSpc>
                          <a:spcPct val="100000"/>
                        </a:lnSpc>
                        <a:spcAft>
                          <a:spcPts val="0"/>
                        </a:spcAft>
                      </a:pPr>
                      <a:r>
                        <a:rPr lang="en-US" sz="1800">
                          <a:latin typeface="Arial" pitchFamily="34" charset="0"/>
                          <a:ea typeface="Calibri"/>
                          <a:cs typeface="Arial" pitchFamily="34" charset="0"/>
                        </a:rPr>
                        <a:t>Counter </a:t>
                      </a:r>
                      <a:endParaRPr lang="pl-PL" sz="1800">
                        <a:latin typeface="Arial" pitchFamily="34" charset="0"/>
                        <a:ea typeface="Calibri"/>
                        <a:cs typeface="Arial" pitchFamily="34" charset="0"/>
                      </a:endParaRPr>
                    </a:p>
                    <a:p>
                      <a:pPr algn="ctr">
                        <a:lnSpc>
                          <a:spcPct val="100000"/>
                        </a:lnSpc>
                        <a:spcAft>
                          <a:spcPts val="0"/>
                        </a:spcAft>
                      </a:pPr>
                      <a:r>
                        <a:rPr lang="en-US" sz="1800">
                          <a:latin typeface="Arial" pitchFamily="34" charset="0"/>
                          <a:ea typeface="Calibri"/>
                          <a:cs typeface="Arial" pitchFamily="34" charset="0"/>
                        </a:rPr>
                        <a:t>Empirical distribution of </a:t>
                      </a:r>
                      <a:r>
                        <a:rPr lang="en-US" sz="1800" i="1">
                          <a:latin typeface="Arial" pitchFamily="34" charset="0"/>
                          <a:ea typeface="Calibri"/>
                          <a:cs typeface="Arial" pitchFamily="34" charset="0"/>
                        </a:rPr>
                        <a:t>k </a:t>
                      </a:r>
                      <a:r>
                        <a:rPr lang="en-US" sz="1800">
                          <a:latin typeface="Arial" pitchFamily="34" charset="0"/>
                          <a:ea typeface="Calibri"/>
                          <a:cs typeface="Arial" pitchFamily="34" charset="0"/>
                        </a:rPr>
                        <a:t>circles</a:t>
                      </a:r>
                      <a:endParaRPr lang="pl-PL"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pitchFamily="34" charset="0"/>
                          <a:ea typeface="Calibri"/>
                          <a:cs typeface="Arial" pitchFamily="34" charset="0"/>
                        </a:rPr>
                        <a:t>Circles of different size</a:t>
                      </a:r>
                      <a:endParaRPr lang="pl-PL" sz="1800">
                        <a:latin typeface="Arial" pitchFamily="34" charset="0"/>
                        <a:ea typeface="Calibri"/>
                        <a:cs typeface="Arial" pitchFamily="34" charset="0"/>
                      </a:endParaRPr>
                    </a:p>
                    <a:p>
                      <a:pPr algn="ctr">
                        <a:lnSpc>
                          <a:spcPct val="100000"/>
                        </a:lnSpc>
                        <a:spcAft>
                          <a:spcPts val="0"/>
                        </a:spcAft>
                      </a:pPr>
                      <a:r>
                        <a:rPr lang="en-US" sz="1800">
                          <a:latin typeface="Arial" pitchFamily="34" charset="0"/>
                          <a:ea typeface="Calibri"/>
                          <a:cs typeface="Arial" pitchFamily="34" charset="0"/>
                        </a:rPr>
                        <a:t>Radii of circles from optimization </a:t>
                      </a:r>
                      <a:endParaRPr lang="pl-PL" sz="1800">
                        <a:latin typeface="Arial" pitchFamily="34" charset="0"/>
                        <a:ea typeface="Calibri"/>
                        <a:cs typeface="Arial" pitchFamily="34" charset="0"/>
                      </a:endParaRPr>
                    </a:p>
                    <a:p>
                      <a:pPr algn="ctr">
                        <a:lnSpc>
                          <a:spcPct val="100000"/>
                        </a:lnSpc>
                        <a:spcAft>
                          <a:spcPts val="0"/>
                        </a:spcAft>
                      </a:pPr>
                      <a:r>
                        <a:rPr lang="en-US" sz="1800">
                          <a:latin typeface="Arial" pitchFamily="34" charset="0"/>
                          <a:ea typeface="Calibri"/>
                          <a:cs typeface="Arial" pitchFamily="34" charset="0"/>
                        </a:rPr>
                        <a:t>Real location</a:t>
                      </a:r>
                      <a:endParaRPr lang="pl-PL"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pitchFamily="34" charset="0"/>
                          <a:ea typeface="Calibri"/>
                          <a:cs typeface="Arial" pitchFamily="34" charset="0"/>
                        </a:rPr>
                        <a:t>Circles of different size</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Radii of circles from optimization </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Real location</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pitchFamily="34" charset="0"/>
                          <a:ea typeface="Calibri"/>
                          <a:cs typeface="Arial" pitchFamily="34" charset="0"/>
                        </a:rPr>
                        <a:t>Circles of different size</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Radii of circles from optimization </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Real location</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3868">
                <a:tc>
                  <a:txBody>
                    <a:bodyPr/>
                    <a:lstStyle/>
                    <a:p>
                      <a:pPr algn="ctr">
                        <a:lnSpc>
                          <a:spcPct val="100000"/>
                        </a:lnSpc>
                        <a:spcAft>
                          <a:spcPts val="0"/>
                        </a:spcAft>
                      </a:pPr>
                      <a:r>
                        <a:rPr lang="en-US" sz="1800" dirty="0">
                          <a:latin typeface="Arial" pitchFamily="34" charset="0"/>
                          <a:ea typeface="Calibri"/>
                          <a:cs typeface="Arial" pitchFamily="34" charset="0"/>
                        </a:rPr>
                        <a:t>Nominator </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Theoretical distribution under full coverage </a:t>
                      </a:r>
                      <a:endParaRPr lang="pl-PL" sz="1800" dirty="0">
                        <a:latin typeface="Arial" pitchFamily="34" charset="0"/>
                        <a:ea typeface="Calibri"/>
                        <a:cs typeface="Arial" pitchFamily="34" charset="0"/>
                      </a:endParaRPr>
                    </a:p>
                    <a:p>
                      <a:pPr algn="ctr">
                        <a:lnSpc>
                          <a:spcPct val="100000"/>
                        </a:lnSpc>
                        <a:spcAft>
                          <a:spcPts val="0"/>
                        </a:spcAft>
                      </a:pPr>
                      <a:r>
                        <a:rPr lang="en-US" sz="1800" i="1" dirty="0">
                          <a:latin typeface="Arial" pitchFamily="34" charset="0"/>
                          <a:ea typeface="Calibri"/>
                          <a:cs typeface="Arial" pitchFamily="34" charset="0"/>
                        </a:rPr>
                        <a:t>k=n</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pitchFamily="34" charset="0"/>
                          <a:ea typeface="Calibri"/>
                          <a:cs typeface="Arial" pitchFamily="34" charset="0"/>
                        </a:rPr>
                        <a:t>Circles of equal size</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Radii of </a:t>
                      </a:r>
                      <a:r>
                        <a:rPr lang="en-US" sz="1800" i="1" dirty="0">
                          <a:latin typeface="Arial" pitchFamily="34" charset="0"/>
                          <a:ea typeface="Calibri"/>
                          <a:cs typeface="Arial" pitchFamily="34" charset="0"/>
                        </a:rPr>
                        <a:t>n</a:t>
                      </a:r>
                      <a:r>
                        <a:rPr lang="en-US" sz="1800" dirty="0">
                          <a:latin typeface="Arial" pitchFamily="34" charset="0"/>
                          <a:ea typeface="Calibri"/>
                          <a:cs typeface="Arial" pitchFamily="34" charset="0"/>
                        </a:rPr>
                        <a:t> circles from optimization</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Circle packing algorithm to locate circles</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pitchFamily="34" charset="0"/>
                          <a:ea typeface="Calibri"/>
                          <a:cs typeface="Arial" pitchFamily="34" charset="0"/>
                        </a:rPr>
                        <a:t>Circles of equal size</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Radii of </a:t>
                      </a:r>
                      <a:r>
                        <a:rPr lang="en-US" sz="1800" i="1" dirty="0">
                          <a:latin typeface="Arial" pitchFamily="34" charset="0"/>
                          <a:ea typeface="Calibri"/>
                          <a:cs typeface="Arial" pitchFamily="34" charset="0"/>
                        </a:rPr>
                        <a:t>n</a:t>
                      </a:r>
                      <a:r>
                        <a:rPr lang="en-US" sz="1800" dirty="0">
                          <a:latin typeface="Arial" pitchFamily="34" charset="0"/>
                          <a:ea typeface="Calibri"/>
                          <a:cs typeface="Arial" pitchFamily="34" charset="0"/>
                        </a:rPr>
                        <a:t> circles from optimization</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Circle packing algorithm to locate circles</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pitchFamily="34" charset="0"/>
                          <a:ea typeface="Calibri"/>
                          <a:cs typeface="Arial" pitchFamily="34" charset="0"/>
                        </a:rPr>
                        <a:t>Circles of equal size</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Radii of </a:t>
                      </a:r>
                      <a:r>
                        <a:rPr lang="en-US" sz="1800" i="1" dirty="0">
                          <a:latin typeface="Arial" pitchFamily="34" charset="0"/>
                          <a:ea typeface="Calibri"/>
                          <a:cs typeface="Arial" pitchFamily="34" charset="0"/>
                        </a:rPr>
                        <a:t>n</a:t>
                      </a:r>
                      <a:r>
                        <a:rPr lang="en-US" sz="1800" dirty="0">
                          <a:latin typeface="Arial" pitchFamily="34" charset="0"/>
                          <a:ea typeface="Calibri"/>
                          <a:cs typeface="Arial" pitchFamily="34" charset="0"/>
                        </a:rPr>
                        <a:t> circles from optimization</a:t>
                      </a:r>
                      <a:endParaRPr lang="pl-PL" sz="1800" dirty="0">
                        <a:latin typeface="Arial" pitchFamily="34" charset="0"/>
                        <a:ea typeface="Calibri"/>
                        <a:cs typeface="Arial" pitchFamily="34" charset="0"/>
                      </a:endParaRPr>
                    </a:p>
                    <a:p>
                      <a:pPr algn="ctr">
                        <a:lnSpc>
                          <a:spcPct val="100000"/>
                        </a:lnSpc>
                        <a:spcAft>
                          <a:spcPts val="0"/>
                        </a:spcAft>
                      </a:pPr>
                      <a:r>
                        <a:rPr lang="en-US" sz="1800" dirty="0">
                          <a:latin typeface="Arial" pitchFamily="34" charset="0"/>
                          <a:ea typeface="Calibri"/>
                          <a:cs typeface="Arial" pitchFamily="34" charset="0"/>
                        </a:rPr>
                        <a:t>Circle packing algorithm to locate circles</a:t>
                      </a:r>
                      <a:endParaRPr lang="pl-PL"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634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95736" y="620688"/>
            <a:ext cx="1628489" cy="648072"/>
          </a:xfrm>
          <a:prstGeom prst="rect">
            <a:avLst/>
          </a:prstGeom>
          <a:noFill/>
        </p:spPr>
      </p:pic>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6349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620688"/>
            <a:ext cx="2232248" cy="706611"/>
          </a:xfrm>
          <a:prstGeom prst="rect">
            <a:avLst/>
          </a:prstGeom>
          <a:noFill/>
        </p:spPr>
      </p:pic>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6349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60232" y="620688"/>
            <a:ext cx="1944216" cy="64807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8784976" cy="3970318"/>
          </a:xfrm>
          <a:prstGeom prst="rect">
            <a:avLst/>
          </a:prstGeom>
        </p:spPr>
        <p:txBody>
          <a:bodyPr wrap="square">
            <a:spAutoFit/>
          </a:bodyPr>
          <a:lstStyle/>
          <a:p>
            <a:pPr lvl="0"/>
            <a:endParaRPr lang="pl-PL" sz="2000" dirty="0" smtClean="0"/>
          </a:p>
          <a:p>
            <a:pPr lvl="0"/>
            <a:r>
              <a:rPr lang="en-US" sz="2000" dirty="0" smtClean="0"/>
              <a:t>Reference value </a:t>
            </a:r>
            <a:r>
              <a:rPr lang="en-US" sz="2000" b="1" dirty="0" smtClean="0"/>
              <a:t>SPAG=1</a:t>
            </a:r>
            <a:r>
              <a:rPr lang="en-US" sz="2000" dirty="0" smtClean="0"/>
              <a:t> is for the </a:t>
            </a:r>
            <a:r>
              <a:rPr lang="en-US" sz="2000" dirty="0" smtClean="0">
                <a:solidFill>
                  <a:srgbClr val="0070C0"/>
                </a:solidFill>
              </a:rPr>
              <a:t>same size companies distributed evenly </a:t>
            </a:r>
            <a:r>
              <a:rPr lang="en-US" sz="2000" dirty="0" smtClean="0"/>
              <a:t>over the territory. </a:t>
            </a:r>
            <a:endParaRPr lang="pl-PL" sz="2000" dirty="0" smtClean="0"/>
          </a:p>
          <a:p>
            <a:pPr lvl="0"/>
            <a:endParaRPr lang="pl-PL" sz="2000" dirty="0" smtClean="0"/>
          </a:p>
          <a:p>
            <a:pPr lvl="0"/>
            <a:endParaRPr lang="pl-PL" sz="2000" dirty="0" smtClean="0"/>
          </a:p>
          <a:p>
            <a:pPr lvl="0"/>
            <a:r>
              <a:rPr lang="en-US" sz="2000" dirty="0" smtClean="0"/>
              <a:t>Values of </a:t>
            </a:r>
            <a:r>
              <a:rPr lang="en-US" sz="2000" b="1" dirty="0" smtClean="0"/>
              <a:t>SPAG&lt;1</a:t>
            </a:r>
            <a:r>
              <a:rPr lang="en-US" sz="2000" dirty="0" smtClean="0"/>
              <a:t> reveal patterns of </a:t>
            </a:r>
            <a:r>
              <a:rPr lang="en-US" sz="2000" b="1" dirty="0" smtClean="0"/>
              <a:t>clustering</a:t>
            </a:r>
            <a:r>
              <a:rPr lang="en-US" sz="2000" dirty="0" smtClean="0"/>
              <a:t>, with extreme value </a:t>
            </a:r>
            <a:r>
              <a:rPr lang="en-US" sz="2000" b="1" dirty="0" smtClean="0"/>
              <a:t>SPAG~0</a:t>
            </a:r>
            <a:r>
              <a:rPr lang="en-US" sz="2000" dirty="0" smtClean="0"/>
              <a:t> at </a:t>
            </a:r>
            <a:r>
              <a:rPr lang="en-US" sz="2000" dirty="0" smtClean="0">
                <a:solidFill>
                  <a:srgbClr val="006600"/>
                </a:solidFill>
              </a:rPr>
              <a:t>one-point cluster</a:t>
            </a:r>
            <a:r>
              <a:rPr lang="pl-PL" sz="2000" dirty="0" smtClean="0"/>
              <a:t>.</a:t>
            </a:r>
          </a:p>
          <a:p>
            <a:pPr lvl="0"/>
            <a:endParaRPr lang="pl-PL" sz="2000" dirty="0" smtClean="0"/>
          </a:p>
          <a:p>
            <a:pPr lvl="0"/>
            <a:endParaRPr lang="pl-PL" sz="2000" dirty="0" smtClean="0"/>
          </a:p>
          <a:p>
            <a:pPr lvl="0"/>
            <a:r>
              <a:rPr lang="en-US" sz="2000" dirty="0" smtClean="0"/>
              <a:t>Values of </a:t>
            </a:r>
            <a:r>
              <a:rPr lang="en-US" sz="2000" b="1" dirty="0" smtClean="0"/>
              <a:t>SPAG&gt;1</a:t>
            </a:r>
            <a:r>
              <a:rPr lang="en-US" sz="2000" dirty="0" smtClean="0"/>
              <a:t> prove the existence of </a:t>
            </a:r>
            <a:r>
              <a:rPr lang="en-US" sz="2000" dirty="0" smtClean="0">
                <a:solidFill>
                  <a:srgbClr val="0070C0"/>
                </a:solidFill>
              </a:rPr>
              <a:t>border-dispersed pattern </a:t>
            </a:r>
            <a:r>
              <a:rPr lang="en-US" sz="2000" dirty="0" smtClean="0"/>
              <a:t>and the mechanisms of repulsion.</a:t>
            </a:r>
            <a:endParaRPr lang="pl-PL" sz="2000" dirty="0" smtClean="0"/>
          </a:p>
          <a:p>
            <a:pPr lvl="0"/>
            <a:endParaRPr lang="pl-PL" sz="3200" dirty="0"/>
          </a:p>
        </p:txBody>
      </p:sp>
      <p:sp>
        <p:nvSpPr>
          <p:cNvPr id="3" name="Tytuł 3"/>
          <p:cNvSpPr>
            <a:spLocks noGrp="1"/>
          </p:cNvSpPr>
          <p:nvPr>
            <p:ph type="title"/>
          </p:nvPr>
        </p:nvSpPr>
        <p:spPr>
          <a:xfrm>
            <a:off x="1835696" y="188640"/>
            <a:ext cx="7128792" cy="1143000"/>
          </a:xfrm>
        </p:spPr>
        <p:txBody>
          <a:bodyPr>
            <a:noAutofit/>
          </a:bodyPr>
          <a:lstStyle/>
          <a:p>
            <a:pPr lvl="0" algn="r"/>
            <a:r>
              <a:rPr lang="pl-PL" sz="3600" dirty="0" err="1" smtClean="0"/>
              <a:t>Interpretation</a:t>
            </a:r>
            <a:r>
              <a:rPr lang="pl-PL" sz="3600" dirty="0" smtClean="0"/>
              <a:t> of SPAG</a:t>
            </a:r>
            <a:endParaRPr lang="pl-PL" sz="3600" b="1" dirty="0"/>
          </a:p>
        </p:txBody>
      </p:sp>
    </p:spTree>
    <p:extLst>
      <p:ext uri="{BB962C8B-B14F-4D97-AF65-F5344CB8AC3E}">
        <p14:creationId xmlns:p14="http://schemas.microsoft.com/office/powerpoint/2010/main" val="244961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88640"/>
            <a:ext cx="7128792" cy="1143000"/>
          </a:xfrm>
        </p:spPr>
        <p:txBody>
          <a:bodyPr>
            <a:noAutofit/>
          </a:bodyPr>
          <a:lstStyle/>
          <a:p>
            <a:pPr lvl="0" algn="r"/>
            <a:r>
              <a:rPr lang="pl-PL" sz="2800" dirty="0" err="1" smtClean="0"/>
              <a:t>Simulation</a:t>
            </a:r>
            <a:r>
              <a:rPr lang="pl-PL" sz="2800" dirty="0" smtClean="0"/>
              <a:t> </a:t>
            </a:r>
            <a:r>
              <a:rPr lang="pl-PL" sz="2800" dirty="0" err="1" smtClean="0"/>
              <a:t>results</a:t>
            </a:r>
            <a:r>
              <a:rPr lang="pl-PL" sz="2800" dirty="0" smtClean="0"/>
              <a:t> for n=100 </a:t>
            </a:r>
            <a:r>
              <a:rPr lang="pl-PL" sz="2800" dirty="0" err="1" smtClean="0"/>
              <a:t>firms</a:t>
            </a:r>
            <a:r>
              <a:rPr lang="pl-PL" sz="2800" dirty="0" smtClean="0"/>
              <a:t/>
            </a:r>
            <a:br>
              <a:rPr lang="pl-PL" sz="2800" dirty="0" smtClean="0"/>
            </a:br>
            <a:r>
              <a:rPr lang="en-US" sz="2800" b="1" dirty="0" smtClean="0"/>
              <a:t>four </a:t>
            </a:r>
            <a:r>
              <a:rPr lang="en-US" sz="2800" dirty="0" smtClean="0"/>
              <a:t>classes of companies’ size with equal frequency distribution of size </a:t>
            </a:r>
            <a:endParaRPr lang="pl-PL" sz="2800" b="1" dirty="0"/>
          </a:p>
        </p:txBody>
      </p:sp>
      <p:graphicFrame>
        <p:nvGraphicFramePr>
          <p:cNvPr id="5" name="Tabela 4"/>
          <p:cNvGraphicFramePr>
            <a:graphicFrameLocks noGrp="1"/>
          </p:cNvGraphicFramePr>
          <p:nvPr/>
        </p:nvGraphicFramePr>
        <p:xfrm>
          <a:off x="179512" y="1916832"/>
          <a:ext cx="8712968" cy="4392488"/>
        </p:xfrm>
        <a:graphic>
          <a:graphicData uri="http://schemas.openxmlformats.org/drawingml/2006/table">
            <a:tbl>
              <a:tblPr firstRow="1" bandRow="1">
                <a:tableStyleId>{5C22544A-7EE6-4342-B048-85BDC9FD1C3A}</a:tableStyleId>
              </a:tblPr>
              <a:tblGrid>
                <a:gridCol w="2178242"/>
                <a:gridCol w="2178242"/>
                <a:gridCol w="2178242"/>
                <a:gridCol w="2178242"/>
              </a:tblGrid>
              <a:tr h="2196244">
                <a:tc>
                  <a:txBody>
                    <a:bodyPr/>
                    <a:lstStyle/>
                    <a:p>
                      <a:endParaRPr lang="pl-PL" dirty="0"/>
                    </a:p>
                  </a:txBody>
                  <a:tcPr/>
                </a:tc>
                <a:tc>
                  <a:txBody>
                    <a:bodyPr/>
                    <a:lstStyle/>
                    <a:p>
                      <a:endParaRPr lang="pl-PL" dirty="0"/>
                    </a:p>
                  </a:txBody>
                  <a:tcPr/>
                </a:tc>
                <a:tc>
                  <a:txBody>
                    <a:bodyPr/>
                    <a:lstStyle/>
                    <a:p>
                      <a:endParaRPr lang="pl-PL" dirty="0"/>
                    </a:p>
                  </a:txBody>
                  <a:tcPr/>
                </a:tc>
                <a:tc>
                  <a:txBody>
                    <a:bodyPr/>
                    <a:lstStyle/>
                    <a:p>
                      <a:endParaRPr lang="pl-PL" dirty="0"/>
                    </a:p>
                  </a:txBody>
                  <a:tcPr/>
                </a:tc>
              </a:tr>
              <a:tr h="2196244">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1.03</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0.69</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0.72</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0.74</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0.74</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0.08</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0.008</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1.31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0.44</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0.57</a:t>
                      </a:r>
                      <a:endParaRPr lang="pl-PL" sz="2000" dirty="0">
                        <a:latin typeface="Arial" pitchFamily="34" charset="0"/>
                        <a:cs typeface="Arial" pitchFamily="34" charset="0"/>
                      </a:endParaRPr>
                    </a:p>
                  </a:txBody>
                  <a:tcPr/>
                </a:tc>
              </a:tr>
            </a:tbl>
          </a:graphicData>
        </a:graphic>
      </p:graphicFrame>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0417" name="Object 1"/>
          <p:cNvGraphicFramePr>
            <a:graphicFrameLocks noChangeAspect="1"/>
          </p:cNvGraphicFramePr>
          <p:nvPr/>
        </p:nvGraphicFramePr>
        <p:xfrm>
          <a:off x="179512" y="1916831"/>
          <a:ext cx="2160240" cy="2221961"/>
        </p:xfrm>
        <a:graphic>
          <a:graphicData uri="http://schemas.openxmlformats.org/presentationml/2006/ole">
            <mc:AlternateContent xmlns:mc="http://schemas.openxmlformats.org/markup-compatibility/2006">
              <mc:Choice xmlns:v="urn:schemas-microsoft-com:vml" Requires="v">
                <p:oleObj spid="_x0000_s60588" name="Obraz - mapa bitowa" r:id="rId4" imgW="1615238" imgH="1668925" progId="Paint.Picture">
                  <p:embed/>
                </p:oleObj>
              </mc:Choice>
              <mc:Fallback>
                <p:oleObj name="Obraz - mapa bitowa" r:id="rId4" imgW="1615238" imgH="1668925" progId="Paint.Picture">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916831"/>
                        <a:ext cx="2160240" cy="2221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0419" name="Object 3"/>
          <p:cNvGraphicFramePr>
            <a:graphicFrameLocks noChangeAspect="1"/>
          </p:cNvGraphicFramePr>
          <p:nvPr/>
        </p:nvGraphicFramePr>
        <p:xfrm>
          <a:off x="2339752" y="1916831"/>
          <a:ext cx="2160240" cy="2191101"/>
        </p:xfrm>
        <a:graphic>
          <a:graphicData uri="http://schemas.openxmlformats.org/presentationml/2006/ole">
            <mc:AlternateContent xmlns:mc="http://schemas.openxmlformats.org/markup-compatibility/2006">
              <mc:Choice xmlns:v="urn:schemas-microsoft-com:vml" Requires="v">
                <p:oleObj spid="_x0000_s60589" name="Obraz - mapa bitowa" r:id="rId6" imgW="1150476" imgH="1165961" progId="Paint.Picture">
                  <p:embed/>
                </p:oleObj>
              </mc:Choice>
              <mc:Fallback>
                <p:oleObj name="Obraz - mapa bitowa" r:id="rId6" imgW="1150476" imgH="1165961" progId="Paint.Picture">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1916831"/>
                        <a:ext cx="2160240" cy="2191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0421" name="Object 5"/>
          <p:cNvGraphicFramePr>
            <a:graphicFrameLocks noChangeAspect="1"/>
          </p:cNvGraphicFramePr>
          <p:nvPr/>
        </p:nvGraphicFramePr>
        <p:xfrm>
          <a:off x="4499992" y="1916832"/>
          <a:ext cx="2232248" cy="2232248"/>
        </p:xfrm>
        <a:graphic>
          <a:graphicData uri="http://schemas.openxmlformats.org/presentationml/2006/ole">
            <mc:AlternateContent xmlns:mc="http://schemas.openxmlformats.org/markup-compatibility/2006">
              <mc:Choice xmlns:v="urn:schemas-microsoft-com:vml" Requires="v">
                <p:oleObj spid="_x0000_s60590" name="Obraz - mapa bitowa" r:id="rId8" imgW="4115157" imgH="4129524" progId="Paint.Picture">
                  <p:embed/>
                </p:oleObj>
              </mc:Choice>
              <mc:Fallback>
                <p:oleObj name="Obraz - mapa bitowa" r:id="rId8" imgW="4115157" imgH="4129524" progId="Paint.Picture">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9992" y="1916832"/>
                        <a:ext cx="2232248"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0423" name="Object 7"/>
          <p:cNvGraphicFramePr>
            <a:graphicFrameLocks noChangeAspect="1"/>
          </p:cNvGraphicFramePr>
          <p:nvPr/>
        </p:nvGraphicFramePr>
        <p:xfrm>
          <a:off x="6732240" y="1916832"/>
          <a:ext cx="2160240" cy="2273088"/>
        </p:xfrm>
        <a:graphic>
          <a:graphicData uri="http://schemas.openxmlformats.org/presentationml/2006/ole">
            <mc:AlternateContent xmlns:mc="http://schemas.openxmlformats.org/markup-compatibility/2006">
              <mc:Choice xmlns:v="urn:schemas-microsoft-com:vml" Requires="v">
                <p:oleObj spid="_x0000_s60591" name="Obraz - mapa bitowa" r:id="rId10" imgW="4427604" imgH="4632381" progId="Paint.Picture">
                  <p:embed/>
                </p:oleObj>
              </mc:Choice>
              <mc:Fallback>
                <p:oleObj name="Obraz - mapa bitowa" r:id="rId10" imgW="4427604" imgH="4632381" progId="Paint.Picture">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2240" y="1916832"/>
                        <a:ext cx="2160240" cy="22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961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88640"/>
            <a:ext cx="7128792" cy="1143000"/>
          </a:xfrm>
        </p:spPr>
        <p:txBody>
          <a:bodyPr>
            <a:noAutofit/>
          </a:bodyPr>
          <a:lstStyle/>
          <a:p>
            <a:pPr lvl="0" algn="r"/>
            <a:r>
              <a:rPr lang="pl-PL" sz="2800" dirty="0" err="1" smtClean="0"/>
              <a:t>Simulation</a:t>
            </a:r>
            <a:r>
              <a:rPr lang="pl-PL" sz="2800" dirty="0" smtClean="0"/>
              <a:t> </a:t>
            </a:r>
            <a:r>
              <a:rPr lang="pl-PL" sz="2800" dirty="0" err="1" smtClean="0"/>
              <a:t>results</a:t>
            </a:r>
            <a:r>
              <a:rPr lang="pl-PL" sz="2800" dirty="0" smtClean="0"/>
              <a:t> for n=100 </a:t>
            </a:r>
            <a:r>
              <a:rPr lang="pl-PL" sz="2800" dirty="0" err="1" smtClean="0"/>
              <a:t>firms</a:t>
            </a:r>
            <a:r>
              <a:rPr lang="pl-PL" sz="2800" dirty="0" smtClean="0"/>
              <a:t/>
            </a:r>
            <a:br>
              <a:rPr lang="pl-PL" sz="2800" dirty="0" smtClean="0"/>
            </a:br>
            <a:r>
              <a:rPr lang="en-US" sz="2800" dirty="0" smtClean="0"/>
              <a:t>four classes of companies’ size with equal frequency distribution of size </a:t>
            </a:r>
            <a:endParaRPr lang="pl-PL" sz="2800" b="1" dirty="0"/>
          </a:p>
        </p:txBody>
      </p:sp>
      <p:graphicFrame>
        <p:nvGraphicFramePr>
          <p:cNvPr id="5" name="Tabela 4"/>
          <p:cNvGraphicFramePr>
            <a:graphicFrameLocks noGrp="1"/>
          </p:cNvGraphicFramePr>
          <p:nvPr/>
        </p:nvGraphicFramePr>
        <p:xfrm>
          <a:off x="179512" y="1916832"/>
          <a:ext cx="8712968" cy="4392488"/>
        </p:xfrm>
        <a:graphic>
          <a:graphicData uri="http://schemas.openxmlformats.org/drawingml/2006/table">
            <a:tbl>
              <a:tblPr firstRow="1" bandRow="1">
                <a:tableStyleId>{5C22544A-7EE6-4342-B048-85BDC9FD1C3A}</a:tableStyleId>
              </a:tblPr>
              <a:tblGrid>
                <a:gridCol w="2178242"/>
                <a:gridCol w="2178242"/>
                <a:gridCol w="2178242"/>
                <a:gridCol w="2178242"/>
              </a:tblGrid>
              <a:tr h="2196244">
                <a:tc>
                  <a:txBody>
                    <a:bodyPr/>
                    <a:lstStyle/>
                    <a:p>
                      <a:endParaRPr lang="pl-PL" dirty="0"/>
                    </a:p>
                  </a:txBody>
                  <a:tcPr/>
                </a:tc>
                <a:tc>
                  <a:txBody>
                    <a:bodyPr/>
                    <a:lstStyle/>
                    <a:p>
                      <a:endParaRPr lang="pl-PL" dirty="0"/>
                    </a:p>
                  </a:txBody>
                  <a:tcPr/>
                </a:tc>
                <a:tc>
                  <a:txBody>
                    <a:bodyPr/>
                    <a:lstStyle/>
                    <a:p>
                      <a:endParaRPr lang="pl-PL" dirty="0"/>
                    </a:p>
                  </a:txBody>
                  <a:tcPr/>
                </a:tc>
                <a:tc>
                  <a:txBody>
                    <a:bodyPr/>
                    <a:lstStyle/>
                    <a:p>
                      <a:endParaRPr lang="pl-PL" dirty="0"/>
                    </a:p>
                  </a:txBody>
                  <a:tcPr/>
                </a:tc>
              </a:tr>
              <a:tr h="2196244">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0.61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0.28</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0.17</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0.89</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0.46</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0.41</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0.26</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0.23</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0.06</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0.74</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0.13</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0.1</a:t>
                      </a:r>
                      <a:endParaRPr lang="pl-PL" sz="2000" dirty="0">
                        <a:latin typeface="Arial" pitchFamily="34" charset="0"/>
                        <a:cs typeface="Arial" pitchFamily="34" charset="0"/>
                      </a:endParaRPr>
                    </a:p>
                  </a:txBody>
                  <a:tcPr/>
                </a:tc>
              </a:tr>
            </a:tbl>
          </a:graphicData>
        </a:graphic>
      </p:graphicFrame>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04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04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04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4518" name="Object 6"/>
          <p:cNvGraphicFramePr>
            <a:graphicFrameLocks noChangeAspect="1"/>
          </p:cNvGraphicFramePr>
          <p:nvPr/>
        </p:nvGraphicFramePr>
        <p:xfrm>
          <a:off x="179512" y="1916832"/>
          <a:ext cx="2160240" cy="2177250"/>
        </p:xfrm>
        <a:graphic>
          <a:graphicData uri="http://schemas.openxmlformats.org/presentationml/2006/ole">
            <mc:AlternateContent xmlns:mc="http://schemas.openxmlformats.org/markup-compatibility/2006">
              <mc:Choice xmlns:v="urn:schemas-microsoft-com:vml" Requires="v">
                <p:oleObj spid="_x0000_s64689" name="Obraz - mapa bitowa" r:id="rId4" imgW="4046571" imgH="4107536" progId="Paint.Picture">
                  <p:embed/>
                </p:oleObj>
              </mc:Choice>
              <mc:Fallback>
                <p:oleObj name="Obraz - mapa bitowa" r:id="rId4" imgW="4046571" imgH="4107536"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916832"/>
                        <a:ext cx="2160240" cy="217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4520" name="Object 8"/>
          <p:cNvGraphicFramePr>
            <a:graphicFrameLocks noChangeAspect="1"/>
          </p:cNvGraphicFramePr>
          <p:nvPr/>
        </p:nvGraphicFramePr>
        <p:xfrm>
          <a:off x="2339752" y="1916832"/>
          <a:ext cx="2160240" cy="2228279"/>
        </p:xfrm>
        <a:graphic>
          <a:graphicData uri="http://schemas.openxmlformats.org/presentationml/2006/ole">
            <mc:AlternateContent xmlns:mc="http://schemas.openxmlformats.org/markup-compatibility/2006">
              <mc:Choice xmlns:v="urn:schemas-microsoft-com:vml" Requires="v">
                <p:oleObj spid="_x0000_s64690" name="Obraz - mapa bitowa" r:id="rId6" imgW="4061812" imgH="4160881" progId="Paint.Picture">
                  <p:embed/>
                </p:oleObj>
              </mc:Choice>
              <mc:Fallback>
                <p:oleObj name="Obraz - mapa bitowa" r:id="rId6" imgW="4061812" imgH="4160881" progId="Paint.Picture">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1916832"/>
                        <a:ext cx="2160240" cy="2228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4522" name="Object 10"/>
          <p:cNvGraphicFramePr>
            <a:graphicFrameLocks noChangeAspect="1"/>
          </p:cNvGraphicFramePr>
          <p:nvPr/>
        </p:nvGraphicFramePr>
        <p:xfrm>
          <a:off x="4499992" y="1916831"/>
          <a:ext cx="2232248" cy="2249825"/>
        </p:xfrm>
        <a:graphic>
          <a:graphicData uri="http://schemas.openxmlformats.org/presentationml/2006/ole">
            <mc:AlternateContent xmlns:mc="http://schemas.openxmlformats.org/markup-compatibility/2006">
              <mc:Choice xmlns:v="urn:schemas-microsoft-com:vml" Requires="v">
                <p:oleObj spid="_x0000_s64691" name="Obraz - mapa bitowa" r:id="rId8" imgW="4115157" imgH="4138019" progId="Paint.Picture">
                  <p:embed/>
                </p:oleObj>
              </mc:Choice>
              <mc:Fallback>
                <p:oleObj name="Obraz - mapa bitowa" r:id="rId8" imgW="4115157" imgH="4138019" progId="Paint.Picture">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9992" y="1916831"/>
                        <a:ext cx="2232248" cy="224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4524" name="Object 12"/>
          <p:cNvGraphicFramePr>
            <a:graphicFrameLocks noChangeAspect="1"/>
          </p:cNvGraphicFramePr>
          <p:nvPr/>
        </p:nvGraphicFramePr>
        <p:xfrm>
          <a:off x="6732240" y="1916832"/>
          <a:ext cx="2160240" cy="2239660"/>
        </p:xfrm>
        <a:graphic>
          <a:graphicData uri="http://schemas.openxmlformats.org/presentationml/2006/ole">
            <mc:AlternateContent xmlns:mc="http://schemas.openxmlformats.org/markup-compatibility/2006">
              <mc:Choice xmlns:v="urn:schemas-microsoft-com:vml" Requires="v">
                <p:oleObj spid="_x0000_s64692" name="Obraz - mapa bitowa" r:id="rId10" imgW="1295238" imgH="1340952" progId="Paint.Picture">
                  <p:embed/>
                </p:oleObj>
              </mc:Choice>
              <mc:Fallback>
                <p:oleObj name="Obraz - mapa bitowa" r:id="rId10" imgW="1295238" imgH="1340952" progId="Paint.Picture">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2240" y="1916832"/>
                        <a:ext cx="2160240" cy="2239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961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Empirical</a:t>
            </a:r>
            <a:r>
              <a:rPr lang="pl-PL" sz="2800" b="1" dirty="0" smtClean="0"/>
              <a:t> </a:t>
            </a:r>
            <a:r>
              <a:rPr lang="pl-PL" sz="2800" b="1" dirty="0" err="1" smtClean="0"/>
              <a:t>analysis</a:t>
            </a:r>
            <a:r>
              <a:rPr lang="pl-PL" sz="2800" b="1" dirty="0" smtClean="0"/>
              <a:t> for NTS2 regions in Poland</a:t>
            </a:r>
            <a:endParaRPr lang="pl-PL" sz="2800" b="1" dirty="0"/>
          </a:p>
        </p:txBody>
      </p:sp>
      <p:sp>
        <p:nvSpPr>
          <p:cNvPr id="8" name="pole tekstowe 7"/>
          <p:cNvSpPr txBox="1"/>
          <p:nvPr/>
        </p:nvSpPr>
        <p:spPr>
          <a:xfrm>
            <a:off x="323528" y="1916833"/>
            <a:ext cx="8424936" cy="4708981"/>
          </a:xfrm>
          <a:prstGeom prst="rect">
            <a:avLst/>
          </a:prstGeom>
          <a:noFill/>
        </p:spPr>
        <p:txBody>
          <a:bodyPr wrap="square" rtlCol="0">
            <a:spAutoFit/>
          </a:bodyPr>
          <a:lstStyle/>
          <a:p>
            <a:pPr marL="342900" indent="-342900" algn="just">
              <a:buFontTx/>
              <a:buChar char="-"/>
            </a:pPr>
            <a:r>
              <a:rPr lang="pl-PL" sz="2000" dirty="0" smtClean="0"/>
              <a:t>We </a:t>
            </a:r>
            <a:r>
              <a:rPr lang="pl-PL" sz="2000" dirty="0" err="1" smtClean="0"/>
              <a:t>used</a:t>
            </a:r>
            <a:r>
              <a:rPr lang="pl-PL" sz="2000" dirty="0" smtClean="0"/>
              <a:t> </a:t>
            </a:r>
            <a:r>
              <a:rPr lang="pl-PL" sz="2000" dirty="0" err="1" smtClean="0"/>
              <a:t>inidividual</a:t>
            </a:r>
            <a:r>
              <a:rPr lang="pl-PL" sz="2000" dirty="0" smtClean="0"/>
              <a:t> </a:t>
            </a:r>
            <a:r>
              <a:rPr lang="pl-PL" sz="2000" dirty="0" err="1" smtClean="0"/>
              <a:t>geo-located</a:t>
            </a:r>
            <a:r>
              <a:rPr lang="pl-PL" sz="2000" dirty="0" smtClean="0"/>
              <a:t> data for </a:t>
            </a:r>
            <a:r>
              <a:rPr lang="pl-PL" sz="2000" dirty="0" err="1" smtClean="0"/>
              <a:t>firms</a:t>
            </a:r>
            <a:r>
              <a:rPr lang="pl-PL" sz="2000" dirty="0" smtClean="0"/>
              <a:t> (one NTS2 region </a:t>
            </a:r>
            <a:r>
              <a:rPr lang="pl-PL" sz="2000" dirty="0" err="1" smtClean="0"/>
              <a:t>is</a:t>
            </a:r>
            <a:r>
              <a:rPr lang="pl-PL" sz="2000" dirty="0" smtClean="0"/>
              <a:t> ca.0.5 mln </a:t>
            </a:r>
            <a:r>
              <a:rPr lang="pl-PL" sz="2000" dirty="0" err="1" smtClean="0"/>
              <a:t>points</a:t>
            </a:r>
            <a:r>
              <a:rPr lang="pl-PL" sz="2000" dirty="0" smtClean="0"/>
              <a:t>)</a:t>
            </a:r>
          </a:p>
          <a:p>
            <a:pPr marL="342900" indent="-342900" algn="just">
              <a:buFontTx/>
              <a:buChar char="-"/>
            </a:pPr>
            <a:r>
              <a:rPr lang="pl-PL" sz="2000" dirty="0" smtClean="0"/>
              <a:t>We </a:t>
            </a:r>
            <a:r>
              <a:rPr lang="pl-PL" sz="2000" dirty="0" err="1" smtClean="0"/>
              <a:t>did</a:t>
            </a:r>
            <a:r>
              <a:rPr lang="pl-PL" sz="2000" dirty="0" smtClean="0"/>
              <a:t> </a:t>
            </a:r>
            <a:r>
              <a:rPr lang="pl-PL" sz="2000" dirty="0" err="1" smtClean="0"/>
              <a:t>many</a:t>
            </a:r>
            <a:r>
              <a:rPr lang="pl-PL" sz="2000" dirty="0" smtClean="0"/>
              <a:t> </a:t>
            </a:r>
            <a:r>
              <a:rPr lang="pl-PL" sz="2000" dirty="0" err="1" smtClean="0"/>
              <a:t>analyses</a:t>
            </a:r>
            <a:r>
              <a:rPr lang="pl-PL" sz="2000" dirty="0" smtClean="0"/>
              <a:t> in cross-</a:t>
            </a:r>
            <a:r>
              <a:rPr lang="pl-PL" sz="2000" dirty="0" err="1" smtClean="0"/>
              <a:t>sections</a:t>
            </a:r>
            <a:r>
              <a:rPr lang="pl-PL" sz="2000" dirty="0" smtClean="0"/>
              <a:t> by NTS3, </a:t>
            </a:r>
            <a:r>
              <a:rPr lang="pl-PL" sz="2000" dirty="0" err="1" smtClean="0"/>
              <a:t>sectors</a:t>
            </a:r>
            <a:r>
              <a:rPr lang="pl-PL" sz="2000" dirty="0" smtClean="0"/>
              <a:t>, high-</a:t>
            </a:r>
            <a:r>
              <a:rPr lang="pl-PL" sz="2000" dirty="0" err="1" smtClean="0"/>
              <a:t>tech</a:t>
            </a:r>
            <a:r>
              <a:rPr lang="pl-PL" sz="2000" dirty="0" smtClean="0"/>
              <a:t> </a:t>
            </a:r>
            <a:r>
              <a:rPr lang="pl-PL" sz="2000" dirty="0" err="1" smtClean="0"/>
              <a:t>industries</a:t>
            </a:r>
            <a:r>
              <a:rPr lang="pl-PL" sz="2000" dirty="0" smtClean="0"/>
              <a:t> etc. </a:t>
            </a:r>
          </a:p>
          <a:p>
            <a:pPr marL="342900" indent="-342900" algn="just">
              <a:buFontTx/>
              <a:buChar char="-"/>
            </a:pPr>
            <a:endParaRPr lang="pl-PL" sz="2000" dirty="0"/>
          </a:p>
          <a:p>
            <a:pPr marL="342900" indent="-342900" algn="just">
              <a:buFontTx/>
              <a:buChar char="-"/>
            </a:pPr>
            <a:r>
              <a:rPr lang="pl-PL" sz="2000" dirty="0" err="1" smtClean="0"/>
              <a:t>Even</a:t>
            </a:r>
            <a:r>
              <a:rPr lang="pl-PL" sz="2000" dirty="0" smtClean="0"/>
              <a:t> </a:t>
            </a:r>
            <a:r>
              <a:rPr lang="pl-PL" sz="2000" dirty="0" err="1" smtClean="0"/>
              <a:t>if</a:t>
            </a:r>
            <a:r>
              <a:rPr lang="pl-PL" sz="2000" dirty="0" smtClean="0"/>
              <a:t> for uniform </a:t>
            </a:r>
            <a:r>
              <a:rPr lang="pl-PL" sz="2000" dirty="0" err="1" smtClean="0"/>
              <a:t>distribution</a:t>
            </a:r>
            <a:r>
              <a:rPr lang="pl-PL" sz="2000" dirty="0" smtClean="0"/>
              <a:t> </a:t>
            </a:r>
            <a:r>
              <a:rPr lang="pl-PL" sz="2000" dirty="0" err="1" smtClean="0"/>
              <a:t>expected</a:t>
            </a:r>
            <a:r>
              <a:rPr lang="pl-PL" sz="2000" dirty="0" smtClean="0"/>
              <a:t> </a:t>
            </a:r>
            <a:r>
              <a:rPr lang="pl-PL" sz="2000" dirty="0" err="1" smtClean="0"/>
              <a:t>value</a:t>
            </a:r>
            <a:r>
              <a:rPr lang="pl-PL" sz="2000" dirty="0" smtClean="0"/>
              <a:t> of SPAG </a:t>
            </a:r>
            <a:r>
              <a:rPr lang="pl-PL" sz="2000" dirty="0" err="1" smtClean="0"/>
              <a:t>is</a:t>
            </a:r>
            <a:r>
              <a:rPr lang="pl-PL" sz="2000" dirty="0" smtClean="0"/>
              <a:t> 1, </a:t>
            </a:r>
            <a:r>
              <a:rPr lang="pl-PL" sz="2000" dirty="0" err="1" smtClean="0"/>
              <a:t>it</a:t>
            </a:r>
            <a:r>
              <a:rPr lang="pl-PL" sz="2000" dirty="0" smtClean="0"/>
              <a:t> </a:t>
            </a:r>
            <a:r>
              <a:rPr lang="pl-PL" sz="2000" dirty="0" err="1" smtClean="0"/>
              <a:t>is</a:t>
            </a:r>
            <a:r>
              <a:rPr lang="pl-PL" sz="2000" dirty="0" smtClean="0"/>
              <a:t> </a:t>
            </a:r>
            <a:r>
              <a:rPr lang="pl-PL" sz="2000" dirty="0" err="1" smtClean="0"/>
              <a:t>unattainable</a:t>
            </a:r>
            <a:r>
              <a:rPr lang="pl-PL" sz="2000" dirty="0" smtClean="0"/>
              <a:t> in </a:t>
            </a:r>
            <a:r>
              <a:rPr lang="pl-PL" sz="2000" dirty="0" err="1" smtClean="0"/>
              <a:t>reality</a:t>
            </a:r>
            <a:r>
              <a:rPr lang="pl-PL" sz="2000" dirty="0" smtClean="0"/>
              <a:t>. </a:t>
            </a:r>
            <a:r>
              <a:rPr lang="pl-PL" sz="2000" dirty="0" err="1" smtClean="0"/>
              <a:t>Empirical</a:t>
            </a:r>
            <a:r>
              <a:rPr lang="pl-PL" sz="2000" dirty="0" smtClean="0"/>
              <a:t> </a:t>
            </a:r>
            <a:r>
              <a:rPr lang="pl-PL" sz="2000" dirty="0" err="1" smtClean="0"/>
              <a:t>analysis</a:t>
            </a:r>
            <a:r>
              <a:rPr lang="pl-PL" sz="2000" dirty="0" smtClean="0"/>
              <a:t> of real </a:t>
            </a:r>
            <a:r>
              <a:rPr lang="pl-PL" sz="2000" dirty="0" err="1" smtClean="0"/>
              <a:t>locations</a:t>
            </a:r>
            <a:r>
              <a:rPr lang="pl-PL" sz="2000" dirty="0" smtClean="0"/>
              <a:t> </a:t>
            </a:r>
            <a:r>
              <a:rPr lang="pl-PL" sz="2000" dirty="0" err="1" smtClean="0"/>
              <a:t>suggests</a:t>
            </a:r>
            <a:r>
              <a:rPr lang="pl-PL" sz="2000" dirty="0" smtClean="0"/>
              <a:t> </a:t>
            </a:r>
            <a:r>
              <a:rPr lang="pl-PL" sz="2000" dirty="0" err="1" smtClean="0"/>
              <a:t>intervals</a:t>
            </a:r>
            <a:r>
              <a:rPr lang="pl-PL" sz="2000" dirty="0" smtClean="0"/>
              <a:t> </a:t>
            </a:r>
            <a:r>
              <a:rPr lang="pl-PL" sz="2000" dirty="0" err="1" smtClean="0"/>
              <a:t>like</a:t>
            </a:r>
            <a:r>
              <a:rPr lang="pl-PL" sz="2000" dirty="0" smtClean="0"/>
              <a:t> </a:t>
            </a:r>
            <a:r>
              <a:rPr lang="pl-PL" sz="2000" dirty="0" err="1" smtClean="0"/>
              <a:t>this</a:t>
            </a:r>
            <a:r>
              <a:rPr lang="pl-PL" sz="2000" dirty="0" smtClean="0"/>
              <a:t>:</a:t>
            </a:r>
          </a:p>
          <a:p>
            <a:pPr algn="just"/>
            <a:r>
              <a:rPr lang="pl-PL" sz="2000" dirty="0" smtClean="0">
                <a:sym typeface="Wingdings" panose="05000000000000000000" pitchFamily="2" charset="2"/>
              </a:rPr>
              <a:t>	 </a:t>
            </a:r>
            <a:r>
              <a:rPr lang="en-GB" sz="2000" dirty="0" smtClean="0"/>
              <a:t>As </a:t>
            </a:r>
            <a:r>
              <a:rPr lang="en-GB" sz="2000" dirty="0"/>
              <a:t>a </a:t>
            </a:r>
            <a:r>
              <a:rPr lang="en-GB" sz="2000" dirty="0">
                <a:solidFill>
                  <a:srgbClr val="FF0000"/>
                </a:solidFill>
              </a:rPr>
              <a:t>relatively uniform distribution </a:t>
            </a:r>
            <a:r>
              <a:rPr lang="en-GB" sz="2000" dirty="0"/>
              <a:t>of the territory should be </a:t>
            </a:r>
            <a:r>
              <a:rPr lang="pl-PL" sz="2000" dirty="0" smtClean="0"/>
              <a:t>	</a:t>
            </a:r>
            <a:r>
              <a:rPr lang="en-GB" sz="2000" dirty="0" smtClean="0"/>
              <a:t>treated </a:t>
            </a:r>
            <a:r>
              <a:rPr lang="en-GB" sz="2000" dirty="0">
                <a:solidFill>
                  <a:srgbClr val="FF0000"/>
                </a:solidFill>
              </a:rPr>
              <a:t>SPAG = 0.25</a:t>
            </a:r>
            <a:r>
              <a:rPr lang="en-GB" sz="2000" dirty="0"/>
              <a:t>, and more. </a:t>
            </a:r>
            <a:endParaRPr lang="pl-PL" sz="2000" dirty="0"/>
          </a:p>
          <a:p>
            <a:pPr algn="just"/>
            <a:r>
              <a:rPr lang="pl-PL" sz="2000" dirty="0" smtClean="0">
                <a:sym typeface="Wingdings" panose="05000000000000000000" pitchFamily="2" charset="2"/>
              </a:rPr>
              <a:t>	 </a:t>
            </a:r>
            <a:r>
              <a:rPr lang="en-GB" sz="2000" dirty="0" smtClean="0">
                <a:solidFill>
                  <a:srgbClr val="0070C0"/>
                </a:solidFill>
              </a:rPr>
              <a:t>SPAG </a:t>
            </a:r>
            <a:r>
              <a:rPr lang="en-GB" sz="2000" dirty="0">
                <a:solidFill>
                  <a:srgbClr val="0070C0"/>
                </a:solidFill>
              </a:rPr>
              <a:t>below 0.1 </a:t>
            </a:r>
            <a:r>
              <a:rPr lang="pl-PL" sz="2000" dirty="0" err="1" smtClean="0">
                <a:solidFill>
                  <a:srgbClr val="0070C0"/>
                </a:solidFill>
              </a:rPr>
              <a:t>should</a:t>
            </a:r>
            <a:r>
              <a:rPr lang="pl-PL" sz="2000" dirty="0" smtClean="0">
                <a:solidFill>
                  <a:srgbClr val="0070C0"/>
                </a:solidFill>
              </a:rPr>
              <a:t> be </a:t>
            </a:r>
            <a:r>
              <a:rPr lang="pl-PL" sz="2000" dirty="0" err="1" smtClean="0">
                <a:solidFill>
                  <a:srgbClr val="0070C0"/>
                </a:solidFill>
              </a:rPr>
              <a:t>treated</a:t>
            </a:r>
            <a:r>
              <a:rPr lang="pl-PL" sz="2000" dirty="0" smtClean="0">
                <a:solidFill>
                  <a:srgbClr val="0070C0"/>
                </a:solidFill>
              </a:rPr>
              <a:t> as</a:t>
            </a:r>
            <a:r>
              <a:rPr lang="en-GB" sz="2000" dirty="0" smtClean="0">
                <a:solidFill>
                  <a:srgbClr val="0070C0"/>
                </a:solidFill>
              </a:rPr>
              <a:t> </a:t>
            </a:r>
            <a:r>
              <a:rPr lang="en-GB" sz="2000" dirty="0">
                <a:solidFill>
                  <a:srgbClr val="0070C0"/>
                </a:solidFill>
              </a:rPr>
              <a:t>spatial agglomeration</a:t>
            </a:r>
            <a:endParaRPr lang="pl-PL" sz="2000" dirty="0" smtClean="0">
              <a:solidFill>
                <a:srgbClr val="0070C0"/>
              </a:solidFill>
            </a:endParaRPr>
          </a:p>
          <a:p>
            <a:pPr algn="just"/>
            <a:endParaRPr lang="pl-PL" sz="2000" dirty="0" smtClean="0"/>
          </a:p>
          <a:p>
            <a:pPr algn="just"/>
            <a:r>
              <a:rPr lang="pl-PL" sz="2000" dirty="0" smtClean="0">
                <a:sym typeface="Wingdings" panose="05000000000000000000" pitchFamily="2" charset="2"/>
              </a:rPr>
              <a:t>	 </a:t>
            </a:r>
            <a:r>
              <a:rPr lang="pl-PL" sz="2000" dirty="0" smtClean="0"/>
              <a:t>The </a:t>
            </a:r>
            <a:r>
              <a:rPr lang="en-GB" sz="2000" dirty="0" smtClean="0">
                <a:solidFill>
                  <a:srgbClr val="FF0000"/>
                </a:solidFill>
              </a:rPr>
              <a:t>main </a:t>
            </a:r>
            <a:r>
              <a:rPr lang="en-GB" sz="2000" dirty="0">
                <a:solidFill>
                  <a:srgbClr val="FF0000"/>
                </a:solidFill>
              </a:rPr>
              <a:t>sectors of </a:t>
            </a:r>
            <a:r>
              <a:rPr lang="en-GB" sz="2000" dirty="0" smtClean="0">
                <a:solidFill>
                  <a:srgbClr val="FF0000"/>
                </a:solidFill>
              </a:rPr>
              <a:t>specialization </a:t>
            </a:r>
            <a:r>
              <a:rPr lang="pl-PL" sz="2000" dirty="0" err="1" smtClean="0"/>
              <a:t>are</a:t>
            </a:r>
            <a:r>
              <a:rPr lang="pl-PL" sz="2000" dirty="0" smtClean="0"/>
              <a:t> the one with t</a:t>
            </a:r>
            <a:r>
              <a:rPr lang="en-GB" sz="2000" dirty="0" smtClean="0"/>
              <a:t>he</a:t>
            </a:r>
            <a:r>
              <a:rPr lang="pl-PL" sz="2000" dirty="0" smtClean="0"/>
              <a:t> </a:t>
            </a:r>
            <a:r>
              <a:rPr lang="en-GB" sz="2000" dirty="0" smtClean="0"/>
              <a:t>s</a:t>
            </a:r>
            <a:r>
              <a:rPr lang="pl-PL" sz="2000" dirty="0" err="1" smtClean="0"/>
              <a:t>hare</a:t>
            </a:r>
            <a:r>
              <a:rPr lang="en-GB" sz="2000" dirty="0" smtClean="0"/>
              <a:t> </a:t>
            </a:r>
            <a:r>
              <a:rPr lang="en-GB" sz="2000" dirty="0"/>
              <a:t>of </a:t>
            </a:r>
            <a:r>
              <a:rPr lang="pl-PL" sz="2000" dirty="0" smtClean="0"/>
              <a:t>	</a:t>
            </a:r>
            <a:r>
              <a:rPr lang="en-GB" sz="2000" dirty="0" smtClean="0">
                <a:solidFill>
                  <a:srgbClr val="FF0000"/>
                </a:solidFill>
              </a:rPr>
              <a:t>employment </a:t>
            </a:r>
            <a:r>
              <a:rPr lang="en-GB" sz="2000" dirty="0">
                <a:solidFill>
                  <a:srgbClr val="FF0000"/>
                </a:solidFill>
              </a:rPr>
              <a:t>of approx. 0.5% </a:t>
            </a:r>
            <a:r>
              <a:rPr lang="en-GB" sz="2000" dirty="0"/>
              <a:t>and </a:t>
            </a:r>
            <a:r>
              <a:rPr lang="en-GB" sz="2000" dirty="0" smtClean="0"/>
              <a:t>more</a:t>
            </a:r>
            <a:r>
              <a:rPr lang="pl-PL" sz="2000" dirty="0" smtClean="0"/>
              <a:t>.</a:t>
            </a:r>
            <a:r>
              <a:rPr lang="pl-PL" sz="2000" dirty="0">
                <a:sym typeface="Wingdings" panose="05000000000000000000" pitchFamily="2" charset="2"/>
              </a:rPr>
              <a:t> </a:t>
            </a:r>
            <a:endParaRPr lang="pl-PL" sz="2000" dirty="0" smtClean="0">
              <a:sym typeface="Wingdings" panose="05000000000000000000" pitchFamily="2" charset="2"/>
            </a:endParaRPr>
          </a:p>
          <a:p>
            <a:pPr algn="just"/>
            <a:r>
              <a:rPr lang="pl-PL" sz="2000" dirty="0" smtClean="0">
                <a:sym typeface="Wingdings" panose="05000000000000000000" pitchFamily="2" charset="2"/>
              </a:rPr>
              <a:t>	 </a:t>
            </a:r>
            <a:r>
              <a:rPr lang="en-GB" sz="2000" dirty="0">
                <a:solidFill>
                  <a:srgbClr val="0070C0"/>
                </a:solidFill>
              </a:rPr>
              <a:t>The share of employment of less than 0.1% should be treated as a </a:t>
            </a:r>
            <a:r>
              <a:rPr lang="pl-PL" sz="2000" dirty="0">
                <a:solidFill>
                  <a:srgbClr val="0070C0"/>
                </a:solidFill>
              </a:rPr>
              <a:t>	</a:t>
            </a:r>
            <a:r>
              <a:rPr lang="pl-PL" sz="2000" dirty="0" err="1" smtClean="0">
                <a:solidFill>
                  <a:srgbClr val="0070C0"/>
                </a:solidFill>
              </a:rPr>
              <a:t>marginal</a:t>
            </a:r>
            <a:endParaRPr lang="pl-PL" sz="2000" dirty="0">
              <a:solidFill>
                <a:srgbClr val="0070C0"/>
              </a:solidFill>
            </a:endParaRPr>
          </a:p>
        </p:txBody>
      </p:sp>
    </p:spTree>
    <p:extLst>
      <p:ext uri="{BB962C8B-B14F-4D97-AF65-F5344CB8AC3E}">
        <p14:creationId xmlns:p14="http://schemas.microsoft.com/office/powerpoint/2010/main" val="2385520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REGON </a:t>
            </a:r>
            <a:r>
              <a:rPr lang="pl-PL" sz="2800" b="1" dirty="0" err="1" smtClean="0"/>
              <a:t>codes</a:t>
            </a:r>
            <a:r>
              <a:rPr lang="pl-PL" sz="2800" b="1" dirty="0" smtClean="0"/>
              <a:t> for </a:t>
            </a:r>
            <a:r>
              <a:rPr lang="pl-PL" sz="2800" b="1" dirty="0" err="1" smtClean="0"/>
              <a:t>industries</a:t>
            </a:r>
            <a:endParaRPr lang="pl-PL" sz="2800" b="1" dirty="0"/>
          </a:p>
        </p:txBody>
      </p:sp>
      <p:sp>
        <p:nvSpPr>
          <p:cNvPr id="2" name="pole tekstowe 1"/>
          <p:cNvSpPr txBox="1"/>
          <p:nvPr/>
        </p:nvSpPr>
        <p:spPr>
          <a:xfrm>
            <a:off x="0" y="1628800"/>
            <a:ext cx="8820472" cy="5355312"/>
          </a:xfrm>
          <a:prstGeom prst="rect">
            <a:avLst/>
          </a:prstGeom>
          <a:noFill/>
        </p:spPr>
        <p:txBody>
          <a:bodyPr wrap="square" rtlCol="0">
            <a:spAutoFit/>
          </a:bodyPr>
          <a:lstStyle/>
          <a:p>
            <a:pPr lvl="0"/>
            <a:r>
              <a:rPr lang="pl-PL" dirty="0" smtClean="0"/>
              <a:t>A  </a:t>
            </a:r>
            <a:r>
              <a:rPr lang="en-US" dirty="0" smtClean="0"/>
              <a:t>Agriculture</a:t>
            </a:r>
            <a:r>
              <a:rPr lang="en-US" dirty="0"/>
              <a:t>, forestry, hunting and fishing,</a:t>
            </a:r>
            <a:endParaRPr lang="en-GB" dirty="0"/>
          </a:p>
          <a:p>
            <a:pPr lvl="0"/>
            <a:r>
              <a:rPr lang="pl-PL" dirty="0" smtClean="0"/>
              <a:t>B  </a:t>
            </a:r>
            <a:r>
              <a:rPr lang="pl-PL" dirty="0" err="1" smtClean="0"/>
              <a:t>Mining</a:t>
            </a:r>
            <a:r>
              <a:rPr lang="pl-PL" dirty="0" smtClean="0"/>
              <a:t> </a:t>
            </a:r>
            <a:r>
              <a:rPr lang="pl-PL" dirty="0"/>
              <a:t>and </a:t>
            </a:r>
            <a:r>
              <a:rPr lang="pl-PL" dirty="0" err="1"/>
              <a:t>exploration</a:t>
            </a:r>
            <a:r>
              <a:rPr lang="pl-PL" dirty="0"/>
              <a:t>,</a:t>
            </a:r>
            <a:endParaRPr lang="en-GB" dirty="0"/>
          </a:p>
          <a:p>
            <a:pPr lvl="0"/>
            <a:r>
              <a:rPr lang="pl-PL" dirty="0" smtClean="0"/>
              <a:t>C  </a:t>
            </a:r>
            <a:r>
              <a:rPr lang="pl-PL" dirty="0" err="1" smtClean="0"/>
              <a:t>Industrial</a:t>
            </a:r>
            <a:r>
              <a:rPr lang="pl-PL" dirty="0" smtClean="0"/>
              <a:t> </a:t>
            </a:r>
            <a:r>
              <a:rPr lang="pl-PL" dirty="0" err="1"/>
              <a:t>processing</a:t>
            </a:r>
            <a:r>
              <a:rPr lang="pl-PL" dirty="0"/>
              <a:t>,</a:t>
            </a:r>
            <a:endParaRPr lang="en-GB" dirty="0"/>
          </a:p>
          <a:p>
            <a:pPr lvl="0"/>
            <a:r>
              <a:rPr lang="pl-PL" dirty="0" smtClean="0"/>
              <a:t>D  </a:t>
            </a:r>
            <a:r>
              <a:rPr lang="en-US" dirty="0" smtClean="0"/>
              <a:t>Producing </a:t>
            </a:r>
            <a:r>
              <a:rPr lang="en-US" dirty="0"/>
              <a:t>and supplying in electricity, gas, steam, hot water and air conditioning systems,</a:t>
            </a:r>
            <a:endParaRPr lang="en-GB" dirty="0"/>
          </a:p>
          <a:p>
            <a:pPr lvl="0"/>
            <a:r>
              <a:rPr lang="pl-PL" dirty="0" smtClean="0"/>
              <a:t>E  </a:t>
            </a:r>
            <a:r>
              <a:rPr lang="en-US" dirty="0" smtClean="0"/>
              <a:t>Water </a:t>
            </a:r>
            <a:r>
              <a:rPr lang="en-US" dirty="0"/>
              <a:t>supply; wastewater management, waste management and remediation activities,</a:t>
            </a:r>
            <a:endParaRPr lang="en-GB" dirty="0"/>
          </a:p>
          <a:p>
            <a:pPr lvl="0"/>
            <a:r>
              <a:rPr lang="pl-PL" dirty="0" smtClean="0"/>
              <a:t>F  Construction</a:t>
            </a:r>
            <a:r>
              <a:rPr lang="pl-PL" dirty="0"/>
              <a:t>,</a:t>
            </a:r>
            <a:endParaRPr lang="en-GB" dirty="0"/>
          </a:p>
          <a:p>
            <a:pPr lvl="0"/>
            <a:r>
              <a:rPr lang="pl-PL" dirty="0" smtClean="0"/>
              <a:t>G  </a:t>
            </a:r>
            <a:r>
              <a:rPr lang="en-US" dirty="0" smtClean="0"/>
              <a:t>Wholesale </a:t>
            </a:r>
            <a:r>
              <a:rPr lang="en-US" dirty="0"/>
              <a:t>and retail trade; repair of motor vehicles and motorcycles,</a:t>
            </a:r>
            <a:endParaRPr lang="en-GB" dirty="0"/>
          </a:p>
          <a:p>
            <a:pPr lvl="0"/>
            <a:r>
              <a:rPr lang="pl-PL" dirty="0" smtClean="0"/>
              <a:t>H  </a:t>
            </a:r>
            <a:r>
              <a:rPr lang="pl-PL" dirty="0" err="1" smtClean="0"/>
              <a:t>Transportation</a:t>
            </a:r>
            <a:r>
              <a:rPr lang="pl-PL" dirty="0" smtClean="0"/>
              <a:t> </a:t>
            </a:r>
            <a:r>
              <a:rPr lang="pl-PL" dirty="0"/>
              <a:t>and </a:t>
            </a:r>
            <a:r>
              <a:rPr lang="pl-PL" dirty="0" err="1"/>
              <a:t>storage</a:t>
            </a:r>
            <a:r>
              <a:rPr lang="pl-PL" dirty="0"/>
              <a:t>,</a:t>
            </a:r>
            <a:endParaRPr lang="en-GB" dirty="0"/>
          </a:p>
          <a:p>
            <a:pPr lvl="0"/>
            <a:r>
              <a:rPr lang="pl-PL" dirty="0" smtClean="0"/>
              <a:t>I  </a:t>
            </a:r>
            <a:r>
              <a:rPr lang="en-US" dirty="0" smtClean="0"/>
              <a:t>Activities </a:t>
            </a:r>
            <a:r>
              <a:rPr lang="en-US" dirty="0"/>
              <a:t>related to accommodation and catering services,</a:t>
            </a:r>
            <a:endParaRPr lang="en-GB" dirty="0"/>
          </a:p>
          <a:p>
            <a:pPr lvl="0"/>
            <a:r>
              <a:rPr lang="pl-PL" dirty="0" smtClean="0"/>
              <a:t>J  Information </a:t>
            </a:r>
            <a:r>
              <a:rPr lang="pl-PL" dirty="0"/>
              <a:t>and </a:t>
            </a:r>
            <a:r>
              <a:rPr lang="pl-PL" dirty="0" err="1"/>
              <a:t>communication</a:t>
            </a:r>
            <a:r>
              <a:rPr lang="pl-PL" dirty="0"/>
              <a:t>,</a:t>
            </a:r>
            <a:endParaRPr lang="en-GB" dirty="0"/>
          </a:p>
          <a:p>
            <a:pPr lvl="0"/>
            <a:r>
              <a:rPr lang="pl-PL" dirty="0" smtClean="0"/>
              <a:t>K  Financial </a:t>
            </a:r>
            <a:r>
              <a:rPr lang="pl-PL" dirty="0"/>
              <a:t>and </a:t>
            </a:r>
            <a:r>
              <a:rPr lang="pl-PL" dirty="0" err="1"/>
              <a:t>insurance</a:t>
            </a:r>
            <a:r>
              <a:rPr lang="pl-PL" dirty="0"/>
              <a:t> </a:t>
            </a:r>
            <a:r>
              <a:rPr lang="pl-PL" dirty="0" err="1"/>
              <a:t>activities</a:t>
            </a:r>
            <a:r>
              <a:rPr lang="pl-PL" dirty="0"/>
              <a:t>,</a:t>
            </a:r>
            <a:endParaRPr lang="en-GB" dirty="0"/>
          </a:p>
          <a:p>
            <a:pPr lvl="0"/>
            <a:r>
              <a:rPr lang="pl-PL" dirty="0" smtClean="0"/>
              <a:t>L  </a:t>
            </a:r>
            <a:r>
              <a:rPr lang="en-US" dirty="0" smtClean="0"/>
              <a:t>Activities </a:t>
            </a:r>
            <a:r>
              <a:rPr lang="en-US" dirty="0"/>
              <a:t>related to real estate services,</a:t>
            </a:r>
            <a:endParaRPr lang="en-GB" dirty="0"/>
          </a:p>
          <a:p>
            <a:pPr lvl="0"/>
            <a:r>
              <a:rPr lang="pl-PL" dirty="0" smtClean="0"/>
              <a:t>M </a:t>
            </a:r>
            <a:r>
              <a:rPr lang="en-US" dirty="0" smtClean="0"/>
              <a:t>Professional</a:t>
            </a:r>
            <a:r>
              <a:rPr lang="en-US" dirty="0"/>
              <a:t>, scientific and technical activities,</a:t>
            </a:r>
            <a:endParaRPr lang="en-GB" dirty="0"/>
          </a:p>
          <a:p>
            <a:pPr lvl="0"/>
            <a:r>
              <a:rPr lang="pl-PL" dirty="0" smtClean="0"/>
              <a:t>N  </a:t>
            </a:r>
            <a:r>
              <a:rPr lang="en-US" dirty="0" smtClean="0"/>
              <a:t>Administration </a:t>
            </a:r>
            <a:r>
              <a:rPr lang="en-US" dirty="0"/>
              <a:t>and support service activities, </a:t>
            </a:r>
            <a:endParaRPr lang="en-GB" dirty="0"/>
          </a:p>
          <a:p>
            <a:pPr lvl="0"/>
            <a:r>
              <a:rPr lang="pl-PL" dirty="0" smtClean="0"/>
              <a:t>O  </a:t>
            </a:r>
            <a:r>
              <a:rPr lang="en-US" dirty="0" smtClean="0"/>
              <a:t>Public </a:t>
            </a:r>
            <a:r>
              <a:rPr lang="en-US" dirty="0"/>
              <a:t>administration and defense; compulsory social security,</a:t>
            </a:r>
            <a:endParaRPr lang="en-GB" dirty="0"/>
          </a:p>
          <a:p>
            <a:pPr lvl="0"/>
            <a:r>
              <a:rPr lang="pl-PL" dirty="0" smtClean="0"/>
              <a:t>P  </a:t>
            </a:r>
            <a:r>
              <a:rPr lang="pl-PL" dirty="0" err="1" smtClean="0"/>
              <a:t>Education</a:t>
            </a:r>
            <a:r>
              <a:rPr lang="pl-PL" dirty="0"/>
              <a:t>,</a:t>
            </a:r>
            <a:endParaRPr lang="en-GB" dirty="0"/>
          </a:p>
          <a:p>
            <a:pPr lvl="0"/>
            <a:r>
              <a:rPr lang="pl-PL" dirty="0" smtClean="0"/>
              <a:t>Q  Healthcare </a:t>
            </a:r>
            <a:r>
              <a:rPr lang="pl-PL" dirty="0"/>
              <a:t>and </a:t>
            </a:r>
            <a:r>
              <a:rPr lang="pl-PL" dirty="0" err="1"/>
              <a:t>social</a:t>
            </a:r>
            <a:r>
              <a:rPr lang="pl-PL" dirty="0"/>
              <a:t> </a:t>
            </a:r>
            <a:r>
              <a:rPr lang="pl-PL" dirty="0" err="1"/>
              <a:t>assistance</a:t>
            </a:r>
            <a:r>
              <a:rPr lang="pl-PL" dirty="0"/>
              <a:t>,</a:t>
            </a:r>
            <a:endParaRPr lang="en-GB" dirty="0"/>
          </a:p>
          <a:p>
            <a:pPr lvl="0"/>
            <a:r>
              <a:rPr lang="pl-PL" dirty="0" smtClean="0"/>
              <a:t>R  </a:t>
            </a:r>
            <a:r>
              <a:rPr lang="en-US" dirty="0" smtClean="0"/>
              <a:t>Activities </a:t>
            </a:r>
            <a:r>
              <a:rPr lang="en-US" dirty="0"/>
              <a:t>related to arts, entertainment and recreation,</a:t>
            </a:r>
            <a:endParaRPr lang="en-GB" dirty="0"/>
          </a:p>
          <a:p>
            <a:pPr lvl="0"/>
            <a:r>
              <a:rPr lang="pl-PL" dirty="0" smtClean="0"/>
              <a:t>S  </a:t>
            </a:r>
            <a:r>
              <a:rPr lang="pl-PL" dirty="0" err="1" smtClean="0"/>
              <a:t>Other</a:t>
            </a:r>
            <a:r>
              <a:rPr lang="pl-PL" dirty="0" smtClean="0"/>
              <a:t> </a:t>
            </a:r>
            <a:r>
              <a:rPr lang="pl-PL" dirty="0"/>
              <a:t>service </a:t>
            </a:r>
            <a:r>
              <a:rPr lang="pl-PL" dirty="0" err="1"/>
              <a:t>activities</a:t>
            </a:r>
            <a:r>
              <a:rPr lang="pl-PL" dirty="0" smtClean="0"/>
              <a:t>,</a:t>
            </a:r>
            <a:endParaRPr lang="en-GB" dirty="0"/>
          </a:p>
        </p:txBody>
      </p:sp>
    </p:spTree>
    <p:extLst>
      <p:ext uri="{BB962C8B-B14F-4D97-AF65-F5344CB8AC3E}">
        <p14:creationId xmlns:p14="http://schemas.microsoft.com/office/powerpoint/2010/main" val="3608677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SPAG for NTS2 regions</a:t>
            </a:r>
            <a:endParaRPr lang="pl-PL" sz="2800" b="1" dirty="0"/>
          </a:p>
        </p:txBody>
      </p:sp>
      <p:pic>
        <p:nvPicPr>
          <p:cNvPr id="11" name="Obraz 10"/>
          <p:cNvPicPr/>
          <p:nvPr/>
        </p:nvPicPr>
        <p:blipFill>
          <a:blip r:embed="rId3">
            <a:extLst>
              <a:ext uri="{28A0092B-C50C-407E-A947-70E740481C1C}">
                <a14:useLocalDpi xmlns:a14="http://schemas.microsoft.com/office/drawing/2010/main" val="0"/>
              </a:ext>
            </a:extLst>
          </a:blip>
          <a:srcRect/>
          <a:stretch>
            <a:fillRect/>
          </a:stretch>
        </p:blipFill>
        <p:spPr bwMode="auto">
          <a:xfrm>
            <a:off x="107504" y="1844824"/>
            <a:ext cx="8784976" cy="4752528"/>
          </a:xfrm>
          <a:prstGeom prst="rect">
            <a:avLst/>
          </a:prstGeom>
          <a:noFill/>
          <a:ln>
            <a:noFill/>
          </a:ln>
        </p:spPr>
      </p:pic>
    </p:spTree>
    <p:extLst>
      <p:ext uri="{BB962C8B-B14F-4D97-AF65-F5344CB8AC3E}">
        <p14:creationId xmlns:p14="http://schemas.microsoft.com/office/powerpoint/2010/main" val="4006564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SPAG for NTS2 </a:t>
            </a:r>
            <a:r>
              <a:rPr lang="pl-PL" sz="2800" b="1" dirty="0"/>
              <a:t>regions</a:t>
            </a:r>
            <a:br>
              <a:rPr lang="pl-PL" sz="2800" b="1" dirty="0"/>
            </a:br>
            <a:r>
              <a:rPr lang="pl-PL" sz="2800" b="1" dirty="0" err="1"/>
              <a:t>close</a:t>
            </a:r>
            <a:r>
              <a:rPr lang="pl-PL" sz="2800" b="1" dirty="0"/>
              <a:t> to uniform </a:t>
            </a:r>
            <a:r>
              <a:rPr lang="pl-PL" sz="2800" b="1" dirty="0" err="1"/>
              <a:t>distribution</a:t>
            </a:r>
            <a:r>
              <a:rPr lang="pl-PL" sz="2800" b="1" dirty="0" smtClean="0"/>
              <a:t/>
            </a:r>
            <a:br>
              <a:rPr lang="pl-PL" sz="2800" b="1" dirty="0" smtClean="0"/>
            </a:br>
            <a:r>
              <a:rPr lang="pl-PL" sz="2800" b="1" dirty="0" err="1" smtClean="0"/>
              <a:t>Agriculture</a:t>
            </a:r>
            <a:endParaRPr lang="pl-PL" sz="2800" b="1" dirty="0"/>
          </a:p>
        </p:txBody>
      </p:sp>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4824"/>
            <a:ext cx="912898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spTree>
    <p:extLst>
      <p:ext uri="{BB962C8B-B14F-4D97-AF65-F5344CB8AC3E}">
        <p14:creationId xmlns:p14="http://schemas.microsoft.com/office/powerpoint/2010/main" val="871266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algn="r"/>
            <a:r>
              <a:rPr lang="pl-PL" sz="2800" b="1" dirty="0" smtClean="0"/>
              <a:t>SPAG for NTS2 regions</a:t>
            </a:r>
            <a:br>
              <a:rPr lang="pl-PL" sz="2800" b="1" dirty="0" smtClean="0"/>
            </a:br>
            <a:r>
              <a:rPr lang="pl-PL" sz="2800" b="1" dirty="0" err="1" smtClean="0"/>
              <a:t>close</a:t>
            </a:r>
            <a:r>
              <a:rPr lang="pl-PL" sz="2800" b="1" dirty="0" smtClean="0"/>
              <a:t> </a:t>
            </a:r>
            <a:r>
              <a:rPr lang="pl-PL" sz="2800" b="1" dirty="0"/>
              <a:t>to uniform </a:t>
            </a:r>
            <a:r>
              <a:rPr lang="pl-PL" sz="2800" b="1" dirty="0" err="1"/>
              <a:t>distribution</a:t>
            </a:r>
            <a:r>
              <a:rPr lang="pl-PL" sz="2800" b="1" dirty="0"/>
              <a:t/>
            </a:r>
            <a:br>
              <a:rPr lang="pl-PL" sz="2800" b="1" dirty="0"/>
            </a:br>
            <a:r>
              <a:rPr lang="en-US" sz="2800" dirty="0" smtClean="0"/>
              <a:t>Water </a:t>
            </a:r>
            <a:r>
              <a:rPr lang="en-US" sz="2800" dirty="0"/>
              <a:t>supply; wastewater management, waste management and remediation activities </a:t>
            </a:r>
            <a:endParaRPr lang="pl-PL" sz="2800" b="1" dirty="0"/>
          </a:p>
        </p:txBody>
      </p:sp>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 y="1809750"/>
            <a:ext cx="9145036" cy="3901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699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986195" y="476672"/>
            <a:ext cx="7128792" cy="1143000"/>
          </a:xfrm>
        </p:spPr>
        <p:txBody>
          <a:bodyPr>
            <a:noAutofit/>
          </a:bodyPr>
          <a:lstStyle/>
          <a:p>
            <a:pPr algn="r"/>
            <a:r>
              <a:rPr lang="pl-PL" sz="2800" b="1" dirty="0" smtClean="0"/>
              <a:t>SPAG for NTS2 regions</a:t>
            </a:r>
            <a:br>
              <a:rPr lang="pl-PL" sz="2800" b="1" dirty="0" smtClean="0"/>
            </a:br>
            <a:r>
              <a:rPr lang="pl-PL" sz="2800" b="1" dirty="0" err="1" smtClean="0"/>
              <a:t>close</a:t>
            </a:r>
            <a:r>
              <a:rPr lang="pl-PL" sz="2800" b="1" dirty="0" smtClean="0"/>
              <a:t> to uniform </a:t>
            </a:r>
            <a:r>
              <a:rPr lang="pl-PL" sz="2800" b="1" dirty="0" err="1" smtClean="0"/>
              <a:t>distribution</a:t>
            </a:r>
            <a:r>
              <a:rPr lang="pl-PL" sz="2800" b="1" dirty="0" smtClean="0"/>
              <a:t/>
            </a:r>
            <a:br>
              <a:rPr lang="pl-PL" sz="2800" b="1" dirty="0" smtClean="0"/>
            </a:br>
            <a:r>
              <a:rPr lang="en-US" sz="2800" dirty="0"/>
              <a:t>Public administration and defense; compulsory social security,</a:t>
            </a:r>
            <a:r>
              <a:rPr lang="en-GB" sz="2800" dirty="0"/>
              <a:t/>
            </a:r>
            <a:br>
              <a:rPr lang="en-GB" sz="2800" dirty="0"/>
            </a:br>
            <a:endParaRPr lang="pl-PL" sz="2800" b="1" dirty="0"/>
          </a:p>
        </p:txBody>
      </p:sp>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9" y="1804987"/>
            <a:ext cx="9145016" cy="3952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699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SPAG – </a:t>
            </a:r>
            <a:r>
              <a:rPr lang="pl-PL" sz="2800" b="1" dirty="0" err="1" smtClean="0"/>
              <a:t>what’s</a:t>
            </a:r>
            <a:r>
              <a:rPr lang="pl-PL" sz="2800" b="1" dirty="0" smtClean="0"/>
              <a:t> </a:t>
            </a:r>
            <a:r>
              <a:rPr lang="pl-PL" sz="2800" b="1" dirty="0" err="1" smtClean="0"/>
              <a:t>that</a:t>
            </a:r>
            <a:r>
              <a:rPr lang="pl-PL" sz="2800" b="1" dirty="0" smtClean="0"/>
              <a:t>?</a:t>
            </a:r>
            <a:endParaRPr lang="pl-PL" sz="2800" b="1" dirty="0"/>
          </a:p>
        </p:txBody>
      </p:sp>
      <p:sp>
        <p:nvSpPr>
          <p:cNvPr id="2" name="pole tekstowe 1"/>
          <p:cNvSpPr txBox="1"/>
          <p:nvPr/>
        </p:nvSpPr>
        <p:spPr>
          <a:xfrm>
            <a:off x="173403" y="1681998"/>
            <a:ext cx="8712968" cy="5262979"/>
          </a:xfrm>
          <a:prstGeom prst="rect">
            <a:avLst/>
          </a:prstGeom>
          <a:noFill/>
        </p:spPr>
        <p:txBody>
          <a:bodyPr wrap="square" rtlCol="0">
            <a:spAutoFit/>
          </a:bodyPr>
          <a:lstStyle/>
          <a:p>
            <a:r>
              <a:rPr lang="pl-PL" sz="2400" b="1" dirty="0" smtClean="0"/>
              <a:t>SPAG – </a:t>
            </a:r>
            <a:r>
              <a:rPr lang="pl-PL" sz="2400" b="1" dirty="0" err="1" smtClean="0"/>
              <a:t>Spatial</a:t>
            </a:r>
            <a:r>
              <a:rPr lang="pl-PL" sz="2400" b="1" dirty="0" smtClean="0"/>
              <a:t> </a:t>
            </a:r>
            <a:r>
              <a:rPr lang="pl-PL" sz="2400" b="1" dirty="0" err="1" smtClean="0"/>
              <a:t>Agglomeration</a:t>
            </a:r>
            <a:r>
              <a:rPr lang="pl-PL" sz="2400" b="1" dirty="0" smtClean="0"/>
              <a:t> </a:t>
            </a:r>
            <a:r>
              <a:rPr lang="pl-PL" sz="2400" b="1" dirty="0" err="1" smtClean="0"/>
              <a:t>measure</a:t>
            </a:r>
            <a:endParaRPr lang="pl-PL" sz="2400" b="1" dirty="0" smtClean="0"/>
          </a:p>
          <a:p>
            <a:endParaRPr lang="pl-PL" sz="2400" dirty="0"/>
          </a:p>
          <a:p>
            <a:pPr marL="285750" indent="-285750" algn="just">
              <a:buFontTx/>
              <a:buChar char="-"/>
            </a:pPr>
            <a:r>
              <a:rPr lang="pl-PL" sz="2400" dirty="0" err="1" smtClean="0"/>
              <a:t>based</a:t>
            </a:r>
            <a:r>
              <a:rPr lang="pl-PL" sz="2400" dirty="0" smtClean="0"/>
              <a:t> on </a:t>
            </a:r>
            <a:r>
              <a:rPr lang="pl-PL" sz="2400" dirty="0" err="1" smtClean="0"/>
              <a:t>geo-located</a:t>
            </a:r>
            <a:r>
              <a:rPr lang="pl-PL" sz="2400" dirty="0" smtClean="0"/>
              <a:t> point data for </a:t>
            </a:r>
            <a:r>
              <a:rPr lang="pl-PL" sz="2400" dirty="0" err="1" smtClean="0"/>
              <a:t>individul</a:t>
            </a:r>
            <a:r>
              <a:rPr lang="pl-PL" sz="2400" dirty="0" smtClean="0"/>
              <a:t> </a:t>
            </a:r>
            <a:r>
              <a:rPr lang="pl-PL" sz="2400" dirty="0" err="1" smtClean="0"/>
              <a:t>firms</a:t>
            </a:r>
            <a:endParaRPr lang="pl-PL" sz="2400" dirty="0" smtClean="0"/>
          </a:p>
          <a:p>
            <a:pPr marL="285750" indent="-285750" algn="just">
              <a:buFontTx/>
              <a:buChar char="-"/>
            </a:pPr>
            <a:endParaRPr lang="pl-PL" sz="2400" dirty="0" smtClean="0"/>
          </a:p>
          <a:p>
            <a:pPr marL="285750" indent="-285750" algn="just">
              <a:buFontTx/>
              <a:buChar char="-"/>
            </a:pPr>
            <a:r>
              <a:rPr lang="pl-PL" sz="2400" dirty="0" smtClean="0"/>
              <a:t>to </a:t>
            </a:r>
            <a:r>
              <a:rPr lang="pl-PL" sz="2400" dirty="0" err="1" smtClean="0"/>
              <a:t>capture</a:t>
            </a:r>
            <a:r>
              <a:rPr lang="pl-PL" sz="2400" dirty="0" smtClean="0"/>
              <a:t> with single </a:t>
            </a:r>
            <a:r>
              <a:rPr lang="pl-PL" sz="2400" dirty="0" err="1" smtClean="0"/>
              <a:t>number</a:t>
            </a:r>
            <a:r>
              <a:rPr lang="pl-PL" sz="2400" dirty="0" smtClean="0"/>
              <a:t> the </a:t>
            </a:r>
            <a:r>
              <a:rPr lang="pl-PL" sz="2400" dirty="0" err="1" smtClean="0"/>
              <a:t>density</a:t>
            </a:r>
            <a:r>
              <a:rPr lang="pl-PL" sz="2400" dirty="0" smtClean="0"/>
              <a:t> of </a:t>
            </a:r>
            <a:r>
              <a:rPr lang="pl-PL" sz="2400" dirty="0" err="1" smtClean="0"/>
              <a:t>locations</a:t>
            </a:r>
            <a:r>
              <a:rPr lang="pl-PL" sz="2400" dirty="0" smtClean="0"/>
              <a:t> on the </a:t>
            </a:r>
            <a:r>
              <a:rPr lang="pl-PL" sz="2400" dirty="0" err="1" smtClean="0"/>
              <a:t>surface</a:t>
            </a:r>
            <a:endParaRPr lang="pl-PL" sz="2400" dirty="0" smtClean="0"/>
          </a:p>
          <a:p>
            <a:pPr marL="285750" indent="-285750" algn="just">
              <a:buFontTx/>
              <a:buChar char="-"/>
            </a:pPr>
            <a:endParaRPr lang="pl-PL" sz="2400" dirty="0" smtClean="0"/>
          </a:p>
          <a:p>
            <a:pPr marL="285750" indent="-285750" algn="just">
              <a:buFontTx/>
              <a:buChar char="-"/>
            </a:pPr>
            <a:r>
              <a:rPr lang="pl-PL" sz="2400" dirty="0" err="1" smtClean="0"/>
              <a:t>null</a:t>
            </a:r>
            <a:r>
              <a:rPr lang="pl-PL" sz="2400" dirty="0" smtClean="0"/>
              <a:t> </a:t>
            </a:r>
            <a:r>
              <a:rPr lang="pl-PL" sz="2400" dirty="0" err="1" smtClean="0"/>
              <a:t>hypothesis</a:t>
            </a:r>
            <a:r>
              <a:rPr lang="pl-PL" sz="2400" dirty="0" smtClean="0"/>
              <a:t>: </a:t>
            </a:r>
            <a:r>
              <a:rPr lang="pl-PL" sz="2400" dirty="0" err="1" smtClean="0"/>
              <a:t>firms</a:t>
            </a:r>
            <a:r>
              <a:rPr lang="pl-PL" sz="2400" dirty="0" smtClean="0"/>
              <a:t> </a:t>
            </a:r>
            <a:r>
              <a:rPr lang="pl-PL" sz="2400" dirty="0" err="1" smtClean="0"/>
              <a:t>are</a:t>
            </a:r>
            <a:r>
              <a:rPr lang="pl-PL" sz="2400" dirty="0" smtClean="0"/>
              <a:t> </a:t>
            </a:r>
            <a:r>
              <a:rPr lang="pl-PL" sz="2400" dirty="0" err="1" smtClean="0"/>
              <a:t>uniformely</a:t>
            </a:r>
            <a:r>
              <a:rPr lang="pl-PL" sz="2400" dirty="0" smtClean="0"/>
              <a:t> </a:t>
            </a:r>
            <a:r>
              <a:rPr lang="pl-PL" sz="2400" dirty="0" err="1" smtClean="0"/>
              <a:t>distributed</a:t>
            </a:r>
            <a:r>
              <a:rPr lang="pl-PL" sz="2400" dirty="0" smtClean="0"/>
              <a:t> </a:t>
            </a:r>
            <a:r>
              <a:rPr lang="pl-PL" sz="2400" dirty="0" err="1" smtClean="0"/>
              <a:t>over</a:t>
            </a:r>
            <a:r>
              <a:rPr lang="pl-PL" sz="2400" dirty="0" smtClean="0"/>
              <a:t> </a:t>
            </a:r>
            <a:r>
              <a:rPr lang="pl-PL" sz="2400" dirty="0" err="1" smtClean="0"/>
              <a:t>space</a:t>
            </a:r>
            <a:r>
              <a:rPr lang="pl-PL" sz="2400" dirty="0"/>
              <a:t> </a:t>
            </a:r>
            <a:r>
              <a:rPr lang="pl-PL" sz="2400" dirty="0" smtClean="0"/>
              <a:t>(</a:t>
            </a:r>
            <a:r>
              <a:rPr lang="pl-PL" sz="2400" dirty="0" err="1" smtClean="0"/>
              <a:t>spatially</a:t>
            </a:r>
            <a:r>
              <a:rPr lang="pl-PL" sz="2400" dirty="0" smtClean="0"/>
              <a:t> uniform </a:t>
            </a:r>
            <a:r>
              <a:rPr lang="pl-PL" sz="2400" dirty="0" err="1" smtClean="0"/>
              <a:t>distribution</a:t>
            </a:r>
            <a:r>
              <a:rPr lang="pl-PL" sz="2400" dirty="0" smtClean="0"/>
              <a:t>) </a:t>
            </a:r>
            <a:r>
              <a:rPr lang="pl-PL" sz="2400" dirty="0" smtClean="0">
                <a:sym typeface="Wingdings" panose="05000000000000000000" pitchFamily="2" charset="2"/>
              </a:rPr>
              <a:t> SPAG </a:t>
            </a:r>
            <a:r>
              <a:rPr lang="pl-PL" sz="2400" dirty="0" err="1" smtClean="0">
                <a:sym typeface="Wingdings" panose="05000000000000000000" pitchFamily="2" charset="2"/>
              </a:rPr>
              <a:t>measures</a:t>
            </a:r>
            <a:r>
              <a:rPr lang="pl-PL" sz="2400" dirty="0" smtClean="0">
                <a:sym typeface="Wingdings" panose="05000000000000000000" pitchFamily="2" charset="2"/>
              </a:rPr>
              <a:t> the </a:t>
            </a:r>
            <a:r>
              <a:rPr lang="pl-PL" sz="2400" dirty="0" err="1" smtClean="0">
                <a:sym typeface="Wingdings" panose="05000000000000000000" pitchFamily="2" charset="2"/>
              </a:rPr>
              <a:t>degree</a:t>
            </a:r>
            <a:r>
              <a:rPr lang="pl-PL" sz="2400" dirty="0" smtClean="0">
                <a:sym typeface="Wingdings" panose="05000000000000000000" pitchFamily="2" charset="2"/>
              </a:rPr>
              <a:t> of </a:t>
            </a:r>
            <a:r>
              <a:rPr lang="pl-PL" sz="2400" dirty="0" err="1" smtClean="0">
                <a:sym typeface="Wingdings" panose="05000000000000000000" pitchFamily="2" charset="2"/>
              </a:rPr>
              <a:t>divergence</a:t>
            </a:r>
            <a:r>
              <a:rPr lang="pl-PL" sz="2400" dirty="0" smtClean="0">
                <a:sym typeface="Wingdings" panose="05000000000000000000" pitchFamily="2" charset="2"/>
              </a:rPr>
              <a:t> from uniform </a:t>
            </a:r>
            <a:r>
              <a:rPr lang="pl-PL" sz="2400" dirty="0" err="1" smtClean="0">
                <a:sym typeface="Wingdings" panose="05000000000000000000" pitchFamily="2" charset="2"/>
              </a:rPr>
              <a:t>distribution</a:t>
            </a:r>
            <a:r>
              <a:rPr lang="pl-PL" sz="2400" dirty="0" smtClean="0">
                <a:sym typeface="Wingdings" panose="05000000000000000000" pitchFamily="2" charset="2"/>
              </a:rPr>
              <a:t> </a:t>
            </a:r>
            <a:r>
              <a:rPr lang="pl-PL" sz="2400" dirty="0" err="1" smtClean="0">
                <a:sym typeface="Wingdings" panose="05000000000000000000" pitchFamily="2" charset="2"/>
              </a:rPr>
              <a:t>pattern</a:t>
            </a:r>
            <a:r>
              <a:rPr lang="pl-PL" sz="2400" dirty="0" smtClean="0">
                <a:sym typeface="Wingdings" panose="05000000000000000000" pitchFamily="2" charset="2"/>
              </a:rPr>
              <a:t> (</a:t>
            </a:r>
            <a:r>
              <a:rPr lang="pl-PL" sz="2400" dirty="0" err="1" smtClean="0">
                <a:sym typeface="Wingdings" panose="05000000000000000000" pitchFamily="2" charset="2"/>
              </a:rPr>
              <a:t>so</a:t>
            </a:r>
            <a:r>
              <a:rPr lang="pl-PL" sz="2400" dirty="0" smtClean="0">
                <a:sym typeface="Wingdings" panose="05000000000000000000" pitchFamily="2" charset="2"/>
              </a:rPr>
              <a:t> </a:t>
            </a:r>
            <a:r>
              <a:rPr lang="pl-PL" sz="2400" dirty="0" err="1" smtClean="0">
                <a:sym typeface="Wingdings" panose="05000000000000000000" pitchFamily="2" charset="2"/>
              </a:rPr>
              <a:t>agglomeration</a:t>
            </a:r>
            <a:r>
              <a:rPr lang="pl-PL" sz="2400" dirty="0" smtClean="0">
                <a:sym typeface="Wingdings" panose="05000000000000000000" pitchFamily="2" charset="2"/>
              </a:rPr>
              <a:t> </a:t>
            </a:r>
            <a:r>
              <a:rPr lang="pl-PL" sz="2400" dirty="0" err="1" smtClean="0">
                <a:sym typeface="Wingdings" panose="05000000000000000000" pitchFamily="2" charset="2"/>
              </a:rPr>
              <a:t>or</a:t>
            </a:r>
            <a:r>
              <a:rPr lang="pl-PL" sz="2400" dirty="0" smtClean="0">
                <a:sym typeface="Wingdings" panose="05000000000000000000" pitchFamily="2" charset="2"/>
              </a:rPr>
              <a:t> </a:t>
            </a:r>
            <a:r>
              <a:rPr lang="pl-PL" sz="2400" dirty="0" err="1" smtClean="0">
                <a:sym typeface="Wingdings" panose="05000000000000000000" pitchFamily="2" charset="2"/>
              </a:rPr>
              <a:t>border</a:t>
            </a:r>
            <a:r>
              <a:rPr lang="pl-PL" sz="2400" dirty="0" smtClean="0">
                <a:sym typeface="Wingdings" panose="05000000000000000000" pitchFamily="2" charset="2"/>
              </a:rPr>
              <a:t> </a:t>
            </a:r>
            <a:r>
              <a:rPr lang="pl-PL" sz="2400" dirty="0" err="1" smtClean="0">
                <a:sym typeface="Wingdings" panose="05000000000000000000" pitchFamily="2" charset="2"/>
              </a:rPr>
              <a:t>dispersion</a:t>
            </a:r>
            <a:r>
              <a:rPr lang="pl-PL" sz="2400" dirty="0" smtClean="0">
                <a:sym typeface="Wingdings" panose="05000000000000000000" pitchFamily="2" charset="2"/>
              </a:rPr>
              <a:t>)</a:t>
            </a:r>
          </a:p>
          <a:p>
            <a:pPr marL="285750" indent="-285750" algn="just">
              <a:buFontTx/>
              <a:buChar char="-"/>
            </a:pPr>
            <a:endParaRPr lang="pl-PL" sz="2400" dirty="0" smtClean="0">
              <a:sym typeface="Wingdings" panose="05000000000000000000" pitchFamily="2" charset="2"/>
            </a:endParaRPr>
          </a:p>
          <a:p>
            <a:pPr marL="285750" indent="-285750" algn="just">
              <a:buFontTx/>
              <a:buChar char="-"/>
            </a:pPr>
            <a:r>
              <a:rPr lang="pl-PL" sz="2400" dirty="0" err="1" smtClean="0">
                <a:sym typeface="Wingdings" panose="05000000000000000000" pitchFamily="2" charset="2"/>
              </a:rPr>
              <a:t>Measure</a:t>
            </a:r>
            <a:r>
              <a:rPr lang="pl-PL" sz="2400" dirty="0" smtClean="0">
                <a:sym typeface="Wingdings" panose="05000000000000000000" pitchFamily="2" charset="2"/>
              </a:rPr>
              <a:t> </a:t>
            </a:r>
            <a:r>
              <a:rPr lang="pl-PL" sz="2400" dirty="0" err="1" smtClean="0">
                <a:sym typeface="Wingdings" panose="05000000000000000000" pitchFamily="2" charset="2"/>
              </a:rPr>
              <a:t>based</a:t>
            </a:r>
            <a:r>
              <a:rPr lang="pl-PL" sz="2400" dirty="0" smtClean="0">
                <a:sym typeface="Wingdings" panose="05000000000000000000" pitchFamily="2" charset="2"/>
              </a:rPr>
              <a:t> on </a:t>
            </a:r>
            <a:r>
              <a:rPr lang="pl-PL" sz="2400" dirty="0" err="1" smtClean="0">
                <a:sym typeface="Wingdings" panose="05000000000000000000" pitchFamily="2" charset="2"/>
              </a:rPr>
              <a:t>geometric</a:t>
            </a:r>
            <a:r>
              <a:rPr lang="pl-PL" sz="2400" dirty="0" smtClean="0">
                <a:sym typeface="Wingdings" panose="05000000000000000000" pitchFamily="2" charset="2"/>
              </a:rPr>
              <a:t> </a:t>
            </a:r>
            <a:r>
              <a:rPr lang="pl-PL" sz="2400" dirty="0" err="1" smtClean="0">
                <a:sym typeface="Wingdings" panose="05000000000000000000" pitchFamily="2" charset="2"/>
              </a:rPr>
              <a:t>concept</a:t>
            </a:r>
            <a:r>
              <a:rPr lang="pl-PL" sz="2400" dirty="0" smtClean="0">
                <a:sym typeface="Wingdings" panose="05000000000000000000" pitchFamily="2" charset="2"/>
              </a:rPr>
              <a:t> – </a:t>
            </a:r>
            <a:r>
              <a:rPr lang="pl-PL" sz="2400" dirty="0" err="1" smtClean="0">
                <a:sym typeface="Wingdings" panose="05000000000000000000" pitchFamily="2" charset="2"/>
              </a:rPr>
              <a:t>using</a:t>
            </a:r>
            <a:r>
              <a:rPr lang="pl-PL" sz="2400" dirty="0" smtClean="0">
                <a:sym typeface="Wingdings" panose="05000000000000000000" pitchFamily="2" charset="2"/>
              </a:rPr>
              <a:t> </a:t>
            </a:r>
            <a:r>
              <a:rPr lang="pl-PL" sz="2400" dirty="0" err="1" smtClean="0">
                <a:sym typeface="Wingdings" panose="05000000000000000000" pitchFamily="2" charset="2"/>
              </a:rPr>
              <a:t>circles</a:t>
            </a:r>
            <a:r>
              <a:rPr lang="pl-PL" sz="2400" dirty="0" smtClean="0">
                <a:sym typeface="Wingdings" panose="05000000000000000000" pitchFamily="2" charset="2"/>
              </a:rPr>
              <a:t> </a:t>
            </a:r>
            <a:r>
              <a:rPr lang="pl-PL" sz="2400" dirty="0" err="1" smtClean="0">
                <a:sym typeface="Wingdings" panose="05000000000000000000" pitchFamily="2" charset="2"/>
              </a:rPr>
              <a:t>representing</a:t>
            </a:r>
            <a:r>
              <a:rPr lang="pl-PL" sz="2400" dirty="0" smtClean="0">
                <a:sym typeface="Wingdings" panose="05000000000000000000" pitchFamily="2" charset="2"/>
              </a:rPr>
              <a:t> </a:t>
            </a:r>
            <a:r>
              <a:rPr lang="pl-PL" sz="2400" dirty="0" err="1" smtClean="0">
                <a:sym typeface="Wingdings" panose="05000000000000000000" pitchFamily="2" charset="2"/>
              </a:rPr>
              <a:t>firms</a:t>
            </a:r>
            <a:r>
              <a:rPr lang="pl-PL" sz="2400" dirty="0" smtClean="0">
                <a:sym typeface="Wingdings" panose="05000000000000000000" pitchFamily="2" charset="2"/>
              </a:rPr>
              <a:t>* </a:t>
            </a:r>
          </a:p>
        </p:txBody>
      </p:sp>
    </p:spTree>
    <p:extLst>
      <p:ext uri="{BB962C8B-B14F-4D97-AF65-F5344CB8AC3E}">
        <p14:creationId xmlns:p14="http://schemas.microsoft.com/office/powerpoint/2010/main" val="30688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SPAG for NTS2 regions</a:t>
            </a:r>
            <a:br>
              <a:rPr lang="pl-PL" sz="2800" b="1" dirty="0" smtClean="0"/>
            </a:br>
            <a:r>
              <a:rPr lang="pl-PL" sz="2800" b="1" dirty="0" err="1" smtClean="0"/>
              <a:t>close</a:t>
            </a:r>
            <a:r>
              <a:rPr lang="pl-PL" sz="2800" b="1" dirty="0" smtClean="0"/>
              <a:t> to </a:t>
            </a:r>
            <a:r>
              <a:rPr lang="pl-PL" sz="2800" b="1" dirty="0" err="1" smtClean="0"/>
              <a:t>agglomeration</a:t>
            </a:r>
            <a:r>
              <a:rPr lang="pl-PL" sz="2800" b="1" dirty="0" smtClean="0"/>
              <a:t> </a:t>
            </a:r>
            <a:r>
              <a:rPr lang="pl-PL" sz="2800" b="1" dirty="0" err="1"/>
              <a:t>pattern</a:t>
            </a:r>
            <a:r>
              <a:rPr lang="pl-PL" sz="2800" b="1" dirty="0"/>
              <a:t/>
            </a:r>
            <a:br>
              <a:rPr lang="pl-PL" sz="2800" b="1" dirty="0"/>
            </a:br>
            <a:r>
              <a:rPr lang="pl-PL" sz="2800" b="1" dirty="0"/>
              <a:t>Information and </a:t>
            </a:r>
            <a:r>
              <a:rPr lang="pl-PL" sz="2800" b="1" dirty="0" err="1"/>
              <a:t>communication</a:t>
            </a:r>
            <a:endParaRPr lang="pl-PL" sz="2800" b="1" dirty="0"/>
          </a:p>
        </p:txBody>
      </p:sp>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60848"/>
            <a:ext cx="9054385"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7922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a:t>SPAG for NTS2 regions</a:t>
            </a:r>
            <a:br>
              <a:rPr lang="pl-PL" sz="2800" b="1" dirty="0"/>
            </a:br>
            <a:r>
              <a:rPr lang="pl-PL" sz="2800" b="1" dirty="0" err="1"/>
              <a:t>close</a:t>
            </a:r>
            <a:r>
              <a:rPr lang="pl-PL" sz="2800" b="1" dirty="0"/>
              <a:t> to </a:t>
            </a:r>
            <a:r>
              <a:rPr lang="pl-PL" sz="2800" b="1" dirty="0" err="1"/>
              <a:t>agglomeration</a:t>
            </a:r>
            <a:r>
              <a:rPr lang="pl-PL" sz="2800" b="1" dirty="0"/>
              <a:t> </a:t>
            </a:r>
            <a:r>
              <a:rPr lang="pl-PL" sz="2800" b="1" dirty="0" err="1"/>
              <a:t>pattern</a:t>
            </a:r>
            <a:r>
              <a:rPr lang="pl-PL" sz="2800" b="1" dirty="0"/>
              <a:t/>
            </a:r>
            <a:br>
              <a:rPr lang="pl-PL" sz="2800" b="1" dirty="0"/>
            </a:br>
            <a:r>
              <a:rPr lang="en-US" sz="2800" dirty="0"/>
              <a:t>Professional, scientific and technical activities</a:t>
            </a:r>
            <a:endParaRPr lang="pl-PL" sz="2800" b="1" dirty="0"/>
          </a:p>
        </p:txBody>
      </p:sp>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2816"/>
            <a:ext cx="9163859"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465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a:t>SPAG for NTS2 regions</a:t>
            </a:r>
            <a:br>
              <a:rPr lang="pl-PL" sz="2800" b="1" dirty="0"/>
            </a:br>
            <a:r>
              <a:rPr lang="pl-PL" sz="2800" b="1" dirty="0" err="1"/>
              <a:t>close</a:t>
            </a:r>
            <a:r>
              <a:rPr lang="pl-PL" sz="2800" b="1" dirty="0"/>
              <a:t> to </a:t>
            </a:r>
            <a:r>
              <a:rPr lang="pl-PL" sz="2800" b="1" dirty="0" err="1"/>
              <a:t>agglomeration</a:t>
            </a:r>
            <a:r>
              <a:rPr lang="pl-PL" sz="2800" b="1" dirty="0"/>
              <a:t> </a:t>
            </a:r>
            <a:r>
              <a:rPr lang="pl-PL" sz="2800" b="1" dirty="0" err="1"/>
              <a:t>pattern</a:t>
            </a:r>
            <a:r>
              <a:rPr lang="pl-PL" sz="2800" b="1" dirty="0"/>
              <a:t/>
            </a:r>
            <a:br>
              <a:rPr lang="pl-PL" sz="2800" b="1" dirty="0"/>
            </a:br>
            <a:r>
              <a:rPr lang="en-US" sz="2800" dirty="0"/>
              <a:t>Activities related to real estate services</a:t>
            </a:r>
            <a:endParaRPr lang="pl-PL" sz="2800" b="1" dirty="0"/>
          </a:p>
        </p:txBody>
      </p:sp>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2" y="1700808"/>
            <a:ext cx="9138080" cy="3802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465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SPAG for NTS3 regions </a:t>
            </a:r>
            <a:br>
              <a:rPr lang="pl-PL" sz="2800" b="1" dirty="0" smtClean="0"/>
            </a:br>
            <a:r>
              <a:rPr lang="pl-PL" sz="2800" b="1" dirty="0" smtClean="0"/>
              <a:t>in Lubelskie NTS2 region</a:t>
            </a:r>
            <a:endParaRPr lang="pl-PL" sz="2800" b="1" dirty="0"/>
          </a:p>
        </p:txBody>
      </p:sp>
      <p:sp>
        <p:nvSpPr>
          <p:cNvPr id="2" name="pole tekstowe 1"/>
          <p:cNvSpPr txBox="1"/>
          <p:nvPr/>
        </p:nvSpPr>
        <p:spPr>
          <a:xfrm>
            <a:off x="-13648" y="0"/>
            <a:ext cx="5364088" cy="1754326"/>
          </a:xfrm>
          <a:prstGeom prst="rect">
            <a:avLst/>
          </a:prstGeom>
          <a:solidFill>
            <a:schemeClr val="bg1"/>
          </a:solidFill>
        </p:spPr>
        <p:txBody>
          <a:bodyPr wrap="square" rtlCol="0">
            <a:spAutoFit/>
          </a:bodyPr>
          <a:lstStyle/>
          <a:p>
            <a:endParaRPr lang="pl-PL" dirty="0" smtClean="0"/>
          </a:p>
          <a:p>
            <a:endParaRPr lang="pl-PL" dirty="0"/>
          </a:p>
          <a:p>
            <a:endParaRPr lang="pl-PL" dirty="0" smtClean="0"/>
          </a:p>
          <a:p>
            <a:endParaRPr lang="pl-PL" dirty="0"/>
          </a:p>
          <a:p>
            <a:endParaRPr lang="pl-PL" dirty="0" smtClean="0"/>
          </a:p>
          <a:p>
            <a:endParaRPr lang="en-GB" dirty="0"/>
          </a:p>
        </p:txBody>
      </p:sp>
      <p:pic>
        <p:nvPicPr>
          <p:cNvPr id="8" name="Obraz 7"/>
          <p:cNvPicPr/>
          <p:nvPr/>
        </p:nvPicPr>
        <p:blipFill>
          <a:blip r:embed="rId3">
            <a:extLst>
              <a:ext uri="{28A0092B-C50C-407E-A947-70E740481C1C}">
                <a14:useLocalDpi xmlns:a14="http://schemas.microsoft.com/office/drawing/2010/main" val="0"/>
              </a:ext>
            </a:extLst>
          </a:blip>
          <a:srcRect/>
          <a:stretch>
            <a:fillRect/>
          </a:stretch>
        </p:blipFill>
        <p:spPr bwMode="auto">
          <a:xfrm>
            <a:off x="-19230" y="67131"/>
            <a:ext cx="5340293" cy="6480720"/>
          </a:xfrm>
          <a:prstGeom prst="rect">
            <a:avLst/>
          </a:prstGeom>
          <a:noFill/>
          <a:ln>
            <a:noFill/>
          </a:ln>
        </p:spPr>
      </p:pic>
    </p:spTree>
    <p:extLst>
      <p:ext uri="{BB962C8B-B14F-4D97-AF65-F5344CB8AC3E}">
        <p14:creationId xmlns:p14="http://schemas.microsoft.com/office/powerpoint/2010/main" val="1121328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SPAG for NTS3 regions</a:t>
            </a:r>
            <a:br>
              <a:rPr lang="pl-PL" sz="2800" b="1" dirty="0" smtClean="0"/>
            </a:br>
            <a:r>
              <a:rPr lang="pl-PL" sz="2800" b="1" dirty="0" err="1" smtClean="0"/>
              <a:t>selected</a:t>
            </a:r>
            <a:r>
              <a:rPr lang="pl-PL" sz="2800" b="1" dirty="0" smtClean="0"/>
              <a:t> NTS 3 regions – </a:t>
            </a:r>
            <a:r>
              <a:rPr lang="pl-PL" sz="2800" b="1" dirty="0" err="1" smtClean="0"/>
              <a:t>all</a:t>
            </a:r>
            <a:r>
              <a:rPr lang="pl-PL" sz="2800" b="1" dirty="0" smtClean="0"/>
              <a:t> </a:t>
            </a:r>
            <a:r>
              <a:rPr lang="pl-PL" sz="2800" b="1" dirty="0" err="1" smtClean="0"/>
              <a:t>firms</a:t>
            </a:r>
            <a:r>
              <a:rPr lang="pl-PL" sz="2800" b="1" dirty="0" smtClean="0"/>
              <a:t> on the </a:t>
            </a:r>
            <a:r>
              <a:rPr lang="pl-PL" sz="2800" b="1" dirty="0" err="1" smtClean="0"/>
              <a:t>territory</a:t>
            </a:r>
            <a:endParaRPr lang="pl-PL" sz="2800" b="1" dirty="0"/>
          </a:p>
        </p:txBody>
      </p:sp>
      <p:pic>
        <p:nvPicPr>
          <p:cNvPr id="3" name="Obraz 2" descr="E:\My all\&amp;Naukowe\moje naukowe w toku\GRANT ERSA\# obliczenia SPAG\Lubelskie\NTS4_ 3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28" y="1772816"/>
            <a:ext cx="2809875" cy="2804160"/>
          </a:xfrm>
          <a:prstGeom prst="rect">
            <a:avLst/>
          </a:prstGeom>
          <a:noFill/>
          <a:ln>
            <a:noFill/>
          </a:ln>
        </p:spPr>
      </p:pic>
      <p:pic>
        <p:nvPicPr>
          <p:cNvPr id="5" name="Obraz 4" descr="E:\My all\&amp;Naukowe\moje naukowe w toku\GRANT ERSA\# obliczenia SPAG\Lubelskie\NTS4 lubelskie\NTS4_ 239.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0391" y="1777657"/>
            <a:ext cx="2863215" cy="2857500"/>
          </a:xfrm>
          <a:prstGeom prst="rect">
            <a:avLst/>
          </a:prstGeom>
          <a:noFill/>
          <a:ln>
            <a:noFill/>
          </a:ln>
        </p:spPr>
      </p:pic>
      <p:pic>
        <p:nvPicPr>
          <p:cNvPr id="6" name="Obraz 5"/>
          <p:cNvPicPr/>
          <p:nvPr/>
        </p:nvPicPr>
        <p:blipFill>
          <a:blip r:embed="rId5"/>
          <a:stretch>
            <a:fillRect/>
          </a:stretch>
        </p:blipFill>
        <p:spPr>
          <a:xfrm>
            <a:off x="6329352" y="1717408"/>
            <a:ext cx="2784475" cy="2781300"/>
          </a:xfrm>
          <a:prstGeom prst="rect">
            <a:avLst/>
          </a:prstGeom>
        </p:spPr>
      </p:pic>
      <p:sp>
        <p:nvSpPr>
          <p:cNvPr id="2" name="pole tekstowe 1"/>
          <p:cNvSpPr txBox="1"/>
          <p:nvPr/>
        </p:nvSpPr>
        <p:spPr>
          <a:xfrm>
            <a:off x="18328" y="4797152"/>
            <a:ext cx="9095499" cy="615553"/>
          </a:xfrm>
          <a:prstGeom prst="rect">
            <a:avLst/>
          </a:prstGeom>
          <a:noFill/>
        </p:spPr>
        <p:txBody>
          <a:bodyPr wrap="square" rtlCol="0">
            <a:spAutoFit/>
          </a:bodyPr>
          <a:lstStyle/>
          <a:p>
            <a:r>
              <a:rPr lang="en-US" sz="1600" dirty="0" smtClean="0"/>
              <a:t>Coverage/distance/overlap/SPAG</a:t>
            </a:r>
            <a:r>
              <a:rPr lang="pl-PL" sz="1600" dirty="0" smtClean="0"/>
              <a:t>       </a:t>
            </a:r>
            <a:r>
              <a:rPr lang="en-US" sz="1600" dirty="0" smtClean="0"/>
              <a:t>Coverage/distance/overlap/SPAG</a:t>
            </a:r>
            <a:r>
              <a:rPr lang="pl-PL" sz="1600" dirty="0" smtClean="0"/>
              <a:t>        </a:t>
            </a:r>
            <a:r>
              <a:rPr lang="en-US" sz="1600" dirty="0" smtClean="0"/>
              <a:t>Coverage/distance/overlap/SPAG</a:t>
            </a:r>
            <a:endParaRPr lang="en-GB" sz="1600" dirty="0"/>
          </a:p>
          <a:p>
            <a:r>
              <a:rPr lang="pl-PL" dirty="0" smtClean="0"/>
              <a:t>          1 / 0.99 / 0.25 / 0.25                   1 / 0.82 / 0.14 / 0.12                     1 / 0.78 / 0.04 / 0.03</a:t>
            </a:r>
            <a:endParaRPr lang="en-GB" dirty="0"/>
          </a:p>
        </p:txBody>
      </p:sp>
    </p:spTree>
    <p:extLst>
      <p:ext uri="{BB962C8B-B14F-4D97-AF65-F5344CB8AC3E}">
        <p14:creationId xmlns:p14="http://schemas.microsoft.com/office/powerpoint/2010/main" val="2901857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16632"/>
            <a:ext cx="7128792" cy="616271"/>
          </a:xfrm>
        </p:spPr>
        <p:txBody>
          <a:bodyPr>
            <a:noAutofit/>
          </a:bodyPr>
          <a:lstStyle/>
          <a:p>
            <a:pPr lvl="0" algn="r"/>
            <a:r>
              <a:rPr lang="pl-PL" sz="2800" b="1" dirty="0" smtClean="0"/>
              <a:t>SPAG for NTS2 regions</a:t>
            </a:r>
            <a:endParaRPr lang="pl-PL" sz="2800" b="1" dirty="0"/>
          </a:p>
        </p:txBody>
      </p:sp>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4" y="739948"/>
            <a:ext cx="9196414" cy="338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 y="4121696"/>
            <a:ext cx="910975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a:xfrm>
            <a:off x="3765678" y="4219202"/>
            <a:ext cx="5378322" cy="2585323"/>
          </a:xfrm>
          <a:prstGeom prst="rect">
            <a:avLst/>
          </a:prstGeom>
          <a:solidFill>
            <a:schemeClr val="bg1"/>
          </a:solidFill>
        </p:spPr>
        <p:txBody>
          <a:bodyPr wrap="square" rtlCol="0">
            <a:spAutoFit/>
          </a:bodyPr>
          <a:lstStyle/>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en-GB" dirty="0"/>
          </a:p>
        </p:txBody>
      </p:sp>
    </p:spTree>
    <p:extLst>
      <p:ext uri="{BB962C8B-B14F-4D97-AF65-F5344CB8AC3E}">
        <p14:creationId xmlns:p14="http://schemas.microsoft.com/office/powerpoint/2010/main" val="1856208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616271"/>
          </a:xfrm>
        </p:spPr>
        <p:txBody>
          <a:bodyPr>
            <a:noAutofit/>
          </a:bodyPr>
          <a:lstStyle/>
          <a:p>
            <a:pPr lvl="0" algn="r"/>
            <a:r>
              <a:rPr lang="pl-PL" sz="2800" b="1" dirty="0" smtClean="0"/>
              <a:t>SPAG for NTS2 regions</a:t>
            </a:r>
            <a:endParaRPr lang="pl-PL" sz="2800" b="1" dirty="0"/>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4" y="692696"/>
            <a:ext cx="9205343" cy="3646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5" y="4005064"/>
            <a:ext cx="910975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a:xfrm>
            <a:off x="1126799" y="4080554"/>
            <a:ext cx="2520280" cy="2585323"/>
          </a:xfrm>
          <a:prstGeom prst="rect">
            <a:avLst/>
          </a:prstGeom>
          <a:solidFill>
            <a:schemeClr val="bg1"/>
          </a:solidFill>
        </p:spPr>
        <p:txBody>
          <a:bodyPr wrap="square" rtlCol="0">
            <a:spAutoFit/>
          </a:bodyPr>
          <a:lstStyle/>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en-GB" dirty="0"/>
          </a:p>
        </p:txBody>
      </p:sp>
      <p:sp>
        <p:nvSpPr>
          <p:cNvPr id="7" name="pole tekstowe 6"/>
          <p:cNvSpPr txBox="1"/>
          <p:nvPr/>
        </p:nvSpPr>
        <p:spPr>
          <a:xfrm>
            <a:off x="6372200" y="4061475"/>
            <a:ext cx="2687518" cy="2585323"/>
          </a:xfrm>
          <a:prstGeom prst="rect">
            <a:avLst/>
          </a:prstGeom>
          <a:solidFill>
            <a:schemeClr val="bg1"/>
          </a:solidFill>
        </p:spPr>
        <p:txBody>
          <a:bodyPr wrap="square" rtlCol="0">
            <a:spAutoFit/>
          </a:bodyPr>
          <a:lstStyle/>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en-GB" dirty="0"/>
          </a:p>
        </p:txBody>
      </p:sp>
    </p:spTree>
    <p:extLst>
      <p:ext uri="{BB962C8B-B14F-4D97-AF65-F5344CB8AC3E}">
        <p14:creationId xmlns:p14="http://schemas.microsoft.com/office/powerpoint/2010/main" val="3860749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88640"/>
            <a:ext cx="7128792" cy="544263"/>
          </a:xfrm>
        </p:spPr>
        <p:txBody>
          <a:bodyPr>
            <a:noAutofit/>
          </a:bodyPr>
          <a:lstStyle/>
          <a:p>
            <a:pPr lvl="0" algn="r"/>
            <a:r>
              <a:rPr lang="pl-PL" sz="2800" b="1" dirty="0" smtClean="0"/>
              <a:t>SPAG for NTS2 regions</a:t>
            </a:r>
            <a:endParaRPr lang="pl-PL" sz="2800" b="1" dirty="0"/>
          </a:p>
        </p:txBody>
      </p:sp>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696"/>
            <a:ext cx="9144000" cy="362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7" y="4121696"/>
            <a:ext cx="910975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ole tekstowe 5"/>
          <p:cNvSpPr txBox="1"/>
          <p:nvPr/>
        </p:nvSpPr>
        <p:spPr>
          <a:xfrm>
            <a:off x="1259632" y="4219202"/>
            <a:ext cx="5112568" cy="2585323"/>
          </a:xfrm>
          <a:prstGeom prst="rect">
            <a:avLst/>
          </a:prstGeom>
          <a:solidFill>
            <a:schemeClr val="bg1"/>
          </a:solidFill>
        </p:spPr>
        <p:txBody>
          <a:bodyPr wrap="square" rtlCol="0">
            <a:spAutoFit/>
          </a:bodyPr>
          <a:lstStyle/>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en-GB" dirty="0"/>
          </a:p>
        </p:txBody>
      </p:sp>
    </p:spTree>
    <p:extLst>
      <p:ext uri="{BB962C8B-B14F-4D97-AF65-F5344CB8AC3E}">
        <p14:creationId xmlns:p14="http://schemas.microsoft.com/office/powerpoint/2010/main" val="3860749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5256584" cy="5262979"/>
          </a:xfrm>
          <a:prstGeom prst="rect">
            <a:avLst/>
          </a:prstGeom>
        </p:spPr>
        <p:txBody>
          <a:bodyPr wrap="square">
            <a:spAutoFit/>
          </a:bodyPr>
          <a:lstStyle/>
          <a:p>
            <a:pPr algn="just"/>
            <a:r>
              <a:rPr lang="en-US" sz="1600" dirty="0" smtClean="0"/>
              <a:t>SPAG </a:t>
            </a:r>
            <a:r>
              <a:rPr lang="en-US" sz="1600" dirty="0"/>
              <a:t>is the function of two variables: spatial distribution of location and distribution of companies’ size. </a:t>
            </a:r>
            <a:endParaRPr lang="pl-PL" sz="1600" dirty="0"/>
          </a:p>
          <a:p>
            <a:pPr algn="just"/>
            <a:r>
              <a:rPr lang="en-US" sz="1600" dirty="0"/>
              <a:t> </a:t>
            </a:r>
            <a:endParaRPr lang="pl-PL" sz="1600" dirty="0"/>
          </a:p>
          <a:p>
            <a:pPr algn="just"/>
            <a:r>
              <a:rPr lang="en-US" sz="1600" dirty="0"/>
              <a:t>Empirical SPAG is calculated for empirical locations and empirical size of companies. </a:t>
            </a:r>
            <a:endParaRPr lang="pl-PL" sz="1600" dirty="0"/>
          </a:p>
          <a:p>
            <a:pPr algn="just"/>
            <a:r>
              <a:rPr lang="en-US" sz="1600" dirty="0"/>
              <a:t>  </a:t>
            </a:r>
            <a:endParaRPr lang="pl-PL" sz="1600" dirty="0"/>
          </a:p>
          <a:p>
            <a:pPr algn="just"/>
            <a:r>
              <a:rPr lang="en-US" sz="1600" dirty="0"/>
              <a:t>In research on spatial location, when number of companies and its size is known, the question under examination is whether spatial distribution of impact of firms is uniform. </a:t>
            </a:r>
            <a:endParaRPr lang="pl-PL" sz="1600" dirty="0" smtClean="0"/>
          </a:p>
          <a:p>
            <a:pPr algn="just"/>
            <a:r>
              <a:rPr lang="pl-PL" sz="1600" dirty="0" smtClean="0"/>
              <a:t>     </a:t>
            </a:r>
            <a:r>
              <a:rPr lang="en-US" sz="1600" dirty="0" smtClean="0"/>
              <a:t>Permutation </a:t>
            </a:r>
            <a:r>
              <a:rPr lang="en-US" sz="1600" dirty="0"/>
              <a:t>of SPAG can examine the uniformity of spatial </a:t>
            </a:r>
            <a:r>
              <a:rPr lang="en-US" sz="1600" dirty="0" smtClean="0"/>
              <a:t>location</a:t>
            </a:r>
            <a:r>
              <a:rPr lang="pl-PL" sz="1600" dirty="0"/>
              <a:t> </a:t>
            </a:r>
            <a:r>
              <a:rPr lang="pl-PL" sz="1600" dirty="0" smtClean="0"/>
              <a:t>as </a:t>
            </a:r>
            <a:r>
              <a:rPr lang="pl-PL" sz="1600" dirty="0" err="1" smtClean="0"/>
              <a:t>well</a:t>
            </a:r>
            <a:r>
              <a:rPr lang="pl-PL" sz="1600" dirty="0" smtClean="0"/>
              <a:t> as </a:t>
            </a:r>
            <a:r>
              <a:rPr lang="en-US" sz="1600" dirty="0"/>
              <a:t>if spatial dispersion of companies’ impact is towards the borders or towards single </a:t>
            </a:r>
            <a:r>
              <a:rPr lang="en-US" sz="1600" dirty="0" smtClean="0"/>
              <a:t>point</a:t>
            </a:r>
            <a:r>
              <a:rPr lang="pl-PL" sz="1600" dirty="0" smtClean="0"/>
              <a:t> (</a:t>
            </a:r>
            <a:r>
              <a:rPr lang="en-US" sz="1600" dirty="0" smtClean="0"/>
              <a:t>agglomeration</a:t>
            </a:r>
            <a:r>
              <a:rPr lang="pl-PL" sz="1600" dirty="0" smtClean="0"/>
              <a:t>)</a:t>
            </a:r>
            <a:r>
              <a:rPr lang="en-US" sz="1600" dirty="0" smtClean="0"/>
              <a:t>. </a:t>
            </a:r>
            <a:endParaRPr lang="pl-PL" sz="1600" dirty="0"/>
          </a:p>
          <a:p>
            <a:pPr algn="just"/>
            <a:r>
              <a:rPr lang="pl-PL" sz="1600" dirty="0" smtClean="0"/>
              <a:t>     I</a:t>
            </a:r>
            <a:r>
              <a:rPr lang="en-US" sz="1600" dirty="0" smtClean="0"/>
              <a:t>n </a:t>
            </a:r>
            <a:r>
              <a:rPr lang="en-US" sz="1600" dirty="0"/>
              <a:t>permutation test, the companies of size given empirically are permutated over the theoretical space – uniformly distributed points. </a:t>
            </a:r>
            <a:r>
              <a:rPr lang="en-US" sz="1600" dirty="0" err="1"/>
              <a:t>SPAG</a:t>
            </a:r>
            <a:r>
              <a:rPr lang="en-US" sz="1600" baseline="-25000" dirty="0" err="1"/>
              <a:t>test</a:t>
            </a:r>
            <a:r>
              <a:rPr lang="en-US" sz="1600" dirty="0"/>
              <a:t> index depending on empirical size of companies in theoretical locations is being calculated. </a:t>
            </a:r>
            <a:endParaRPr lang="pl-PL" sz="1600" dirty="0"/>
          </a:p>
          <a:p>
            <a:pPr algn="just"/>
            <a:r>
              <a:rPr lang="en-US" sz="1600" dirty="0"/>
              <a:t>  </a:t>
            </a:r>
            <a:endParaRPr lang="pl-PL" sz="1600" dirty="0"/>
          </a:p>
          <a:p>
            <a:pPr algn="just"/>
            <a:r>
              <a:rPr lang="en-US" sz="1600" dirty="0"/>
              <a:t>This allows for </a:t>
            </a:r>
            <a:r>
              <a:rPr lang="en-US" sz="1600" dirty="0" smtClean="0"/>
              <a:t>(</a:t>
            </a:r>
            <a:r>
              <a:rPr lang="en-US" sz="1600" dirty="0"/>
              <a:t>1-α) confidence interval of </a:t>
            </a:r>
            <a:r>
              <a:rPr lang="en-US" sz="1600" dirty="0" err="1" smtClean="0"/>
              <a:t>SPAG</a:t>
            </a:r>
            <a:r>
              <a:rPr lang="en-US" sz="1600" baseline="-25000" dirty="0" err="1" smtClean="0"/>
              <a:t>test</a:t>
            </a:r>
            <a:r>
              <a:rPr lang="pl-PL" sz="1600" dirty="0" smtClean="0"/>
              <a:t>:</a:t>
            </a:r>
            <a:r>
              <a:rPr lang="en-US" sz="1600" dirty="0"/>
              <a:t> </a:t>
            </a:r>
            <a:endParaRPr lang="pl-PL" sz="1600" dirty="0"/>
          </a:p>
          <a:p>
            <a:r>
              <a:rPr lang="en-US" sz="1600" dirty="0"/>
              <a:t> </a:t>
            </a:r>
            <a:endParaRPr lang="pl-PL" sz="1600" dirty="0"/>
          </a:p>
        </p:txBody>
      </p:sp>
      <p:sp>
        <p:nvSpPr>
          <p:cNvPr id="4" name="Tytuł 3"/>
          <p:cNvSpPr>
            <a:spLocks noGrp="1"/>
          </p:cNvSpPr>
          <p:nvPr>
            <p:ph type="title"/>
          </p:nvPr>
        </p:nvSpPr>
        <p:spPr>
          <a:xfrm>
            <a:off x="1835696" y="188640"/>
            <a:ext cx="7128792" cy="1143000"/>
          </a:xfrm>
        </p:spPr>
        <p:txBody>
          <a:bodyPr>
            <a:noAutofit/>
          </a:bodyPr>
          <a:lstStyle/>
          <a:p>
            <a:pPr lvl="0" algn="r"/>
            <a:r>
              <a:rPr lang="pl-PL" sz="3600" b="1" dirty="0" err="1" smtClean="0"/>
              <a:t>Testing</a:t>
            </a:r>
            <a:endParaRPr lang="pl-PL" sz="3600" b="1" dirty="0"/>
          </a:p>
        </p:txBody>
      </p:sp>
      <p:sp>
        <p:nvSpPr>
          <p:cNvPr id="3" name="pole tekstowe 2"/>
          <p:cNvSpPr txBox="1"/>
          <p:nvPr/>
        </p:nvSpPr>
        <p:spPr>
          <a:xfrm>
            <a:off x="5508104" y="1916832"/>
            <a:ext cx="3528392" cy="4770537"/>
          </a:xfrm>
          <a:prstGeom prst="rect">
            <a:avLst/>
          </a:prstGeom>
          <a:noFill/>
        </p:spPr>
        <p:txBody>
          <a:bodyPr wrap="square" rtlCol="0">
            <a:spAutoFit/>
          </a:bodyPr>
          <a:lstStyle/>
          <a:p>
            <a:r>
              <a:rPr lang="en-US" sz="1600" b="1" dirty="0"/>
              <a:t>SPAG = </a:t>
            </a:r>
            <a:r>
              <a:rPr lang="en-US" sz="1600" b="1" dirty="0" smtClean="0"/>
              <a:t>f(location</a:t>
            </a:r>
            <a:r>
              <a:rPr lang="en-US" sz="1600" b="1" dirty="0"/>
              <a:t>, size </a:t>
            </a:r>
            <a:r>
              <a:rPr lang="en-US" sz="1600" b="1" dirty="0" smtClean="0"/>
              <a:t>)</a:t>
            </a:r>
            <a:endParaRPr lang="pl-PL" sz="1600" b="1" dirty="0" smtClean="0"/>
          </a:p>
          <a:p>
            <a:endParaRPr lang="pl-PL" sz="1600" b="1" dirty="0"/>
          </a:p>
          <a:p>
            <a:endParaRPr lang="pl-PL" sz="1600" b="1" dirty="0" smtClean="0"/>
          </a:p>
          <a:p>
            <a:r>
              <a:rPr lang="en-US" sz="1600" b="1" dirty="0" err="1" smtClean="0"/>
              <a:t>SPAG</a:t>
            </a:r>
            <a:r>
              <a:rPr lang="en-US" sz="1600" b="1" baseline="-25000" dirty="0" err="1" smtClean="0"/>
              <a:t>empir</a:t>
            </a:r>
            <a:r>
              <a:rPr lang="en-US" sz="1600" b="1" baseline="-25000" dirty="0" smtClean="0"/>
              <a:t> </a:t>
            </a:r>
            <a:r>
              <a:rPr lang="en-US" sz="1600" b="1" dirty="0"/>
              <a:t>= </a:t>
            </a:r>
            <a:r>
              <a:rPr lang="en-US" sz="1600" b="1" dirty="0" smtClean="0"/>
              <a:t>f(</a:t>
            </a:r>
            <a:r>
              <a:rPr lang="en-US" sz="1600" b="1" dirty="0" err="1" smtClean="0"/>
              <a:t>location</a:t>
            </a:r>
            <a:r>
              <a:rPr lang="en-US" sz="1600" b="1" baseline="-25000" dirty="0" err="1" smtClean="0"/>
              <a:t>empir</a:t>
            </a:r>
            <a:r>
              <a:rPr lang="en-US" sz="1600" b="1" dirty="0"/>
              <a:t>, </a:t>
            </a:r>
            <a:r>
              <a:rPr lang="en-US" sz="1600" b="1" dirty="0" err="1"/>
              <a:t>size</a:t>
            </a:r>
            <a:r>
              <a:rPr lang="en-US" sz="1600" b="1" baseline="-25000" dirty="0" err="1"/>
              <a:t>empir</a:t>
            </a:r>
            <a:r>
              <a:rPr lang="en-US" sz="1600" b="1" baseline="-25000" dirty="0"/>
              <a:t> </a:t>
            </a:r>
            <a:r>
              <a:rPr lang="en-US" sz="1600" b="1" dirty="0" smtClean="0"/>
              <a:t>)</a:t>
            </a:r>
            <a:endParaRPr lang="pl-PL" sz="1600" b="1" dirty="0" smtClean="0"/>
          </a:p>
          <a:p>
            <a:endParaRPr lang="pl-PL" sz="1600" b="1" dirty="0"/>
          </a:p>
          <a:p>
            <a:endParaRPr lang="pl-PL" sz="1600" b="1" dirty="0" smtClean="0"/>
          </a:p>
          <a:p>
            <a:endParaRPr lang="pl-PL" sz="1600" b="1" dirty="0"/>
          </a:p>
          <a:p>
            <a:endParaRPr lang="pl-PL" sz="1600" b="1" dirty="0" smtClean="0"/>
          </a:p>
          <a:p>
            <a:endParaRPr lang="pl-PL" sz="1600" b="1" dirty="0"/>
          </a:p>
          <a:p>
            <a:endParaRPr lang="pl-PL" sz="1600" b="1" dirty="0" smtClean="0"/>
          </a:p>
          <a:p>
            <a:endParaRPr lang="pl-PL" sz="1600" b="1" dirty="0"/>
          </a:p>
          <a:p>
            <a:endParaRPr lang="pl-PL" sz="1600" b="1" dirty="0" smtClean="0"/>
          </a:p>
          <a:p>
            <a:endParaRPr lang="pl-PL" sz="1600" b="1" dirty="0"/>
          </a:p>
          <a:p>
            <a:r>
              <a:rPr lang="en-US" sz="1600" b="1" dirty="0" err="1"/>
              <a:t>SPAG</a:t>
            </a:r>
            <a:r>
              <a:rPr lang="en-US" sz="1600" b="1" baseline="-25000" dirty="0" err="1"/>
              <a:t>test</a:t>
            </a:r>
            <a:r>
              <a:rPr lang="en-US" sz="1600" b="1" baseline="-25000" dirty="0"/>
              <a:t> </a:t>
            </a:r>
            <a:r>
              <a:rPr lang="en-US" sz="1600" b="1" dirty="0"/>
              <a:t>= f( </a:t>
            </a:r>
            <a:r>
              <a:rPr lang="en-US" sz="1600" b="1" dirty="0" err="1"/>
              <a:t>location</a:t>
            </a:r>
            <a:r>
              <a:rPr lang="en-US" sz="1600" b="1" baseline="-25000" dirty="0" err="1"/>
              <a:t>theor</a:t>
            </a:r>
            <a:r>
              <a:rPr lang="en-US" sz="1600" b="1" dirty="0"/>
              <a:t>, </a:t>
            </a:r>
            <a:r>
              <a:rPr lang="en-US" sz="1600" b="1" dirty="0" err="1"/>
              <a:t>size</a:t>
            </a:r>
            <a:r>
              <a:rPr lang="en-US" sz="1600" b="1" baseline="-25000" dirty="0" err="1"/>
              <a:t>empir</a:t>
            </a:r>
            <a:r>
              <a:rPr lang="en-US" sz="1600" b="1" baseline="-25000" dirty="0"/>
              <a:t> </a:t>
            </a:r>
            <a:r>
              <a:rPr lang="en-US" sz="1600" b="1" dirty="0" smtClean="0"/>
              <a:t>)</a:t>
            </a:r>
            <a:endParaRPr lang="pl-PL" sz="1600" b="1" dirty="0" smtClean="0"/>
          </a:p>
          <a:p>
            <a:endParaRPr lang="pl-PL" sz="1600" b="1" dirty="0"/>
          </a:p>
          <a:p>
            <a:endParaRPr lang="pl-PL" sz="1600" b="1" dirty="0" smtClean="0"/>
          </a:p>
          <a:p>
            <a:endParaRPr lang="pl-PL" sz="1600" b="1" dirty="0" smtClean="0"/>
          </a:p>
          <a:p>
            <a:endParaRPr lang="pl-PL" sz="1600" b="1" dirty="0"/>
          </a:p>
          <a:p>
            <a:r>
              <a:rPr lang="en-US" sz="1600" b="1" dirty="0" err="1" smtClean="0"/>
              <a:t>Pr</a:t>
            </a:r>
            <a:r>
              <a:rPr lang="en-US" sz="1600" b="1" dirty="0"/>
              <a:t>( </a:t>
            </a:r>
            <a:r>
              <a:rPr lang="en-US" sz="1600" b="1" dirty="0" err="1"/>
              <a:t>SPAG</a:t>
            </a:r>
            <a:r>
              <a:rPr lang="en-US" sz="1600" b="1" baseline="-25000" dirty="0" err="1"/>
              <a:t>test,L</a:t>
            </a:r>
            <a:r>
              <a:rPr lang="en-US" sz="1600" b="1" baseline="-25000" dirty="0"/>
              <a:t> </a:t>
            </a:r>
            <a:r>
              <a:rPr lang="en-US" sz="1600" b="1" dirty="0"/>
              <a:t>&lt; </a:t>
            </a:r>
            <a:r>
              <a:rPr lang="en-US" sz="1600" b="1" dirty="0" err="1"/>
              <a:t>SPAG</a:t>
            </a:r>
            <a:r>
              <a:rPr lang="en-US" sz="1600" b="1" baseline="-25000" dirty="0" err="1"/>
              <a:t>test</a:t>
            </a:r>
            <a:r>
              <a:rPr lang="en-US" sz="1600" b="1" baseline="-25000" dirty="0"/>
              <a:t> </a:t>
            </a:r>
            <a:r>
              <a:rPr lang="en-US" sz="1600" b="1" dirty="0"/>
              <a:t>&lt; </a:t>
            </a:r>
            <a:r>
              <a:rPr lang="en-US" sz="1600" b="1" dirty="0" err="1"/>
              <a:t>SPAG</a:t>
            </a:r>
            <a:r>
              <a:rPr lang="en-US" sz="1600" b="1" baseline="-25000" dirty="0" err="1"/>
              <a:t>test,U</a:t>
            </a:r>
            <a:r>
              <a:rPr lang="en-US" sz="1600" b="1" dirty="0"/>
              <a:t>)=</a:t>
            </a:r>
            <a:r>
              <a:rPr lang="en-US" sz="1600" b="1" dirty="0" smtClean="0"/>
              <a:t>1-α</a:t>
            </a:r>
            <a:endParaRPr lang="pl-PL" sz="1600" b="1" dirty="0"/>
          </a:p>
        </p:txBody>
      </p:sp>
    </p:spTree>
    <p:extLst>
      <p:ext uri="{BB962C8B-B14F-4D97-AF65-F5344CB8AC3E}">
        <p14:creationId xmlns:p14="http://schemas.microsoft.com/office/powerpoint/2010/main" val="356635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88640"/>
            <a:ext cx="7128792" cy="1143000"/>
          </a:xfrm>
        </p:spPr>
        <p:txBody>
          <a:bodyPr>
            <a:noAutofit/>
          </a:bodyPr>
          <a:lstStyle/>
          <a:p>
            <a:pPr lvl="0" algn="r"/>
            <a:r>
              <a:rPr lang="pl-PL" sz="3600" dirty="0" err="1" smtClean="0"/>
              <a:t>Confidence</a:t>
            </a:r>
            <a:r>
              <a:rPr lang="pl-PL" sz="3600" dirty="0" smtClean="0"/>
              <a:t> </a:t>
            </a:r>
            <a:r>
              <a:rPr lang="pl-PL" sz="3600" dirty="0" err="1" smtClean="0"/>
              <a:t>interval</a:t>
            </a:r>
            <a:endParaRPr lang="pl-PL" sz="3600" b="1" dirty="0"/>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9" y="2021049"/>
            <a:ext cx="7165853" cy="4836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rostokąt 1"/>
          <p:cNvSpPr/>
          <p:nvPr/>
        </p:nvSpPr>
        <p:spPr>
          <a:xfrm>
            <a:off x="14198" y="1700808"/>
            <a:ext cx="8950289" cy="830997"/>
          </a:xfrm>
          <a:prstGeom prst="rect">
            <a:avLst/>
          </a:prstGeom>
        </p:spPr>
        <p:txBody>
          <a:bodyPr wrap="square">
            <a:spAutoFit/>
          </a:bodyPr>
          <a:lstStyle/>
          <a:p>
            <a:r>
              <a:rPr lang="en-US" sz="1600" dirty="0"/>
              <a:t>Distribution of permutated SPAG shows what are the possible results of SPAG if located uniformly. </a:t>
            </a:r>
            <a:endParaRPr lang="pl-PL" sz="1600" dirty="0" smtClean="0"/>
          </a:p>
          <a:p>
            <a:r>
              <a:rPr lang="en-US" sz="1600" dirty="0" smtClean="0"/>
              <a:t>Different </a:t>
            </a:r>
            <a:r>
              <a:rPr lang="en-US" sz="1600" dirty="0"/>
              <a:t>values of SPAG result from overlapping effects which is because of the different size of firms. </a:t>
            </a:r>
            <a:endParaRPr lang="pl-PL" sz="1600" dirty="0" smtClean="0"/>
          </a:p>
          <a:p>
            <a:endParaRPr lang="pl-PL" sz="1600" dirty="0"/>
          </a:p>
        </p:txBody>
      </p:sp>
    </p:spTree>
    <p:extLst>
      <p:ext uri="{BB962C8B-B14F-4D97-AF65-F5344CB8AC3E}">
        <p14:creationId xmlns:p14="http://schemas.microsoft.com/office/powerpoint/2010/main" val="12966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Why</a:t>
            </a:r>
            <a:r>
              <a:rPr lang="pl-PL" sz="2800" b="1" dirty="0" smtClean="0"/>
              <a:t> </a:t>
            </a:r>
            <a:r>
              <a:rPr lang="pl-PL" sz="2800" b="1" dirty="0" err="1" smtClean="0"/>
              <a:t>circles</a:t>
            </a:r>
            <a:r>
              <a:rPr lang="pl-PL" sz="2800" b="1" dirty="0" smtClean="0"/>
              <a:t>?</a:t>
            </a:r>
            <a:endParaRPr lang="pl-PL" sz="2800" b="1" dirty="0"/>
          </a:p>
        </p:txBody>
      </p:sp>
      <p:sp>
        <p:nvSpPr>
          <p:cNvPr id="5" name="pole tekstowe 2"/>
          <p:cNvSpPr txBox="1">
            <a:spLocks noChangeArrowheads="1"/>
          </p:cNvSpPr>
          <p:nvPr/>
        </p:nvSpPr>
        <p:spPr bwMode="auto">
          <a:xfrm>
            <a:off x="107504" y="1628800"/>
            <a:ext cx="8928992"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a:buFont typeface="Arial" charset="0"/>
              <a:buChar char="•"/>
            </a:pPr>
            <a:r>
              <a:rPr lang="en-US" dirty="0" smtClean="0"/>
              <a:t>When </a:t>
            </a:r>
            <a:r>
              <a:rPr lang="en-US" dirty="0">
                <a:solidFill>
                  <a:srgbClr val="00B0F0"/>
                </a:solidFill>
              </a:rPr>
              <a:t>characterizing point location </a:t>
            </a:r>
            <a:r>
              <a:rPr lang="en-US" dirty="0"/>
              <a:t>and the magnitude of values in the point, one of the often proposed methods is </a:t>
            </a:r>
            <a:r>
              <a:rPr lang="en-US" dirty="0">
                <a:solidFill>
                  <a:srgbClr val="00B050"/>
                </a:solidFill>
              </a:rPr>
              <a:t>to represent a point with a shape</a:t>
            </a:r>
            <a:r>
              <a:rPr lang="en-US" dirty="0"/>
              <a:t>. This enables analysis on 2D surface. Measures of shape were well described over last sixty years. </a:t>
            </a:r>
            <a:endParaRPr lang="pl-PL" dirty="0" smtClean="0"/>
          </a:p>
          <a:p>
            <a:pPr marL="285750" indent="-285750">
              <a:buFont typeface="Arial" charset="0"/>
              <a:buChar char="•"/>
            </a:pPr>
            <a:r>
              <a:rPr lang="en-US" dirty="0" smtClean="0"/>
              <a:t>Most </a:t>
            </a:r>
            <a:r>
              <a:rPr lang="en-US" dirty="0"/>
              <a:t>of them are based on </a:t>
            </a:r>
            <a:r>
              <a:rPr lang="en-US" dirty="0">
                <a:solidFill>
                  <a:srgbClr val="00B0F0"/>
                </a:solidFill>
              </a:rPr>
              <a:t>combination of perimeter and area</a:t>
            </a:r>
            <a:r>
              <a:rPr lang="en-US" dirty="0"/>
              <a:t>. Shape matters for this combination as the shapes with the same perimeter can have different areas. The closer both these values the lower is the complexity of the shape and the measure is closer to the simple Euclidean geometry (de Smith et al., 2015). </a:t>
            </a:r>
            <a:endParaRPr lang="pl-PL" dirty="0" smtClean="0"/>
          </a:p>
          <a:p>
            <a:pPr marL="285750" indent="-285750">
              <a:buFont typeface="Arial" charset="0"/>
              <a:buChar char="•"/>
            </a:pPr>
            <a:r>
              <a:rPr lang="en-US" dirty="0" smtClean="0"/>
              <a:t>It </a:t>
            </a:r>
            <a:r>
              <a:rPr lang="en-US" dirty="0"/>
              <a:t>can be proven that shape which has the biggest area at given perimeter is a circle. Thus </a:t>
            </a:r>
            <a:r>
              <a:rPr lang="en-US" dirty="0">
                <a:solidFill>
                  <a:srgbClr val="00B050"/>
                </a:solidFill>
              </a:rPr>
              <a:t>circle has the smallest difference between area and perimeter, so is the least complex shape</a:t>
            </a:r>
            <a:r>
              <a:rPr lang="en-US" dirty="0"/>
              <a:t>. </a:t>
            </a:r>
            <a:endParaRPr lang="pl-PL" dirty="0" smtClean="0"/>
          </a:p>
          <a:p>
            <a:pPr marL="285750" indent="-285750">
              <a:buFont typeface="Arial" charset="0"/>
              <a:buChar char="•"/>
            </a:pPr>
            <a:r>
              <a:rPr lang="en-US" dirty="0" smtClean="0"/>
              <a:t>Circular </a:t>
            </a:r>
            <a:r>
              <a:rPr lang="en-US" dirty="0"/>
              <a:t>shape also gives the border values of many measures of shape (e.g. perimeter^2/area, compactness ratio, fractal dimension index), what guarantees the </a:t>
            </a:r>
            <a:r>
              <a:rPr lang="en-US" dirty="0">
                <a:solidFill>
                  <a:srgbClr val="0070C0"/>
                </a:solidFill>
              </a:rPr>
              <a:t>dimensionless</a:t>
            </a:r>
            <a:r>
              <a:rPr lang="en-US" dirty="0"/>
              <a:t> (independence of size of the polygon). </a:t>
            </a:r>
            <a:endParaRPr lang="pl-PL" dirty="0" smtClean="0"/>
          </a:p>
          <a:p>
            <a:pPr marL="285750" indent="-285750">
              <a:buFont typeface="Arial" charset="0"/>
              <a:buChar char="•"/>
            </a:pPr>
            <a:r>
              <a:rPr lang="en-US" dirty="0" smtClean="0"/>
              <a:t>Circle </a:t>
            </a:r>
            <a:r>
              <a:rPr lang="en-US" dirty="0"/>
              <a:t>as simple shape is symmetric, can be inscribed in or circumscribed about other figures and solves the isoperimetric problem (de </a:t>
            </a:r>
            <a:r>
              <a:rPr lang="en-US" dirty="0" err="1"/>
              <a:t>Floriani</a:t>
            </a:r>
            <a:r>
              <a:rPr lang="en-US" dirty="0"/>
              <a:t> &amp; Spagnuolo, 2008). </a:t>
            </a:r>
            <a:endParaRPr lang="pl-PL" dirty="0" smtClean="0"/>
          </a:p>
          <a:p>
            <a:pPr marL="285750" indent="-285750">
              <a:buFont typeface="Arial" charset="0"/>
              <a:buChar char="•"/>
            </a:pPr>
            <a:r>
              <a:rPr lang="en-US" dirty="0" smtClean="0"/>
              <a:t>As </a:t>
            </a:r>
            <a:r>
              <a:rPr lang="en-US" dirty="0"/>
              <a:t>most of the exercises in geography of shapes and in computational geometry is </a:t>
            </a:r>
            <a:r>
              <a:rPr lang="en-US" dirty="0">
                <a:solidFill>
                  <a:srgbClr val="00B050"/>
                </a:solidFill>
              </a:rPr>
              <a:t>to simplify the shape, a circle-based measure is in this mainstream</a:t>
            </a:r>
            <a:r>
              <a:rPr lang="en-US" dirty="0"/>
              <a:t>.</a:t>
            </a:r>
            <a:endParaRPr lang="en-GB" dirty="0"/>
          </a:p>
        </p:txBody>
      </p:sp>
    </p:spTree>
    <p:extLst>
      <p:ext uri="{BB962C8B-B14F-4D97-AF65-F5344CB8AC3E}">
        <p14:creationId xmlns:p14="http://schemas.microsoft.com/office/powerpoint/2010/main" val="2596107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8784976" cy="4708981"/>
          </a:xfrm>
          <a:prstGeom prst="rect">
            <a:avLst/>
          </a:prstGeom>
        </p:spPr>
        <p:txBody>
          <a:bodyPr wrap="square">
            <a:spAutoFit/>
          </a:bodyPr>
          <a:lstStyle/>
          <a:p>
            <a:r>
              <a:rPr lang="en-US" sz="2000" dirty="0" smtClean="0"/>
              <a:t>SPAG index is designed to: </a:t>
            </a:r>
            <a:endParaRPr lang="pl-PL" sz="2000" dirty="0" smtClean="0"/>
          </a:p>
          <a:p>
            <a:endParaRPr lang="pl-PL" sz="2000" dirty="0" smtClean="0"/>
          </a:p>
          <a:p>
            <a:pPr lvl="0">
              <a:buFontTx/>
              <a:buChar char="-"/>
            </a:pPr>
            <a:r>
              <a:rPr lang="pl-PL" sz="2000" dirty="0" smtClean="0"/>
              <a:t> </a:t>
            </a:r>
            <a:r>
              <a:rPr lang="en-US" sz="2000" b="1" dirty="0" smtClean="0"/>
              <a:t>measure the degree of spatial agglomeration </a:t>
            </a:r>
            <a:r>
              <a:rPr lang="en-US" sz="2000" dirty="0" smtClean="0"/>
              <a:t>(concentration, clustering) and distance from uniformity of economic activity. </a:t>
            </a:r>
            <a:endParaRPr lang="pl-PL" sz="2000" dirty="0" smtClean="0"/>
          </a:p>
          <a:p>
            <a:pPr lvl="0">
              <a:buFontTx/>
              <a:buChar char="-"/>
            </a:pPr>
            <a:endParaRPr lang="pl-PL" sz="2000" dirty="0" smtClean="0"/>
          </a:p>
          <a:p>
            <a:pPr lvl="0">
              <a:buFontTx/>
              <a:buChar char="-"/>
            </a:pPr>
            <a:r>
              <a:rPr lang="pl-PL" sz="2000" dirty="0" smtClean="0"/>
              <a:t> </a:t>
            </a:r>
            <a:r>
              <a:rPr lang="en-US" sz="2000" b="1" dirty="0" smtClean="0"/>
              <a:t>compare regions</a:t>
            </a:r>
            <a:r>
              <a:rPr lang="en-US" sz="2000" dirty="0" smtClean="0"/>
              <a:t>, compare the same region over time, compare sectors inside region and between regions and track dynamics of agglomeration or repulsion</a:t>
            </a:r>
            <a:endParaRPr lang="pl-PL" sz="2000" dirty="0" smtClean="0"/>
          </a:p>
          <a:p>
            <a:pPr lvl="0"/>
            <a:endParaRPr lang="pl-PL" sz="2000" dirty="0" smtClean="0"/>
          </a:p>
          <a:p>
            <a:pPr lvl="0"/>
            <a:r>
              <a:rPr lang="pl-PL" sz="2000" dirty="0" smtClean="0"/>
              <a:t>- </a:t>
            </a:r>
            <a:r>
              <a:rPr lang="en-US" sz="2000" b="1" dirty="0" smtClean="0"/>
              <a:t>measure the co-location </a:t>
            </a:r>
            <a:r>
              <a:rPr lang="en-US" sz="2000" dirty="0" smtClean="0"/>
              <a:t>of vertically linked sectors to determine whether they build clusters</a:t>
            </a:r>
            <a:endParaRPr lang="pl-PL" sz="2000" dirty="0" smtClean="0"/>
          </a:p>
          <a:p>
            <a:pPr lvl="0"/>
            <a:endParaRPr lang="pl-PL" sz="2000" dirty="0" smtClean="0"/>
          </a:p>
          <a:p>
            <a:pPr lvl="0"/>
            <a:r>
              <a:rPr lang="pl-PL" sz="2000" dirty="0" smtClean="0"/>
              <a:t>- </a:t>
            </a:r>
            <a:r>
              <a:rPr lang="en-US" sz="2000" b="1" dirty="0" smtClean="0"/>
              <a:t>supplement the traditional cluster-based measures</a:t>
            </a:r>
            <a:r>
              <a:rPr lang="en-US" sz="2000" dirty="0" smtClean="0"/>
              <a:t> by providing the coherent to </a:t>
            </a:r>
            <a:r>
              <a:rPr lang="en-US" sz="2000" i="1" dirty="0" err="1" smtClean="0"/>
              <a:t>kxn</a:t>
            </a:r>
            <a:r>
              <a:rPr lang="en-US" sz="2000" dirty="0" smtClean="0"/>
              <a:t> matrix of economic activity, the </a:t>
            </a:r>
            <a:r>
              <a:rPr lang="en-US" sz="2000" i="1" dirty="0" err="1" smtClean="0"/>
              <a:t>kxn</a:t>
            </a:r>
            <a:r>
              <a:rPr lang="en-US" sz="2000" dirty="0" smtClean="0"/>
              <a:t> </a:t>
            </a:r>
            <a:r>
              <a:rPr lang="en-US" sz="2000" dirty="0" err="1" smtClean="0"/>
              <a:t>matix</a:t>
            </a:r>
            <a:r>
              <a:rPr lang="en-US" sz="2000" dirty="0" smtClean="0"/>
              <a:t> of SPAG by regions and sectors. These results might be applied to correct for spatial dimension the traditional concentration and specialization measures.</a:t>
            </a:r>
            <a:endParaRPr lang="pl-PL" sz="3200" dirty="0" smtClean="0"/>
          </a:p>
        </p:txBody>
      </p:sp>
      <p:sp>
        <p:nvSpPr>
          <p:cNvPr id="4" name="Tytuł 3"/>
          <p:cNvSpPr>
            <a:spLocks noGrp="1"/>
          </p:cNvSpPr>
          <p:nvPr>
            <p:ph type="title"/>
          </p:nvPr>
        </p:nvSpPr>
        <p:spPr>
          <a:xfrm>
            <a:off x="1835696" y="188640"/>
            <a:ext cx="7128792" cy="1143000"/>
          </a:xfrm>
        </p:spPr>
        <p:txBody>
          <a:bodyPr>
            <a:noAutofit/>
          </a:bodyPr>
          <a:lstStyle/>
          <a:p>
            <a:pPr lvl="0" algn="r"/>
            <a:r>
              <a:rPr lang="pl-PL" sz="3600" dirty="0" err="1" smtClean="0"/>
              <a:t>Implications</a:t>
            </a:r>
            <a:endParaRPr lang="pl-PL" sz="3600" b="1" dirty="0"/>
          </a:p>
        </p:txBody>
      </p:sp>
    </p:spTree>
    <p:extLst>
      <p:ext uri="{BB962C8B-B14F-4D97-AF65-F5344CB8AC3E}">
        <p14:creationId xmlns:p14="http://schemas.microsoft.com/office/powerpoint/2010/main" val="244961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ctrTitle"/>
          </p:nvPr>
        </p:nvSpPr>
        <p:spPr>
          <a:xfrm>
            <a:off x="251520" y="4293096"/>
            <a:ext cx="8712968" cy="1470025"/>
          </a:xfrm>
        </p:spPr>
        <p:txBody>
          <a:bodyPr>
            <a:noAutofit/>
          </a:bodyPr>
          <a:lstStyle/>
          <a:p>
            <a:r>
              <a:rPr lang="en-US" sz="4000" dirty="0" smtClean="0"/>
              <a:t> </a:t>
            </a:r>
            <a:r>
              <a:rPr lang="en-US" sz="4000" b="1" dirty="0"/>
              <a:t>SPAG: Index of spatial </a:t>
            </a:r>
            <a:r>
              <a:rPr lang="en-US" sz="4000" b="1" dirty="0" smtClean="0"/>
              <a:t>agglomeration</a:t>
            </a:r>
            <a:r>
              <a:rPr lang="pl-PL" sz="4000" b="1" dirty="0" smtClean="0"/>
              <a:t/>
            </a:r>
            <a:br>
              <a:rPr lang="pl-PL" sz="4000" b="1" dirty="0" smtClean="0"/>
            </a:br>
            <a:r>
              <a:rPr lang="pl-PL" sz="4000" b="1" dirty="0" smtClean="0"/>
              <a:t/>
            </a:r>
            <a:br>
              <a:rPr lang="pl-PL" sz="4000" b="1" dirty="0" smtClean="0"/>
            </a:br>
            <a:r>
              <a:rPr lang="pl-PL" sz="4000" b="1" dirty="0" smtClean="0"/>
              <a:t/>
            </a:r>
            <a:br>
              <a:rPr lang="pl-PL" sz="4000" b="1" dirty="0" smtClean="0"/>
            </a:br>
            <a:r>
              <a:rPr lang="pl-PL" sz="3600" b="1" dirty="0" smtClean="0"/>
              <a:t/>
            </a:r>
            <a:br>
              <a:rPr lang="pl-PL" sz="3600" b="1" dirty="0" smtClean="0"/>
            </a:br>
            <a:r>
              <a:rPr lang="en-US" sz="3600" dirty="0"/>
              <a:t> </a:t>
            </a:r>
            <a:r>
              <a:rPr lang="pl-PL" sz="3600" dirty="0"/>
              <a:t/>
            </a:r>
            <a:br>
              <a:rPr lang="pl-PL" sz="3600" dirty="0"/>
            </a:br>
            <a:r>
              <a:rPr lang="pl-PL" sz="3600" dirty="0"/>
              <a:t> </a:t>
            </a:r>
            <a:br>
              <a:rPr lang="pl-PL" sz="3600" dirty="0"/>
            </a:br>
            <a:r>
              <a:rPr lang="en-US" sz="1800" dirty="0" smtClean="0"/>
              <a:t>The </a:t>
            </a:r>
            <a:r>
              <a:rPr lang="en-US" sz="1800" dirty="0"/>
              <a:t>paper is financed by the Polish National Science Centre </a:t>
            </a:r>
            <a:r>
              <a:rPr lang="en-US" sz="1800" u="sng" dirty="0">
                <a:hlinkClick r:id="rId2"/>
              </a:rPr>
              <a:t>www.ncn.gov.pl</a:t>
            </a:r>
            <a:r>
              <a:rPr lang="en-US" sz="1800" dirty="0"/>
              <a:t> as the research project in OPUS 6 call, contract No. </a:t>
            </a:r>
            <a:r>
              <a:rPr lang="en-US" sz="1800" dirty="0" smtClean="0"/>
              <a:t>UMO-2013/11/B/HS4/01098</a:t>
            </a:r>
            <a:r>
              <a:rPr lang="pl-PL" sz="1800" dirty="0"/>
              <a:t/>
            </a:r>
            <a:br>
              <a:rPr lang="pl-PL" sz="1800" dirty="0"/>
            </a:br>
            <a:r>
              <a:rPr lang="en-US" sz="3600" dirty="0"/>
              <a:t> </a:t>
            </a:r>
            <a:r>
              <a:rPr lang="pl-PL" sz="3600" dirty="0"/>
              <a:t/>
            </a:r>
            <a:br>
              <a:rPr lang="pl-PL" sz="3600" dirty="0"/>
            </a:br>
            <a:r>
              <a:rPr lang="pl-PL" sz="3600" b="1" dirty="0"/>
              <a:t> </a:t>
            </a:r>
            <a:r>
              <a:rPr lang="pl-PL" sz="3600" dirty="0"/>
              <a:t/>
            </a:r>
            <a:br>
              <a:rPr lang="pl-PL" sz="3600" dirty="0"/>
            </a:br>
            <a:r>
              <a:rPr lang="en-US" sz="3600" dirty="0"/>
              <a:t> </a:t>
            </a:r>
            <a:r>
              <a:rPr lang="pl-PL" sz="3600" dirty="0"/>
              <a:t/>
            </a:r>
            <a:br>
              <a:rPr lang="pl-PL" sz="3600" dirty="0"/>
            </a:br>
            <a:endParaRPr lang="pl-PL" sz="1400" dirty="0"/>
          </a:p>
        </p:txBody>
      </p:sp>
      <p:sp>
        <p:nvSpPr>
          <p:cNvPr id="2" name="AutoShape 2" descr="Znalezione obrazy dla zapytania uniwersytet ekonomiczny w katowica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8" name="Obraz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5483"/>
            <a:ext cx="2967406" cy="1141235"/>
          </a:xfrm>
          <a:prstGeom prst="rect">
            <a:avLst/>
          </a:prstGeom>
          <a:noFill/>
          <a:ln>
            <a:noFill/>
          </a:ln>
        </p:spPr>
      </p:pic>
      <p:sp>
        <p:nvSpPr>
          <p:cNvPr id="3" name="AutoShape 10" descr="Znalezione obrazy dla zapytania U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1036" name="Picture 12" descr="http://www.uw.edu.pl/wp-content/themes/uw/library/img/logo-p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3031" y="168228"/>
            <a:ext cx="2772649" cy="1078253"/>
          </a:xfrm>
          <a:prstGeom prst="rect">
            <a:avLst/>
          </a:prstGeom>
          <a:noFill/>
          <a:extLst>
            <a:ext uri="{909E8E84-426E-40DD-AFC4-6F175D3DCCD1}">
              <a14:hiddenFill xmlns:a14="http://schemas.microsoft.com/office/drawing/2010/main">
                <a:solidFill>
                  <a:srgbClr val="FFFFFF"/>
                </a:solidFill>
              </a14:hiddenFill>
            </a:ext>
          </a:extLst>
        </p:spPr>
      </p:pic>
      <p:sp>
        <p:nvSpPr>
          <p:cNvPr id="10" name="Objaśnienie w chmurce 9"/>
          <p:cNvSpPr/>
          <p:nvPr/>
        </p:nvSpPr>
        <p:spPr>
          <a:xfrm>
            <a:off x="4333259" y="2348880"/>
            <a:ext cx="4104456" cy="2088232"/>
          </a:xfrm>
          <a:prstGeom prst="cloudCallout">
            <a:avLst>
              <a:gd name="adj1" fmla="val -92186"/>
              <a:gd name="adj2" fmla="val 72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dirty="0" err="1" smtClean="0"/>
              <a:t>Thank</a:t>
            </a:r>
            <a:r>
              <a:rPr lang="pl-PL" sz="4000" dirty="0" smtClean="0"/>
              <a:t> </a:t>
            </a:r>
            <a:r>
              <a:rPr lang="pl-PL" sz="4000" dirty="0" err="1" smtClean="0"/>
              <a:t>you</a:t>
            </a:r>
            <a:r>
              <a:rPr lang="pl-PL" sz="4000" dirty="0" smtClean="0"/>
              <a:t>!</a:t>
            </a:r>
            <a:endParaRPr lang="pl-PL" sz="4000" dirty="0"/>
          </a:p>
        </p:txBody>
      </p:sp>
      <p:sp>
        <p:nvSpPr>
          <p:cNvPr id="11" name="pole tekstowe 10"/>
          <p:cNvSpPr txBox="1"/>
          <p:nvPr/>
        </p:nvSpPr>
        <p:spPr>
          <a:xfrm>
            <a:off x="2967407" y="168228"/>
            <a:ext cx="3188770" cy="1200329"/>
          </a:xfrm>
          <a:prstGeom prst="rect">
            <a:avLst/>
          </a:prstGeom>
          <a:solidFill>
            <a:schemeClr val="bg1"/>
          </a:solidFill>
        </p:spPr>
        <p:txBody>
          <a:bodyPr wrap="square" rtlCol="0">
            <a:spAutoFit/>
          </a:bodyPr>
          <a:lstStyle/>
          <a:p>
            <a:endParaRPr lang="pl-PL" dirty="0" smtClean="0"/>
          </a:p>
          <a:p>
            <a:endParaRPr lang="pl-PL" dirty="0"/>
          </a:p>
          <a:p>
            <a:endParaRPr lang="pl-PL" dirty="0" smtClean="0"/>
          </a:p>
          <a:p>
            <a:endParaRPr lang="pl-PL" dirty="0"/>
          </a:p>
        </p:txBody>
      </p:sp>
    </p:spTree>
    <p:extLst>
      <p:ext uri="{BB962C8B-B14F-4D97-AF65-F5344CB8AC3E}">
        <p14:creationId xmlns:p14="http://schemas.microsoft.com/office/powerpoint/2010/main" val="3316964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Why</a:t>
            </a:r>
            <a:r>
              <a:rPr lang="pl-PL" sz="2800" b="1" dirty="0" smtClean="0"/>
              <a:t> to </a:t>
            </a:r>
            <a:r>
              <a:rPr lang="pl-PL" sz="2800" b="1" dirty="0" err="1" smtClean="0"/>
              <a:t>construct</a:t>
            </a:r>
            <a:r>
              <a:rPr lang="pl-PL" sz="2800" b="1" dirty="0" smtClean="0"/>
              <a:t> </a:t>
            </a:r>
            <a:r>
              <a:rPr lang="pl-PL" sz="2800" b="1" dirty="0" err="1" smtClean="0"/>
              <a:t>something</a:t>
            </a:r>
            <a:r>
              <a:rPr lang="pl-PL" sz="2800" b="1" dirty="0" smtClean="0"/>
              <a:t> </a:t>
            </a:r>
            <a:r>
              <a:rPr lang="pl-PL" sz="2800" b="1" dirty="0" err="1" smtClean="0"/>
              <a:t>new</a:t>
            </a:r>
            <a:r>
              <a:rPr lang="pl-PL" sz="2800" b="1" dirty="0" smtClean="0"/>
              <a:t>?</a:t>
            </a:r>
            <a:endParaRPr lang="pl-PL" sz="2800" b="1" dirty="0"/>
          </a:p>
        </p:txBody>
      </p:sp>
      <p:sp>
        <p:nvSpPr>
          <p:cNvPr id="8" name="pole tekstowe 7"/>
          <p:cNvSpPr txBox="1"/>
          <p:nvPr/>
        </p:nvSpPr>
        <p:spPr>
          <a:xfrm>
            <a:off x="323528" y="1916833"/>
            <a:ext cx="8424936" cy="3693319"/>
          </a:xfrm>
          <a:prstGeom prst="rect">
            <a:avLst/>
          </a:prstGeom>
          <a:noFill/>
        </p:spPr>
        <p:txBody>
          <a:bodyPr wrap="square" rtlCol="0">
            <a:spAutoFit/>
          </a:bodyPr>
          <a:lstStyle/>
          <a:p>
            <a:r>
              <a:rPr lang="pl-PL" dirty="0" smtClean="0"/>
              <a:t>In </a:t>
            </a:r>
            <a:r>
              <a:rPr lang="pl-PL" dirty="0" err="1" smtClean="0"/>
              <a:t>last</a:t>
            </a:r>
            <a:r>
              <a:rPr lang="pl-PL" dirty="0" smtClean="0"/>
              <a:t> </a:t>
            </a:r>
            <a:r>
              <a:rPr lang="pl-PL" dirty="0" err="1" smtClean="0"/>
              <a:t>decade</a:t>
            </a:r>
            <a:r>
              <a:rPr lang="pl-PL" dirty="0" smtClean="0"/>
              <a:t> </a:t>
            </a:r>
            <a:r>
              <a:rPr lang="pl-PL" dirty="0" err="1" smtClean="0"/>
              <a:t>in</a:t>
            </a:r>
            <a:r>
              <a:rPr lang="pl-PL" dirty="0" smtClean="0"/>
              <a:t> </a:t>
            </a:r>
            <a:r>
              <a:rPr lang="pl-PL" dirty="0" err="1" smtClean="0"/>
              <a:t>world</a:t>
            </a:r>
            <a:r>
              <a:rPr lang="pl-PL" dirty="0" smtClean="0"/>
              <a:t> </a:t>
            </a:r>
            <a:r>
              <a:rPr lang="pl-PL" dirty="0" err="1" smtClean="0"/>
              <a:t>literature</a:t>
            </a:r>
            <a:r>
              <a:rPr lang="pl-PL" dirty="0" smtClean="0"/>
              <a:t> one </a:t>
            </a:r>
            <a:r>
              <a:rPr lang="pl-PL" dirty="0" err="1" smtClean="0"/>
              <a:t>can</a:t>
            </a:r>
            <a:r>
              <a:rPr lang="pl-PL" dirty="0" smtClean="0"/>
              <a:t> </a:t>
            </a:r>
            <a:r>
              <a:rPr lang="pl-PL" dirty="0" err="1" smtClean="0"/>
              <a:t>find</a:t>
            </a:r>
            <a:r>
              <a:rPr lang="pl-PL" dirty="0" smtClean="0"/>
              <a:t> </a:t>
            </a:r>
            <a:r>
              <a:rPr lang="pl-PL" dirty="0" err="1" smtClean="0"/>
              <a:t>few</a:t>
            </a:r>
            <a:r>
              <a:rPr lang="pl-PL" dirty="0" smtClean="0"/>
              <a:t> </a:t>
            </a:r>
            <a:r>
              <a:rPr lang="pl-PL" dirty="0" err="1" smtClean="0"/>
              <a:t>trials</a:t>
            </a:r>
            <a:r>
              <a:rPr lang="pl-PL" dirty="0" smtClean="0"/>
              <a:t> to </a:t>
            </a:r>
            <a:r>
              <a:rPr lang="pl-PL" dirty="0" err="1" smtClean="0"/>
              <a:t>build</a:t>
            </a:r>
            <a:r>
              <a:rPr lang="pl-PL" dirty="0" smtClean="0"/>
              <a:t> </a:t>
            </a:r>
            <a:r>
              <a:rPr lang="pl-PL" dirty="0" err="1" smtClean="0"/>
              <a:t>new</a:t>
            </a:r>
            <a:r>
              <a:rPr lang="pl-PL" dirty="0" smtClean="0"/>
              <a:t> </a:t>
            </a:r>
            <a:r>
              <a:rPr lang="pl-PL" dirty="0" err="1" smtClean="0"/>
              <a:t>class</a:t>
            </a:r>
            <a:r>
              <a:rPr lang="pl-PL" dirty="0" smtClean="0"/>
              <a:t> of </a:t>
            </a:r>
            <a:r>
              <a:rPr lang="pl-PL" dirty="0" err="1" smtClean="0"/>
              <a:t>specialization</a:t>
            </a:r>
            <a:r>
              <a:rPr lang="pl-PL" dirty="0" smtClean="0"/>
              <a:t>/</a:t>
            </a:r>
            <a:r>
              <a:rPr lang="pl-PL" dirty="0" err="1" smtClean="0"/>
              <a:t>concentration</a:t>
            </a:r>
            <a:r>
              <a:rPr lang="pl-PL" dirty="0" smtClean="0"/>
              <a:t>/</a:t>
            </a:r>
            <a:r>
              <a:rPr lang="pl-PL" dirty="0" err="1" smtClean="0"/>
              <a:t>aglomeration</a:t>
            </a:r>
            <a:r>
              <a:rPr lang="pl-PL" dirty="0" smtClean="0"/>
              <a:t> </a:t>
            </a:r>
            <a:r>
              <a:rPr lang="pl-PL" dirty="0" err="1" smtClean="0"/>
              <a:t>measures</a:t>
            </a:r>
            <a:r>
              <a:rPr lang="pl-PL" dirty="0" smtClean="0"/>
              <a:t>, </a:t>
            </a:r>
            <a:r>
              <a:rPr lang="pl-PL" dirty="0" err="1" smtClean="0"/>
              <a:t>based</a:t>
            </a:r>
            <a:r>
              <a:rPr lang="pl-PL" dirty="0" smtClean="0"/>
              <a:t> on </a:t>
            </a:r>
            <a:r>
              <a:rPr lang="pl-PL" dirty="0" err="1" smtClean="0"/>
              <a:t>geo-points</a:t>
            </a:r>
            <a:endParaRPr lang="pl-PL" dirty="0" smtClean="0"/>
          </a:p>
          <a:p>
            <a:r>
              <a:rPr lang="pl-PL" dirty="0" smtClean="0"/>
              <a:t>	</a:t>
            </a:r>
            <a:r>
              <a:rPr lang="pl-PL" dirty="0" smtClean="0">
                <a:sym typeface="Wingdings" pitchFamily="2" charset="2"/>
              </a:rPr>
              <a:t> </a:t>
            </a:r>
            <a:r>
              <a:rPr lang="pl-PL" dirty="0" err="1" smtClean="0">
                <a:sym typeface="Wingdings" pitchFamily="2" charset="2"/>
              </a:rPr>
              <a:t>measures</a:t>
            </a:r>
            <a:r>
              <a:rPr lang="pl-PL" dirty="0" smtClean="0">
                <a:sym typeface="Wingdings" pitchFamily="2" charset="2"/>
              </a:rPr>
              <a:t> </a:t>
            </a:r>
            <a:r>
              <a:rPr lang="pl-PL" dirty="0" err="1" smtClean="0">
                <a:sym typeface="Wingdings" pitchFamily="2" charset="2"/>
              </a:rPr>
              <a:t>were</a:t>
            </a:r>
            <a:r>
              <a:rPr lang="pl-PL" dirty="0" smtClean="0">
                <a:sym typeface="Wingdings" pitchFamily="2" charset="2"/>
              </a:rPr>
              <a:t> </a:t>
            </a:r>
            <a:r>
              <a:rPr lang="pl-PL" dirty="0" err="1" smtClean="0">
                <a:sym typeface="Wingdings" pitchFamily="2" charset="2"/>
              </a:rPr>
              <a:t>divided</a:t>
            </a:r>
            <a:r>
              <a:rPr lang="pl-PL" dirty="0" smtClean="0">
                <a:sym typeface="Wingdings" pitchFamily="2" charset="2"/>
              </a:rPr>
              <a:t> </a:t>
            </a:r>
            <a:r>
              <a:rPr lang="pl-PL" dirty="0" err="1" smtClean="0">
                <a:sym typeface="Wingdings" pitchFamily="2" charset="2"/>
              </a:rPr>
              <a:t>into</a:t>
            </a:r>
            <a:r>
              <a:rPr lang="pl-PL" dirty="0" smtClean="0">
                <a:sym typeface="Wingdings" pitchFamily="2" charset="2"/>
              </a:rPr>
              <a:t>:</a:t>
            </a:r>
          </a:p>
          <a:p>
            <a:r>
              <a:rPr lang="pl-PL" dirty="0" smtClean="0">
                <a:sym typeface="Wingdings" pitchFamily="2" charset="2"/>
              </a:rPr>
              <a:t>		- </a:t>
            </a:r>
            <a:r>
              <a:rPr lang="pl-PL" dirty="0" err="1" smtClean="0">
                <a:sym typeface="Wingdings" pitchFamily="2" charset="2"/>
              </a:rPr>
              <a:t>cluster-based</a:t>
            </a:r>
            <a:r>
              <a:rPr lang="pl-PL" dirty="0" smtClean="0">
                <a:sym typeface="Wingdings" pitchFamily="2" charset="2"/>
              </a:rPr>
              <a:t> (</a:t>
            </a:r>
            <a:r>
              <a:rPr lang="pl-PL" dirty="0" err="1" smtClean="0">
                <a:sym typeface="Wingdings" pitchFamily="2" charset="2"/>
              </a:rPr>
              <a:t>using</a:t>
            </a:r>
            <a:r>
              <a:rPr lang="pl-PL" dirty="0" smtClean="0">
                <a:sym typeface="Wingdings" pitchFamily="2" charset="2"/>
              </a:rPr>
              <a:t> </a:t>
            </a:r>
            <a:r>
              <a:rPr lang="pl-PL" dirty="0" err="1" smtClean="0">
                <a:sym typeface="Wingdings" pitchFamily="2" charset="2"/>
              </a:rPr>
              <a:t>two-dimensional</a:t>
            </a:r>
            <a:r>
              <a:rPr lang="pl-PL" dirty="0" smtClean="0">
                <a:sym typeface="Wingdings" pitchFamily="2" charset="2"/>
              </a:rPr>
              <a:t> </a:t>
            </a:r>
            <a:r>
              <a:rPr lang="pl-PL" dirty="0" err="1" smtClean="0">
                <a:sym typeface="Wingdings" pitchFamily="2" charset="2"/>
              </a:rPr>
              <a:t>table</a:t>
            </a:r>
            <a:r>
              <a:rPr lang="pl-PL" dirty="0" smtClean="0">
                <a:sym typeface="Wingdings" pitchFamily="2" charset="2"/>
              </a:rPr>
              <a:t>)</a:t>
            </a:r>
          </a:p>
          <a:p>
            <a:r>
              <a:rPr lang="pl-PL" dirty="0" smtClean="0">
                <a:sym typeface="Wingdings" pitchFamily="2" charset="2"/>
              </a:rPr>
              <a:t>		- </a:t>
            </a:r>
            <a:r>
              <a:rPr lang="pl-PL" dirty="0" err="1" smtClean="0">
                <a:sym typeface="Wingdings" pitchFamily="2" charset="2"/>
              </a:rPr>
              <a:t>distcance-based</a:t>
            </a:r>
            <a:r>
              <a:rPr lang="pl-PL" dirty="0" smtClean="0">
                <a:sym typeface="Wingdings" pitchFamily="2" charset="2"/>
              </a:rPr>
              <a:t> (</a:t>
            </a:r>
            <a:r>
              <a:rPr lang="pl-PL" dirty="0" err="1" smtClean="0">
                <a:sym typeface="Wingdings" pitchFamily="2" charset="2"/>
              </a:rPr>
              <a:t>using</a:t>
            </a:r>
            <a:r>
              <a:rPr lang="pl-PL" dirty="0" smtClean="0">
                <a:sym typeface="Wingdings" pitchFamily="2" charset="2"/>
              </a:rPr>
              <a:t> </a:t>
            </a:r>
            <a:r>
              <a:rPr lang="pl-PL" dirty="0" err="1" smtClean="0">
                <a:sym typeface="Wingdings" pitchFamily="2" charset="2"/>
              </a:rPr>
              <a:t>real</a:t>
            </a:r>
            <a:r>
              <a:rPr lang="pl-PL" dirty="0" smtClean="0">
                <a:sym typeface="Wingdings" pitchFamily="2" charset="2"/>
              </a:rPr>
              <a:t> point </a:t>
            </a:r>
            <a:r>
              <a:rPr lang="pl-PL" dirty="0" err="1" smtClean="0">
                <a:sym typeface="Wingdings" pitchFamily="2" charset="2"/>
              </a:rPr>
              <a:t>locations</a:t>
            </a:r>
            <a:r>
              <a:rPr lang="pl-PL" dirty="0" smtClean="0">
                <a:sym typeface="Wingdings" pitchFamily="2" charset="2"/>
              </a:rPr>
              <a:t> of </a:t>
            </a:r>
            <a:r>
              <a:rPr lang="pl-PL" dirty="0" err="1" smtClean="0">
                <a:sym typeface="Wingdings" pitchFamily="2" charset="2"/>
              </a:rPr>
              <a:t>firms</a:t>
            </a:r>
            <a:r>
              <a:rPr lang="pl-PL" dirty="0" smtClean="0">
                <a:sym typeface="Wingdings" pitchFamily="2" charset="2"/>
              </a:rPr>
              <a:t>)</a:t>
            </a:r>
          </a:p>
          <a:p>
            <a:endParaRPr lang="pl-PL" dirty="0" smtClean="0">
              <a:sym typeface="Wingdings" pitchFamily="2" charset="2"/>
            </a:endParaRPr>
          </a:p>
          <a:p>
            <a:r>
              <a:rPr lang="pl-PL" b="1" dirty="0" smtClean="0">
                <a:sym typeface="Wingdings" pitchFamily="2" charset="2"/>
              </a:rPr>
              <a:t>BUT:</a:t>
            </a:r>
            <a:r>
              <a:rPr lang="pl-PL" dirty="0" smtClean="0">
                <a:sym typeface="Wingdings" pitchFamily="2" charset="2"/>
              </a:rPr>
              <a:t> </a:t>
            </a:r>
            <a:r>
              <a:rPr lang="pl-PL" dirty="0" err="1" smtClean="0">
                <a:sym typeface="Wingdings" pitchFamily="2" charset="2"/>
              </a:rPr>
              <a:t>Those</a:t>
            </a:r>
            <a:r>
              <a:rPr lang="pl-PL" dirty="0" smtClean="0">
                <a:sym typeface="Wingdings" pitchFamily="2" charset="2"/>
              </a:rPr>
              <a:t> </a:t>
            </a:r>
            <a:r>
              <a:rPr lang="pl-PL" dirty="0" err="1" smtClean="0">
                <a:sym typeface="Wingdings" pitchFamily="2" charset="2"/>
              </a:rPr>
              <a:t>measures</a:t>
            </a:r>
            <a:r>
              <a:rPr lang="pl-PL" dirty="0" smtClean="0">
                <a:sym typeface="Wingdings" pitchFamily="2" charset="2"/>
              </a:rPr>
              <a:t> </a:t>
            </a:r>
            <a:r>
              <a:rPr lang="pl-PL" dirty="0" err="1" smtClean="0">
                <a:sym typeface="Wingdings" pitchFamily="2" charset="2"/>
              </a:rPr>
              <a:t>are</a:t>
            </a:r>
            <a:r>
              <a:rPr lang="pl-PL" dirty="0" smtClean="0">
                <a:sym typeface="Wingdings" pitchFamily="2" charset="2"/>
              </a:rPr>
              <a:t> </a:t>
            </a:r>
            <a:r>
              <a:rPr lang="pl-PL" dirty="0" err="1" smtClean="0">
                <a:sym typeface="Wingdings" pitchFamily="2" charset="2"/>
              </a:rPr>
              <a:t>mainly</a:t>
            </a:r>
            <a:r>
              <a:rPr lang="pl-PL" dirty="0" smtClean="0">
                <a:sym typeface="Wingdings" pitchFamily="2" charset="2"/>
              </a:rPr>
              <a:t> </a:t>
            </a:r>
            <a:r>
              <a:rPr lang="pl-PL" dirty="0" err="1" smtClean="0">
                <a:sym typeface="Wingdings" pitchFamily="2" charset="2"/>
              </a:rPr>
              <a:t>based</a:t>
            </a:r>
            <a:r>
              <a:rPr lang="pl-PL" dirty="0" smtClean="0">
                <a:sym typeface="Wingdings" pitchFamily="2" charset="2"/>
              </a:rPr>
              <a:t> on </a:t>
            </a:r>
            <a:r>
              <a:rPr lang="pl-PL" dirty="0" err="1" smtClean="0">
                <a:sym typeface="Wingdings" pitchFamily="2" charset="2"/>
              </a:rPr>
              <a:t>Ripley’s</a:t>
            </a:r>
            <a:r>
              <a:rPr lang="pl-PL" dirty="0" smtClean="0">
                <a:sym typeface="Wingdings" pitchFamily="2" charset="2"/>
              </a:rPr>
              <a:t> K </a:t>
            </a:r>
            <a:r>
              <a:rPr lang="pl-PL" dirty="0" err="1" smtClean="0">
                <a:sym typeface="Wingdings" pitchFamily="2" charset="2"/>
              </a:rPr>
              <a:t>function</a:t>
            </a:r>
            <a:r>
              <a:rPr lang="pl-PL" dirty="0" smtClean="0">
                <a:sym typeface="Wingdings" pitchFamily="2" charset="2"/>
              </a:rPr>
              <a:t> - </a:t>
            </a:r>
            <a:r>
              <a:rPr lang="en-US" dirty="0" err="1" smtClean="0"/>
              <a:t>Marcon</a:t>
            </a:r>
            <a:r>
              <a:rPr lang="en-US" dirty="0" smtClean="0"/>
              <a:t> &amp; </a:t>
            </a:r>
            <a:r>
              <a:rPr lang="en-US" dirty="0" err="1" smtClean="0"/>
              <a:t>Puech</a:t>
            </a:r>
            <a:r>
              <a:rPr lang="en-US" dirty="0" smtClean="0"/>
              <a:t> </a:t>
            </a:r>
            <a:r>
              <a:rPr lang="pl-PL" dirty="0" smtClean="0"/>
              <a:t>(</a:t>
            </a:r>
            <a:r>
              <a:rPr lang="en-US" dirty="0" smtClean="0"/>
              <a:t>2003</a:t>
            </a:r>
            <a:r>
              <a:rPr lang="pl-PL" dirty="0" smtClean="0"/>
              <a:t>), </a:t>
            </a:r>
          </a:p>
          <a:p>
            <a:r>
              <a:rPr lang="en-US" dirty="0" err="1" smtClean="0"/>
              <a:t>Duranton</a:t>
            </a:r>
            <a:r>
              <a:rPr lang="en-US" dirty="0" smtClean="0"/>
              <a:t> &amp; </a:t>
            </a:r>
            <a:r>
              <a:rPr lang="en-US" dirty="0" err="1" smtClean="0"/>
              <a:t>Overman</a:t>
            </a:r>
            <a:r>
              <a:rPr lang="en-US" dirty="0" smtClean="0"/>
              <a:t> </a:t>
            </a:r>
            <a:r>
              <a:rPr lang="pl-PL" dirty="0" smtClean="0"/>
              <a:t>(</a:t>
            </a:r>
            <a:r>
              <a:rPr lang="en-US" dirty="0" smtClean="0"/>
              <a:t>2005</a:t>
            </a:r>
            <a:r>
              <a:rPr lang="pl-PL" dirty="0" smtClean="0"/>
              <a:t>), </a:t>
            </a:r>
            <a:r>
              <a:rPr lang="en-US" dirty="0" smtClean="0"/>
              <a:t>Do &amp; </a:t>
            </a:r>
            <a:r>
              <a:rPr lang="en-US" dirty="0" err="1" smtClean="0"/>
              <a:t>Campante</a:t>
            </a:r>
            <a:r>
              <a:rPr lang="en-US" dirty="0" smtClean="0"/>
              <a:t> </a:t>
            </a:r>
            <a:r>
              <a:rPr lang="pl-PL" dirty="0" smtClean="0"/>
              <a:t>(</a:t>
            </a:r>
            <a:r>
              <a:rPr lang="en-US" dirty="0" smtClean="0"/>
              <a:t>2009</a:t>
            </a:r>
            <a:r>
              <a:rPr lang="pl-PL" dirty="0" smtClean="0"/>
              <a:t>), </a:t>
            </a:r>
            <a:r>
              <a:rPr lang="en-US" dirty="0" err="1" smtClean="0"/>
              <a:t>Duranton</a:t>
            </a:r>
            <a:r>
              <a:rPr lang="en-US" dirty="0" smtClean="0"/>
              <a:t> &amp; </a:t>
            </a:r>
            <a:r>
              <a:rPr lang="en-US" dirty="0" err="1" smtClean="0"/>
              <a:t>Overman</a:t>
            </a:r>
            <a:r>
              <a:rPr lang="en-US" dirty="0" smtClean="0"/>
              <a:t> </a:t>
            </a:r>
            <a:r>
              <a:rPr lang="pl-PL" dirty="0" smtClean="0"/>
              <a:t>(</a:t>
            </a:r>
            <a:r>
              <a:rPr lang="en-US" dirty="0" smtClean="0"/>
              <a:t>2008</a:t>
            </a:r>
            <a:r>
              <a:rPr lang="pl-PL" dirty="0" smtClean="0"/>
              <a:t>), </a:t>
            </a:r>
          </a:p>
          <a:p>
            <a:r>
              <a:rPr lang="en-US" dirty="0" err="1" smtClean="0"/>
              <a:t>Marcon</a:t>
            </a:r>
            <a:r>
              <a:rPr lang="en-US" dirty="0" smtClean="0"/>
              <a:t> &amp; </a:t>
            </a:r>
            <a:r>
              <a:rPr lang="en-US" dirty="0" err="1" smtClean="0"/>
              <a:t>Puech</a:t>
            </a:r>
            <a:r>
              <a:rPr lang="en-US" dirty="0" smtClean="0"/>
              <a:t> </a:t>
            </a:r>
            <a:r>
              <a:rPr lang="pl-PL" dirty="0" smtClean="0"/>
              <a:t>(</a:t>
            </a:r>
            <a:r>
              <a:rPr lang="en-US" dirty="0" smtClean="0"/>
              <a:t>2009</a:t>
            </a:r>
            <a:r>
              <a:rPr lang="pl-PL" dirty="0" smtClean="0"/>
              <a:t>), A</a:t>
            </a:r>
            <a:r>
              <a:rPr lang="en-US" dirty="0" err="1" smtClean="0"/>
              <a:t>rbia</a:t>
            </a:r>
            <a:r>
              <a:rPr lang="en-US" dirty="0" smtClean="0"/>
              <a:t>, </a:t>
            </a:r>
            <a:r>
              <a:rPr lang="en-US" dirty="0" err="1" smtClean="0"/>
              <a:t>Espa</a:t>
            </a:r>
            <a:r>
              <a:rPr lang="en-US" dirty="0" smtClean="0"/>
              <a:t>, Giuliani &amp; </a:t>
            </a:r>
            <a:r>
              <a:rPr lang="en-US" dirty="0" err="1" smtClean="0"/>
              <a:t>Mazzitelli</a:t>
            </a:r>
            <a:r>
              <a:rPr lang="en-US" dirty="0" smtClean="0"/>
              <a:t> </a:t>
            </a:r>
            <a:r>
              <a:rPr lang="pl-PL" dirty="0" smtClean="0"/>
              <a:t>(</a:t>
            </a:r>
            <a:r>
              <a:rPr lang="en-US" dirty="0" smtClean="0"/>
              <a:t>2010)</a:t>
            </a:r>
            <a:endParaRPr lang="pl-PL" dirty="0" smtClean="0"/>
          </a:p>
          <a:p>
            <a:r>
              <a:rPr lang="pl-PL" dirty="0" smtClean="0">
                <a:sym typeface="Wingdings" pitchFamily="2" charset="2"/>
              </a:rPr>
              <a:t> </a:t>
            </a:r>
            <a:r>
              <a:rPr lang="pl-PL" dirty="0" err="1" smtClean="0"/>
              <a:t>Only</a:t>
            </a:r>
            <a:r>
              <a:rPr lang="pl-PL" dirty="0" smtClean="0"/>
              <a:t> </a:t>
            </a:r>
            <a:r>
              <a:rPr lang="pl-PL" dirty="0" err="1" smtClean="0"/>
              <a:t>few</a:t>
            </a:r>
            <a:r>
              <a:rPr lang="pl-PL" dirty="0" smtClean="0"/>
              <a:t> do not </a:t>
            </a:r>
            <a:r>
              <a:rPr lang="pl-PL" dirty="0" err="1" smtClean="0"/>
              <a:t>use</a:t>
            </a:r>
            <a:r>
              <a:rPr lang="pl-PL" dirty="0" smtClean="0"/>
              <a:t> </a:t>
            </a:r>
            <a:r>
              <a:rPr lang="pl-PL" dirty="0" err="1" smtClean="0"/>
              <a:t>this</a:t>
            </a:r>
            <a:r>
              <a:rPr lang="pl-PL" dirty="0" smtClean="0"/>
              <a:t> </a:t>
            </a:r>
            <a:r>
              <a:rPr lang="pl-PL" dirty="0" err="1" smtClean="0"/>
              <a:t>concept</a:t>
            </a:r>
            <a:r>
              <a:rPr lang="pl-PL" dirty="0" smtClean="0"/>
              <a:t> - </a:t>
            </a:r>
            <a:r>
              <a:rPr lang="en-US" dirty="0" smtClean="0"/>
              <a:t>global extent (GE) and local density (LD) (Mori &amp; Smith, 2014)</a:t>
            </a:r>
            <a:r>
              <a:rPr lang="pl-PL" dirty="0" smtClean="0"/>
              <a:t> and </a:t>
            </a:r>
            <a:r>
              <a:rPr lang="en-US" dirty="0" smtClean="0"/>
              <a:t>relative density m function (Lang, Macon</a:t>
            </a:r>
            <a:r>
              <a:rPr lang="pl-PL" dirty="0" smtClean="0"/>
              <a:t> &amp;</a:t>
            </a:r>
            <a:r>
              <a:rPr lang="en-US" dirty="0" smtClean="0"/>
              <a:t> </a:t>
            </a:r>
            <a:r>
              <a:rPr lang="en-US" dirty="0" err="1" smtClean="0"/>
              <a:t>Puech</a:t>
            </a:r>
            <a:r>
              <a:rPr lang="en-US" dirty="0" smtClean="0"/>
              <a:t>, 2014)</a:t>
            </a:r>
          </a:p>
          <a:p>
            <a:endParaRPr lang="pl-PL" dirty="0" smtClean="0"/>
          </a:p>
          <a:p>
            <a:endParaRPr lang="pl-PL" dirty="0"/>
          </a:p>
        </p:txBody>
      </p:sp>
      <p:sp>
        <p:nvSpPr>
          <p:cNvPr id="9" name="Strzałka w prawo 8"/>
          <p:cNvSpPr/>
          <p:nvPr/>
        </p:nvSpPr>
        <p:spPr>
          <a:xfrm>
            <a:off x="755576" y="5445224"/>
            <a:ext cx="129614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p:cNvSpPr txBox="1"/>
          <p:nvPr/>
        </p:nvSpPr>
        <p:spPr>
          <a:xfrm>
            <a:off x="2411760" y="5229200"/>
            <a:ext cx="5760640" cy="646331"/>
          </a:xfrm>
          <a:prstGeom prst="rect">
            <a:avLst/>
          </a:prstGeom>
          <a:noFill/>
        </p:spPr>
        <p:txBody>
          <a:bodyPr wrap="square" rtlCol="0">
            <a:spAutoFit/>
          </a:bodyPr>
          <a:lstStyle/>
          <a:p>
            <a:r>
              <a:rPr lang="pl-PL" b="1" dirty="0" smtClean="0"/>
              <a:t>BUT: </a:t>
            </a:r>
            <a:r>
              <a:rPr lang="pl-PL" dirty="0" smtClean="0"/>
              <a:t>All </a:t>
            </a:r>
            <a:r>
              <a:rPr lang="pl-PL" dirty="0" err="1" smtClean="0"/>
              <a:t>distance-based</a:t>
            </a:r>
            <a:r>
              <a:rPr lang="pl-PL" dirty="0" smtClean="0"/>
              <a:t> </a:t>
            </a:r>
            <a:r>
              <a:rPr lang="pl-PL" dirty="0" err="1" smtClean="0"/>
              <a:t>measures</a:t>
            </a:r>
            <a:r>
              <a:rPr lang="pl-PL" dirty="0" smtClean="0"/>
              <a:t> </a:t>
            </a:r>
            <a:r>
              <a:rPr lang="pl-PL" b="1" dirty="0" err="1" smtClean="0"/>
              <a:t>give</a:t>
            </a:r>
            <a:r>
              <a:rPr lang="pl-PL" b="1" dirty="0" smtClean="0"/>
              <a:t> as </a:t>
            </a:r>
            <a:r>
              <a:rPr lang="pl-PL" b="1" dirty="0" err="1" smtClean="0"/>
              <a:t>the</a:t>
            </a:r>
            <a:r>
              <a:rPr lang="pl-PL" b="1" dirty="0" smtClean="0"/>
              <a:t> </a:t>
            </a:r>
            <a:r>
              <a:rPr lang="pl-PL" b="1" dirty="0" err="1" smtClean="0"/>
              <a:t>result</a:t>
            </a:r>
            <a:r>
              <a:rPr lang="pl-PL" b="1" dirty="0" smtClean="0"/>
              <a:t> </a:t>
            </a:r>
            <a:r>
              <a:rPr lang="pl-PL" b="1" dirty="0" err="1" smtClean="0"/>
              <a:t>the</a:t>
            </a:r>
            <a:r>
              <a:rPr lang="pl-PL" b="1" dirty="0" smtClean="0"/>
              <a:t> </a:t>
            </a:r>
            <a:r>
              <a:rPr lang="pl-PL" b="1" dirty="0" err="1" smtClean="0"/>
              <a:t>function</a:t>
            </a:r>
            <a:r>
              <a:rPr lang="pl-PL" dirty="0" smtClean="0"/>
              <a:t>, </a:t>
            </a:r>
            <a:r>
              <a:rPr lang="pl-PL" dirty="0" err="1" smtClean="0"/>
              <a:t>which</a:t>
            </a:r>
            <a:r>
              <a:rPr lang="pl-PL" dirty="0" smtClean="0"/>
              <a:t> </a:t>
            </a:r>
            <a:r>
              <a:rPr lang="pl-PL" dirty="0" err="1" smtClean="0"/>
              <a:t>is</a:t>
            </a:r>
            <a:r>
              <a:rPr lang="pl-PL" dirty="0" smtClean="0"/>
              <a:t> </a:t>
            </a:r>
            <a:r>
              <a:rPr lang="pl-PL" dirty="0" err="1" smtClean="0"/>
              <a:t>interpreted</a:t>
            </a:r>
            <a:r>
              <a:rPr lang="pl-PL" dirty="0" smtClean="0"/>
              <a:t> „</a:t>
            </a:r>
            <a:r>
              <a:rPr lang="pl-PL" dirty="0" err="1" smtClean="0"/>
              <a:t>optically</a:t>
            </a:r>
            <a:r>
              <a:rPr lang="pl-PL" dirty="0" smtClean="0"/>
              <a:t>” </a:t>
            </a:r>
            <a:r>
              <a:rPr lang="pl-PL" dirty="0" err="1" smtClean="0"/>
              <a:t>from</a:t>
            </a:r>
            <a:r>
              <a:rPr lang="pl-PL" dirty="0" smtClean="0"/>
              <a:t> </a:t>
            </a:r>
            <a:r>
              <a:rPr lang="pl-PL" dirty="0" err="1" smtClean="0"/>
              <a:t>the</a:t>
            </a:r>
            <a:r>
              <a:rPr lang="pl-PL" dirty="0" smtClean="0"/>
              <a:t> plot</a:t>
            </a:r>
            <a:endParaRPr lang="pl-PL" dirty="0"/>
          </a:p>
        </p:txBody>
      </p:sp>
      <p:sp>
        <p:nvSpPr>
          <p:cNvPr id="11" name="pole tekstowe 10"/>
          <p:cNvSpPr txBox="1"/>
          <p:nvPr/>
        </p:nvSpPr>
        <p:spPr>
          <a:xfrm>
            <a:off x="2411760" y="6021288"/>
            <a:ext cx="5184576" cy="646331"/>
          </a:xfrm>
          <a:prstGeom prst="rect">
            <a:avLst/>
          </a:prstGeom>
          <a:noFill/>
        </p:spPr>
        <p:txBody>
          <a:bodyPr wrap="square" rtlCol="0">
            <a:spAutoFit/>
          </a:bodyPr>
          <a:lstStyle/>
          <a:p>
            <a:r>
              <a:rPr lang="pl-PL" b="1" dirty="0" smtClean="0"/>
              <a:t>BUT:</a:t>
            </a:r>
            <a:r>
              <a:rPr lang="pl-PL" dirty="0" smtClean="0"/>
              <a:t> </a:t>
            </a:r>
            <a:r>
              <a:rPr lang="pl-PL" dirty="0" err="1" smtClean="0"/>
              <a:t>all</a:t>
            </a:r>
            <a:r>
              <a:rPr lang="pl-PL" dirty="0" smtClean="0"/>
              <a:t> </a:t>
            </a:r>
            <a:r>
              <a:rPr lang="pl-PL" dirty="0" err="1" smtClean="0"/>
              <a:t>measures</a:t>
            </a:r>
            <a:r>
              <a:rPr lang="pl-PL" dirty="0" smtClean="0"/>
              <a:t> </a:t>
            </a:r>
            <a:r>
              <a:rPr lang="pl-PL" dirty="0" err="1" smtClean="0"/>
              <a:t>based</a:t>
            </a:r>
            <a:r>
              <a:rPr lang="pl-PL" dirty="0" smtClean="0"/>
              <a:t> on </a:t>
            </a:r>
            <a:r>
              <a:rPr lang="pl-PL" dirty="0" err="1" smtClean="0"/>
              <a:t>Ripley’s</a:t>
            </a:r>
            <a:r>
              <a:rPr lang="pl-PL" dirty="0" smtClean="0"/>
              <a:t> K </a:t>
            </a:r>
            <a:r>
              <a:rPr lang="pl-PL" dirty="0" err="1" smtClean="0"/>
              <a:t>conccept</a:t>
            </a:r>
            <a:r>
              <a:rPr lang="pl-PL" dirty="0" smtClean="0"/>
              <a:t> </a:t>
            </a:r>
            <a:r>
              <a:rPr lang="pl-PL" dirty="0" err="1" smtClean="0"/>
              <a:t>fail</a:t>
            </a:r>
            <a:r>
              <a:rPr lang="pl-PL" dirty="0" smtClean="0"/>
              <a:t> to </a:t>
            </a:r>
            <a:r>
              <a:rPr lang="pl-PL" dirty="0" err="1" smtClean="0"/>
              <a:t>distinguish</a:t>
            </a:r>
            <a:r>
              <a:rPr lang="pl-PL" dirty="0" smtClean="0"/>
              <a:t> </a:t>
            </a:r>
            <a:r>
              <a:rPr lang="pl-PL" dirty="0" err="1" smtClean="0"/>
              <a:t>different</a:t>
            </a:r>
            <a:r>
              <a:rPr lang="pl-PL" dirty="0" smtClean="0"/>
              <a:t> </a:t>
            </a:r>
            <a:r>
              <a:rPr lang="pl-PL" dirty="0" err="1" smtClean="0"/>
              <a:t>spatial</a:t>
            </a:r>
            <a:r>
              <a:rPr lang="pl-PL" dirty="0" smtClean="0"/>
              <a:t> </a:t>
            </a:r>
            <a:r>
              <a:rPr lang="pl-PL" dirty="0" err="1" smtClean="0"/>
              <a:t>patterns</a:t>
            </a:r>
            <a:r>
              <a:rPr lang="pl-PL" dirty="0" smtClean="0"/>
              <a:t> </a:t>
            </a:r>
            <a:endParaRPr lang="pl-PL" dirty="0"/>
          </a:p>
        </p:txBody>
      </p:sp>
    </p:spTree>
    <p:extLst>
      <p:ext uri="{BB962C8B-B14F-4D97-AF65-F5344CB8AC3E}">
        <p14:creationId xmlns:p14="http://schemas.microsoft.com/office/powerpoint/2010/main" val="303184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Example</a:t>
            </a:r>
            <a:r>
              <a:rPr lang="pl-PL" sz="2800" b="1" dirty="0" smtClean="0"/>
              <a:t>: </a:t>
            </a:r>
            <a:r>
              <a:rPr lang="pl-PL" sz="2800" b="1" dirty="0" err="1" smtClean="0"/>
              <a:t>results</a:t>
            </a:r>
            <a:r>
              <a:rPr lang="pl-PL" sz="2800" b="1" dirty="0" smtClean="0"/>
              <a:t> </a:t>
            </a:r>
            <a:r>
              <a:rPr lang="pl-PL" sz="2800" b="1" dirty="0" err="1" smtClean="0"/>
              <a:t>from</a:t>
            </a:r>
            <a:r>
              <a:rPr lang="pl-PL" sz="2800" b="1" dirty="0" smtClean="0"/>
              <a:t> </a:t>
            </a:r>
            <a:r>
              <a:rPr lang="pl-PL" sz="2800" b="1" dirty="0" err="1" smtClean="0"/>
              <a:t>Ripley’s</a:t>
            </a:r>
            <a:r>
              <a:rPr lang="pl-PL" sz="2800" b="1" dirty="0" smtClean="0"/>
              <a:t> K</a:t>
            </a:r>
            <a:endParaRPr lang="pl-PL" sz="2800" b="1" dirty="0"/>
          </a:p>
        </p:txBody>
      </p:sp>
      <p:graphicFrame>
        <p:nvGraphicFramePr>
          <p:cNvPr id="2052" name="Object 4"/>
          <p:cNvGraphicFramePr>
            <a:graphicFrameLocks noChangeAspect="1"/>
          </p:cNvGraphicFramePr>
          <p:nvPr/>
        </p:nvGraphicFramePr>
        <p:xfrm>
          <a:off x="251520" y="1844824"/>
          <a:ext cx="2016224" cy="2016224"/>
        </p:xfrm>
        <a:graphic>
          <a:graphicData uri="http://schemas.openxmlformats.org/presentationml/2006/ole">
            <mc:AlternateContent xmlns:mc="http://schemas.openxmlformats.org/markup-compatibility/2006">
              <mc:Choice xmlns:v="urn:schemas-microsoft-com:vml" Requires="v">
                <p:oleObj spid="_x0000_s2217" name="Obraz - mapa bitowa" r:id="rId4" imgW="4115157" imgH="4129524" progId="Paint.Picture">
                  <p:embed/>
                </p:oleObj>
              </mc:Choice>
              <mc:Fallback>
                <p:oleObj name="Obraz - mapa bitowa" r:id="rId4" imgW="4115157" imgH="4129524" progId="Paint.Picture">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844824"/>
                        <a:ext cx="2016224" cy="201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2411760" y="1844824"/>
          <a:ext cx="2088232" cy="2103043"/>
        </p:xfrm>
        <a:graphic>
          <a:graphicData uri="http://schemas.openxmlformats.org/presentationml/2006/ole">
            <mc:AlternateContent xmlns:mc="http://schemas.openxmlformats.org/markup-compatibility/2006">
              <mc:Choice xmlns:v="urn:schemas-microsoft-com:vml" Requires="v">
                <p:oleObj spid="_x0000_s2218" name="Obraz - mapa bitowa" r:id="rId6" imgW="1150476" imgH="1165961" progId="Paint.Picture">
                  <p:embed/>
                </p:oleObj>
              </mc:Choice>
              <mc:Fallback>
                <p:oleObj name="Obraz - mapa bitowa" r:id="rId6" imgW="1150476" imgH="1165961" progId="Paint.Picture">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1844824"/>
                        <a:ext cx="2088232" cy="21030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0" name="Object 2"/>
          <p:cNvGraphicFramePr>
            <a:graphicFrameLocks noChangeAspect="1"/>
          </p:cNvGraphicFramePr>
          <p:nvPr/>
        </p:nvGraphicFramePr>
        <p:xfrm>
          <a:off x="4644008" y="1772815"/>
          <a:ext cx="2088232" cy="2197319"/>
        </p:xfrm>
        <a:graphic>
          <a:graphicData uri="http://schemas.openxmlformats.org/presentationml/2006/ole">
            <mc:AlternateContent xmlns:mc="http://schemas.openxmlformats.org/markup-compatibility/2006">
              <mc:Choice xmlns:v="urn:schemas-microsoft-com:vml" Requires="v">
                <p:oleObj spid="_x0000_s2219" name="Obraz - mapa bitowa" r:id="rId8" imgW="4427604" imgH="4632381" progId="Paint.Picture">
                  <p:embed/>
                </p:oleObj>
              </mc:Choice>
              <mc:Fallback>
                <p:oleObj name="Obraz - mapa bitowa" r:id="rId8" imgW="4427604" imgH="4632381" progId="Paint.Picture">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1772815"/>
                        <a:ext cx="2088232" cy="2197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 name="Object 1"/>
          <p:cNvGraphicFramePr>
            <a:graphicFrameLocks noChangeAspect="1"/>
          </p:cNvGraphicFramePr>
          <p:nvPr/>
        </p:nvGraphicFramePr>
        <p:xfrm>
          <a:off x="6732240" y="1772816"/>
          <a:ext cx="2160240" cy="2176124"/>
        </p:xfrm>
        <a:graphic>
          <a:graphicData uri="http://schemas.openxmlformats.org/presentationml/2006/ole">
            <mc:AlternateContent xmlns:mc="http://schemas.openxmlformats.org/markup-compatibility/2006">
              <mc:Choice xmlns:v="urn:schemas-microsoft-com:vml" Requires="v">
                <p:oleObj spid="_x0000_s2220" name="Obraz - mapa bitowa" r:id="rId10" imgW="4115157" imgH="4138019" progId="Paint.Picture">
                  <p:embed/>
                </p:oleObj>
              </mc:Choice>
              <mc:Fallback>
                <p:oleObj name="Obraz - mapa bitowa" r:id="rId10" imgW="4115157" imgH="4138019" progId="Paint.Picture">
                  <p:embed/>
                  <p:pic>
                    <p:nvPicPr>
                      <p:cNvPr id="0" name="Picture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2240" y="1772816"/>
                        <a:ext cx="2160240" cy="21761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Obraz 12"/>
          <p:cNvPicPr/>
          <p:nvPr/>
        </p:nvPicPr>
        <p:blipFill>
          <a:blip r:embed="rId12" cstate="print"/>
          <a:stretch>
            <a:fillRect/>
          </a:stretch>
        </p:blipFill>
        <p:spPr>
          <a:xfrm>
            <a:off x="179512" y="4365104"/>
            <a:ext cx="2232248" cy="2289036"/>
          </a:xfrm>
          <a:prstGeom prst="rect">
            <a:avLst/>
          </a:prstGeom>
        </p:spPr>
      </p:pic>
      <p:pic>
        <p:nvPicPr>
          <p:cNvPr id="14" name="Obraz 13"/>
          <p:cNvPicPr/>
          <p:nvPr/>
        </p:nvPicPr>
        <p:blipFill>
          <a:blip r:embed="rId13" cstate="print"/>
          <a:stretch>
            <a:fillRect/>
          </a:stretch>
        </p:blipFill>
        <p:spPr>
          <a:xfrm>
            <a:off x="2411760" y="4365104"/>
            <a:ext cx="2304256" cy="2232268"/>
          </a:xfrm>
          <a:prstGeom prst="rect">
            <a:avLst/>
          </a:prstGeom>
        </p:spPr>
      </p:pic>
      <p:pic>
        <p:nvPicPr>
          <p:cNvPr id="15" name="Obraz 14"/>
          <p:cNvPicPr/>
          <p:nvPr/>
        </p:nvPicPr>
        <p:blipFill>
          <a:blip r:embed="rId14" cstate="print"/>
          <a:stretch>
            <a:fillRect/>
          </a:stretch>
        </p:blipFill>
        <p:spPr>
          <a:xfrm>
            <a:off x="4644008" y="4365104"/>
            <a:ext cx="2232248" cy="2304256"/>
          </a:xfrm>
          <a:prstGeom prst="rect">
            <a:avLst/>
          </a:prstGeom>
        </p:spPr>
      </p:pic>
      <p:pic>
        <p:nvPicPr>
          <p:cNvPr id="16" name="Obraz 15"/>
          <p:cNvPicPr/>
          <p:nvPr/>
        </p:nvPicPr>
        <p:blipFill>
          <a:blip r:embed="rId15" cstate="print"/>
          <a:stretch>
            <a:fillRect/>
          </a:stretch>
        </p:blipFill>
        <p:spPr>
          <a:xfrm>
            <a:off x="6804248" y="4365104"/>
            <a:ext cx="2339752" cy="2160240"/>
          </a:xfrm>
          <a:prstGeom prst="rect">
            <a:avLst/>
          </a:prstGeom>
        </p:spPr>
      </p:pic>
    </p:spTree>
    <p:extLst>
      <p:ext uri="{BB962C8B-B14F-4D97-AF65-F5344CB8AC3E}">
        <p14:creationId xmlns:p14="http://schemas.microsoft.com/office/powerpoint/2010/main" val="303184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8784976" cy="3539430"/>
          </a:xfrm>
          <a:prstGeom prst="rect">
            <a:avLst/>
          </a:prstGeom>
        </p:spPr>
        <p:txBody>
          <a:bodyPr wrap="square">
            <a:spAutoFit/>
          </a:bodyPr>
          <a:lstStyle/>
          <a:p>
            <a:pPr lvl="0"/>
            <a:endParaRPr lang="pl-PL" sz="3200" dirty="0" smtClean="0"/>
          </a:p>
          <a:p>
            <a:pPr lvl="0"/>
            <a:endParaRPr lang="pl-PL" sz="3200" dirty="0"/>
          </a:p>
          <a:p>
            <a:pPr lvl="0"/>
            <a:r>
              <a:rPr lang="pl-PL" sz="3200" dirty="0" smtClean="0"/>
              <a:t>                                                  </a:t>
            </a:r>
          </a:p>
          <a:p>
            <a:pPr lvl="0"/>
            <a:endParaRPr lang="pl-PL" sz="3200" dirty="0"/>
          </a:p>
          <a:p>
            <a:pPr lvl="0"/>
            <a:endParaRPr lang="pl-PL" sz="3200" dirty="0" smtClean="0"/>
          </a:p>
          <a:p>
            <a:pPr lvl="0"/>
            <a:endParaRPr lang="pl-PL" sz="3200" dirty="0" smtClean="0"/>
          </a:p>
          <a:p>
            <a:pPr lvl="0"/>
            <a:endParaRPr lang="pl-PL" sz="3200" dirty="0"/>
          </a:p>
        </p:txBody>
      </p:sp>
      <p:sp>
        <p:nvSpPr>
          <p:cNvPr id="3" name="pole tekstowe 2"/>
          <p:cNvSpPr txBox="1"/>
          <p:nvPr/>
        </p:nvSpPr>
        <p:spPr>
          <a:xfrm>
            <a:off x="467544" y="2060849"/>
            <a:ext cx="7992888" cy="1754326"/>
          </a:xfrm>
          <a:prstGeom prst="rect">
            <a:avLst/>
          </a:prstGeom>
          <a:noFill/>
        </p:spPr>
        <p:txBody>
          <a:bodyPr wrap="square" rtlCol="0">
            <a:spAutoFit/>
          </a:bodyPr>
          <a:lstStyle/>
          <a:p>
            <a:r>
              <a:rPr lang="en-US" dirty="0" smtClean="0"/>
              <a:t>This class of measures is still poorly popular because :</a:t>
            </a:r>
          </a:p>
          <a:p>
            <a:pPr>
              <a:buFontTx/>
              <a:buChar char="-"/>
            </a:pPr>
            <a:r>
              <a:rPr lang="en-US" dirty="0" smtClean="0"/>
              <a:t> result are highly unattractive for policy makers and </a:t>
            </a:r>
            <a:r>
              <a:rPr lang="en-US" dirty="0" err="1" smtClean="0"/>
              <a:t>pra</a:t>
            </a:r>
            <a:r>
              <a:rPr lang="pl-PL" dirty="0" smtClean="0"/>
              <a:t>c</a:t>
            </a:r>
            <a:r>
              <a:rPr lang="en-US" dirty="0" err="1" smtClean="0"/>
              <a:t>titioners</a:t>
            </a:r>
            <a:endParaRPr lang="en-US" dirty="0" smtClean="0"/>
          </a:p>
          <a:p>
            <a:pPr>
              <a:buFontTx/>
              <a:buChar char="-"/>
            </a:pPr>
            <a:r>
              <a:rPr lang="en-US" dirty="0" smtClean="0"/>
              <a:t> results do not reflect spatial point-patterns</a:t>
            </a:r>
          </a:p>
          <a:p>
            <a:pPr>
              <a:buFontTx/>
              <a:buChar char="-"/>
            </a:pPr>
            <a:r>
              <a:rPr lang="en-US" dirty="0" smtClean="0"/>
              <a:t> measures do not depend on area of studied territory and often size of company does not matter</a:t>
            </a:r>
          </a:p>
          <a:p>
            <a:pPr>
              <a:buFontTx/>
              <a:buChar char="-"/>
            </a:pPr>
            <a:endParaRPr lang="pl-PL" dirty="0" smtClean="0"/>
          </a:p>
        </p:txBody>
      </p:sp>
      <p:sp>
        <p:nvSpPr>
          <p:cNvPr id="4" name="Strzałka w dół 3"/>
          <p:cNvSpPr/>
          <p:nvPr/>
        </p:nvSpPr>
        <p:spPr>
          <a:xfrm>
            <a:off x="971600" y="3861048"/>
            <a:ext cx="1080120"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p:cNvSpPr txBox="1"/>
          <p:nvPr/>
        </p:nvSpPr>
        <p:spPr>
          <a:xfrm>
            <a:off x="2411760" y="3789040"/>
            <a:ext cx="6264696" cy="2308324"/>
          </a:xfrm>
          <a:prstGeom prst="rect">
            <a:avLst/>
          </a:prstGeom>
          <a:noFill/>
        </p:spPr>
        <p:txBody>
          <a:bodyPr wrap="square" rtlCol="0">
            <a:spAutoFit/>
          </a:bodyPr>
          <a:lstStyle/>
          <a:p>
            <a:r>
              <a:rPr lang="pl-PL" dirty="0" err="1" smtClean="0"/>
              <a:t>There</a:t>
            </a:r>
            <a:r>
              <a:rPr lang="pl-PL" dirty="0" smtClean="0"/>
              <a:t> </a:t>
            </a:r>
            <a:r>
              <a:rPr lang="pl-PL" dirty="0" err="1" smtClean="0"/>
              <a:t>is</a:t>
            </a:r>
            <a:r>
              <a:rPr lang="pl-PL" dirty="0" smtClean="0"/>
              <a:t> </a:t>
            </a:r>
            <a:r>
              <a:rPr lang="pl-PL" dirty="0" err="1" smtClean="0"/>
              <a:t>still</a:t>
            </a:r>
            <a:r>
              <a:rPr lang="pl-PL" dirty="0" smtClean="0"/>
              <a:t> </a:t>
            </a:r>
            <a:r>
              <a:rPr lang="pl-PL" b="1" dirty="0" err="1" smtClean="0"/>
              <a:t>need</a:t>
            </a:r>
            <a:r>
              <a:rPr lang="pl-PL" b="1" dirty="0" smtClean="0"/>
              <a:t> to </a:t>
            </a:r>
            <a:r>
              <a:rPr lang="pl-PL" b="1" dirty="0" err="1" smtClean="0"/>
              <a:t>build</a:t>
            </a:r>
            <a:r>
              <a:rPr lang="pl-PL" b="1" dirty="0" smtClean="0"/>
              <a:t> a </a:t>
            </a:r>
            <a:r>
              <a:rPr lang="pl-PL" b="1" dirty="0" err="1" smtClean="0"/>
              <a:t>new</a:t>
            </a:r>
            <a:r>
              <a:rPr lang="pl-PL" b="1" dirty="0" smtClean="0"/>
              <a:t> </a:t>
            </a:r>
            <a:r>
              <a:rPr lang="pl-PL" b="1" dirty="0" err="1" smtClean="0"/>
              <a:t>class</a:t>
            </a:r>
            <a:r>
              <a:rPr lang="pl-PL" b="1" dirty="0" smtClean="0"/>
              <a:t> of </a:t>
            </a:r>
            <a:r>
              <a:rPr lang="pl-PL" b="1" dirty="0" err="1" smtClean="0"/>
              <a:t>measures</a:t>
            </a:r>
            <a:r>
              <a:rPr lang="pl-PL" b="1" dirty="0" smtClean="0"/>
              <a:t> </a:t>
            </a:r>
            <a:r>
              <a:rPr lang="pl-PL" dirty="0" smtClean="0"/>
              <a:t>of </a:t>
            </a:r>
            <a:r>
              <a:rPr lang="pl-PL" dirty="0" err="1" smtClean="0"/>
              <a:t>agglomeration</a:t>
            </a:r>
            <a:r>
              <a:rPr lang="pl-PL" dirty="0" smtClean="0"/>
              <a:t>, </a:t>
            </a:r>
            <a:r>
              <a:rPr lang="pl-PL" dirty="0" err="1" smtClean="0"/>
              <a:t>based</a:t>
            </a:r>
            <a:r>
              <a:rPr lang="pl-PL" dirty="0" smtClean="0"/>
              <a:t> on </a:t>
            </a:r>
            <a:r>
              <a:rPr lang="pl-PL" dirty="0" err="1" smtClean="0"/>
              <a:t>geo-points</a:t>
            </a:r>
            <a:r>
              <a:rPr lang="pl-PL" dirty="0" smtClean="0"/>
              <a:t> </a:t>
            </a:r>
            <a:r>
              <a:rPr lang="pl-PL" dirty="0" err="1" smtClean="0"/>
              <a:t>which</a:t>
            </a:r>
            <a:r>
              <a:rPr lang="pl-PL" dirty="0" smtClean="0"/>
              <a:t>:</a:t>
            </a:r>
          </a:p>
          <a:p>
            <a:pPr>
              <a:buFontTx/>
              <a:buChar char="-"/>
            </a:pPr>
            <a:r>
              <a:rPr lang="pl-PL" dirty="0" smtClean="0"/>
              <a:t> do not </a:t>
            </a:r>
            <a:r>
              <a:rPr lang="pl-PL" dirty="0" err="1" smtClean="0"/>
              <a:t>relies</a:t>
            </a:r>
            <a:r>
              <a:rPr lang="pl-PL" dirty="0" smtClean="0"/>
              <a:t> on </a:t>
            </a:r>
            <a:r>
              <a:rPr lang="pl-PL" dirty="0" err="1" smtClean="0"/>
              <a:t>Ripley’s</a:t>
            </a:r>
            <a:r>
              <a:rPr lang="pl-PL" dirty="0" smtClean="0"/>
              <a:t> K</a:t>
            </a:r>
          </a:p>
          <a:p>
            <a:pPr>
              <a:buFontTx/>
              <a:buChar char="-"/>
            </a:pPr>
            <a:r>
              <a:rPr lang="pl-PL" dirty="0" smtClean="0"/>
              <a:t> </a:t>
            </a:r>
            <a:r>
              <a:rPr lang="pl-PL" dirty="0" err="1" smtClean="0"/>
              <a:t>gives</a:t>
            </a:r>
            <a:r>
              <a:rPr lang="pl-PL" dirty="0" smtClean="0"/>
              <a:t> „nice” </a:t>
            </a:r>
            <a:r>
              <a:rPr lang="pl-PL" dirty="0" err="1" smtClean="0"/>
              <a:t>single-value</a:t>
            </a:r>
            <a:r>
              <a:rPr lang="pl-PL" dirty="0" smtClean="0"/>
              <a:t> </a:t>
            </a:r>
            <a:r>
              <a:rPr lang="pl-PL" dirty="0" err="1" smtClean="0"/>
              <a:t>result</a:t>
            </a:r>
            <a:r>
              <a:rPr lang="pl-PL" dirty="0" smtClean="0"/>
              <a:t> (as </a:t>
            </a:r>
            <a:r>
              <a:rPr lang="pl-PL" dirty="0" err="1" smtClean="0"/>
              <a:t>cluster-based</a:t>
            </a:r>
            <a:r>
              <a:rPr lang="pl-PL" dirty="0" smtClean="0"/>
              <a:t> </a:t>
            </a:r>
            <a:r>
              <a:rPr lang="pl-PL" dirty="0" err="1" smtClean="0"/>
              <a:t>measures</a:t>
            </a:r>
            <a:r>
              <a:rPr lang="pl-PL" dirty="0" smtClean="0"/>
              <a:t>)</a:t>
            </a:r>
          </a:p>
          <a:p>
            <a:pPr>
              <a:buFontTx/>
              <a:buChar char="-"/>
            </a:pPr>
            <a:r>
              <a:rPr lang="pl-PL" dirty="0" smtClean="0"/>
              <a:t> </a:t>
            </a:r>
            <a:r>
              <a:rPr lang="pl-PL" dirty="0" err="1" smtClean="0"/>
              <a:t>fulfills</a:t>
            </a:r>
            <a:r>
              <a:rPr lang="pl-PL" dirty="0" smtClean="0"/>
              <a:t> </a:t>
            </a:r>
            <a:r>
              <a:rPr lang="pl-PL" dirty="0" err="1" smtClean="0"/>
              <a:t>all</a:t>
            </a:r>
            <a:r>
              <a:rPr lang="pl-PL" dirty="0" smtClean="0"/>
              <a:t> </a:t>
            </a:r>
            <a:r>
              <a:rPr lang="pl-PL" dirty="0" err="1" smtClean="0"/>
              <a:t>condtions</a:t>
            </a:r>
            <a:r>
              <a:rPr lang="pl-PL" dirty="0" smtClean="0"/>
              <a:t> of </a:t>
            </a:r>
            <a:r>
              <a:rPr lang="pl-PL" dirty="0" err="1" smtClean="0"/>
              <a:t>good</a:t>
            </a:r>
            <a:r>
              <a:rPr lang="pl-PL" dirty="0" smtClean="0"/>
              <a:t> </a:t>
            </a:r>
            <a:r>
              <a:rPr lang="pl-PL" dirty="0" err="1" smtClean="0"/>
              <a:t>index</a:t>
            </a:r>
            <a:r>
              <a:rPr lang="pl-PL" dirty="0" smtClean="0"/>
              <a:t> by </a:t>
            </a:r>
            <a:r>
              <a:rPr lang="pl-PL" dirty="0" err="1" smtClean="0"/>
              <a:t>Duranton</a:t>
            </a:r>
            <a:r>
              <a:rPr lang="pl-PL" dirty="0" smtClean="0"/>
              <a:t> and </a:t>
            </a:r>
            <a:r>
              <a:rPr lang="pl-PL" dirty="0" err="1" smtClean="0"/>
              <a:t>Overman</a:t>
            </a:r>
            <a:r>
              <a:rPr lang="pl-PL" dirty="0" smtClean="0"/>
              <a:t> and </a:t>
            </a:r>
            <a:r>
              <a:rPr lang="pl-PL" dirty="0" err="1" smtClean="0"/>
              <a:t>more</a:t>
            </a:r>
            <a:endParaRPr lang="pl-PL" dirty="0" smtClean="0"/>
          </a:p>
          <a:p>
            <a:pPr>
              <a:buFontTx/>
              <a:buChar char="-"/>
            </a:pPr>
            <a:endParaRPr lang="pl-PL" dirty="0" smtClean="0"/>
          </a:p>
          <a:p>
            <a:pPr>
              <a:buFontTx/>
              <a:buChar char="-"/>
            </a:pPr>
            <a:endParaRPr lang="pl-PL" dirty="0"/>
          </a:p>
        </p:txBody>
      </p:sp>
      <p:sp>
        <p:nvSpPr>
          <p:cNvPr id="6" name="pole tekstowe 5"/>
          <p:cNvSpPr txBox="1"/>
          <p:nvPr/>
        </p:nvSpPr>
        <p:spPr>
          <a:xfrm>
            <a:off x="3491880" y="5877272"/>
            <a:ext cx="4680520" cy="461665"/>
          </a:xfrm>
          <a:prstGeom prst="rect">
            <a:avLst/>
          </a:prstGeom>
          <a:noFill/>
        </p:spPr>
        <p:txBody>
          <a:bodyPr wrap="square" rtlCol="0">
            <a:spAutoFit/>
          </a:bodyPr>
          <a:lstStyle/>
          <a:p>
            <a:r>
              <a:rPr lang="pl-PL" sz="2400" b="1" dirty="0" smtClean="0">
                <a:solidFill>
                  <a:srgbClr val="FF0000"/>
                </a:solidFill>
              </a:rPr>
              <a:t>SO HERE WE GO ! </a:t>
            </a:r>
            <a:endParaRPr lang="pl-PL" sz="2400" b="1" dirty="0">
              <a:solidFill>
                <a:srgbClr val="FF0000"/>
              </a:solidFill>
            </a:endParaRPr>
          </a:p>
        </p:txBody>
      </p:sp>
      <p:sp>
        <p:nvSpPr>
          <p:cNvPr id="7" name="Tytuł 3"/>
          <p:cNvSpPr>
            <a:spLocks noGrp="1"/>
          </p:cNvSpPr>
          <p:nvPr>
            <p:ph type="title"/>
          </p:nvPr>
        </p:nvSpPr>
        <p:spPr>
          <a:xfrm>
            <a:off x="1835696" y="220441"/>
            <a:ext cx="7128792" cy="1143000"/>
          </a:xfrm>
        </p:spPr>
        <p:txBody>
          <a:bodyPr>
            <a:noAutofit/>
          </a:bodyPr>
          <a:lstStyle/>
          <a:p>
            <a:pPr lvl="0" algn="r"/>
            <a:r>
              <a:rPr lang="pl-PL" sz="2800" b="1" dirty="0" smtClean="0"/>
              <a:t>So…</a:t>
            </a:r>
            <a:endParaRPr lang="pl-PL" sz="2800" b="1" dirty="0"/>
          </a:p>
        </p:txBody>
      </p:sp>
    </p:spTree>
    <p:extLst>
      <p:ext uri="{BB962C8B-B14F-4D97-AF65-F5344CB8AC3E}">
        <p14:creationId xmlns:p14="http://schemas.microsoft.com/office/powerpoint/2010/main" val="244961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8784976" cy="3539430"/>
          </a:xfrm>
          <a:prstGeom prst="rect">
            <a:avLst/>
          </a:prstGeom>
        </p:spPr>
        <p:txBody>
          <a:bodyPr wrap="square">
            <a:spAutoFit/>
          </a:bodyPr>
          <a:lstStyle/>
          <a:p>
            <a:pPr lvl="0"/>
            <a:endParaRPr lang="pl-PL" sz="3200" dirty="0" smtClean="0"/>
          </a:p>
          <a:p>
            <a:pPr lvl="0"/>
            <a:endParaRPr lang="pl-PL" sz="3200" dirty="0"/>
          </a:p>
          <a:p>
            <a:pPr lvl="0"/>
            <a:r>
              <a:rPr lang="pl-PL" sz="3200" dirty="0" smtClean="0"/>
              <a:t>                                                  </a:t>
            </a:r>
          </a:p>
          <a:p>
            <a:pPr lvl="0"/>
            <a:endParaRPr lang="pl-PL" sz="3200" dirty="0"/>
          </a:p>
          <a:p>
            <a:pPr lvl="0"/>
            <a:endParaRPr lang="pl-PL" sz="3200" dirty="0" smtClean="0"/>
          </a:p>
          <a:p>
            <a:pPr lvl="0"/>
            <a:endParaRPr lang="pl-PL" sz="3200" dirty="0" smtClean="0"/>
          </a:p>
          <a:p>
            <a:pPr lvl="0"/>
            <a:endParaRPr lang="pl-PL" sz="3200" dirty="0"/>
          </a:p>
        </p:txBody>
      </p:sp>
      <p:sp>
        <p:nvSpPr>
          <p:cNvPr id="7" name="Tytuł 3"/>
          <p:cNvSpPr>
            <a:spLocks noGrp="1"/>
          </p:cNvSpPr>
          <p:nvPr>
            <p:ph type="title"/>
          </p:nvPr>
        </p:nvSpPr>
        <p:spPr>
          <a:xfrm>
            <a:off x="1835696" y="220441"/>
            <a:ext cx="7128792" cy="1143000"/>
          </a:xfrm>
        </p:spPr>
        <p:txBody>
          <a:bodyPr>
            <a:noAutofit/>
          </a:bodyPr>
          <a:lstStyle/>
          <a:p>
            <a:pPr lvl="0" algn="r"/>
            <a:r>
              <a:rPr lang="pl-PL" sz="2800" b="1" dirty="0" err="1" smtClean="0"/>
              <a:t>Our</a:t>
            </a:r>
            <a:r>
              <a:rPr lang="pl-PL" sz="2800" b="1" dirty="0" smtClean="0"/>
              <a:t> </a:t>
            </a:r>
            <a:r>
              <a:rPr lang="pl-PL" sz="2800" b="1" dirty="0" err="1" smtClean="0"/>
              <a:t>proposition</a:t>
            </a:r>
            <a:r>
              <a:rPr lang="pl-PL" sz="2800" b="1" dirty="0" smtClean="0"/>
              <a:t/>
            </a:r>
            <a:br>
              <a:rPr lang="pl-PL" sz="2800" b="1" dirty="0" smtClean="0"/>
            </a:br>
            <a:r>
              <a:rPr lang="pl-PL" sz="2800" b="1" dirty="0" smtClean="0"/>
              <a:t>SPAG: </a:t>
            </a:r>
            <a:r>
              <a:rPr lang="pl-PL" sz="2800" b="1" dirty="0" err="1" smtClean="0"/>
              <a:t>index</a:t>
            </a:r>
            <a:r>
              <a:rPr lang="pl-PL" sz="2800" b="1" dirty="0" smtClean="0"/>
              <a:t> of </a:t>
            </a:r>
            <a:r>
              <a:rPr lang="pl-PL" sz="2800" b="1" dirty="0" err="1" smtClean="0"/>
              <a:t>spatial</a:t>
            </a:r>
            <a:r>
              <a:rPr lang="pl-PL" sz="2800" b="1" dirty="0" smtClean="0"/>
              <a:t> </a:t>
            </a:r>
            <a:r>
              <a:rPr lang="pl-PL" sz="2800" b="1" dirty="0" err="1" smtClean="0"/>
              <a:t>agglomeration</a:t>
            </a:r>
            <a:endParaRPr lang="pl-PL" sz="2800" b="1" dirty="0"/>
          </a:p>
        </p:txBody>
      </p:sp>
      <p:sp>
        <p:nvSpPr>
          <p:cNvPr id="8" name="pole tekstowe 7"/>
          <p:cNvSpPr txBox="1"/>
          <p:nvPr/>
        </p:nvSpPr>
        <p:spPr>
          <a:xfrm>
            <a:off x="179512" y="1700808"/>
            <a:ext cx="2520280" cy="369332"/>
          </a:xfrm>
          <a:prstGeom prst="rect">
            <a:avLst/>
          </a:prstGeom>
          <a:noFill/>
        </p:spPr>
        <p:txBody>
          <a:bodyPr wrap="square" rtlCol="0">
            <a:spAutoFit/>
          </a:bodyPr>
          <a:lstStyle/>
          <a:p>
            <a:r>
              <a:rPr lang="pl-PL" dirty="0" err="1" smtClean="0">
                <a:latin typeface="Arial" pitchFamily="34" charset="0"/>
                <a:cs typeface="Arial" pitchFamily="34" charset="0"/>
              </a:rPr>
              <a:t>What</a:t>
            </a:r>
            <a:r>
              <a:rPr lang="pl-PL" dirty="0" smtClean="0">
                <a:latin typeface="Arial" pitchFamily="34" charset="0"/>
                <a:cs typeface="Arial" pitchFamily="34" charset="0"/>
              </a:rPr>
              <a:t> we </a:t>
            </a:r>
            <a:r>
              <a:rPr lang="pl-PL" dirty="0" err="1" smtClean="0">
                <a:latin typeface="Arial" pitchFamily="34" charset="0"/>
                <a:cs typeface="Arial" pitchFamily="34" charset="0"/>
              </a:rPr>
              <a:t>mean</a:t>
            </a:r>
            <a:r>
              <a:rPr lang="pl-PL" dirty="0" smtClean="0">
                <a:latin typeface="Arial" pitchFamily="34" charset="0"/>
                <a:cs typeface="Arial" pitchFamily="34" charset="0"/>
              </a:rPr>
              <a:t>…</a:t>
            </a:r>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54273" name="Object 1"/>
          <p:cNvGraphicFramePr>
            <a:graphicFrameLocks noChangeAspect="1"/>
          </p:cNvGraphicFramePr>
          <p:nvPr/>
        </p:nvGraphicFramePr>
        <p:xfrm>
          <a:off x="395536" y="2132856"/>
          <a:ext cx="1750194" cy="1800200"/>
        </p:xfrm>
        <a:graphic>
          <a:graphicData uri="http://schemas.openxmlformats.org/presentationml/2006/ole">
            <mc:AlternateContent xmlns:mc="http://schemas.openxmlformats.org/markup-compatibility/2006">
              <mc:Choice xmlns:v="urn:schemas-microsoft-com:vml" Requires="v">
                <p:oleObj spid="_x0000_s54401" name="Obraz - mapa bitowa" r:id="rId4" imgW="1615238" imgH="1668925" progId="Paint.Picture">
                  <p:embed/>
                </p:oleObj>
              </mc:Choice>
              <mc:Fallback>
                <p:oleObj name="Obraz - mapa bitowa" r:id="rId4" imgW="1615238" imgH="1668925" progId="Paint.Picture">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132856"/>
                        <a:ext cx="1750194"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54275" name="Object 3"/>
          <p:cNvGraphicFramePr>
            <a:graphicFrameLocks noChangeAspect="1"/>
          </p:cNvGraphicFramePr>
          <p:nvPr/>
        </p:nvGraphicFramePr>
        <p:xfrm>
          <a:off x="3347864" y="2132856"/>
          <a:ext cx="1728192" cy="1728192"/>
        </p:xfrm>
        <a:graphic>
          <a:graphicData uri="http://schemas.openxmlformats.org/presentationml/2006/ole">
            <mc:AlternateContent xmlns:mc="http://schemas.openxmlformats.org/markup-compatibility/2006">
              <mc:Choice xmlns:v="urn:schemas-microsoft-com:vml" Requires="v">
                <p:oleObj spid="_x0000_s54402" name="Obraz - mapa bitowa" r:id="rId6" imgW="1722269" imgH="1722269" progId="Paint.Picture">
                  <p:embed/>
                </p:oleObj>
              </mc:Choice>
              <mc:Fallback>
                <p:oleObj name="Obraz - mapa bitowa" r:id="rId6" imgW="1722269" imgH="1722269" progId="Paint.Picture">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2132856"/>
                        <a:ext cx="1728192" cy="1728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54277" name="Object 5"/>
          <p:cNvGraphicFramePr>
            <a:graphicFrameLocks noChangeAspect="1"/>
          </p:cNvGraphicFramePr>
          <p:nvPr/>
        </p:nvGraphicFramePr>
        <p:xfrm>
          <a:off x="6588224" y="2132856"/>
          <a:ext cx="1656184" cy="1691422"/>
        </p:xfrm>
        <a:graphic>
          <a:graphicData uri="http://schemas.openxmlformats.org/presentationml/2006/ole">
            <mc:AlternateContent xmlns:mc="http://schemas.openxmlformats.org/markup-compatibility/2006">
              <mc:Choice xmlns:v="urn:schemas-microsoft-com:vml" Requires="v">
                <p:oleObj spid="_x0000_s54403" name="Obraz - mapa bitowa" r:id="rId8" imgW="1592718" imgH="1623201" progId="Paint.Picture">
                  <p:embed/>
                </p:oleObj>
              </mc:Choice>
              <mc:Fallback>
                <p:oleObj name="Obraz - mapa bitowa" r:id="rId8" imgW="1592718" imgH="1623201" progId="Paint.Picture">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224" y="2132856"/>
                        <a:ext cx="1656184" cy="1691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trzałka w prawo 14"/>
          <p:cNvSpPr/>
          <p:nvPr/>
        </p:nvSpPr>
        <p:spPr>
          <a:xfrm>
            <a:off x="2555776" y="2780928"/>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Strzałka w prawo 15"/>
          <p:cNvSpPr/>
          <p:nvPr/>
        </p:nvSpPr>
        <p:spPr>
          <a:xfrm>
            <a:off x="5724128" y="2852936"/>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279" name="Rectangle 7"/>
          <p:cNvSpPr>
            <a:spLocks noChangeArrowheads="1"/>
          </p:cNvSpPr>
          <p:nvPr/>
        </p:nvSpPr>
        <p:spPr bwMode="auto">
          <a:xfrm>
            <a:off x="6300192" y="5003304"/>
            <a:ext cx="1872208"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0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coverage</a:t>
            </a:r>
            <a:r>
              <a:rPr kumimoji="0" lang="en-US" sz="2000" b="0" i="0" u="none" strike="noStrike" cap="none" normalizeH="0" baseline="-3000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 1</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0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distance</a:t>
            </a:r>
            <a:r>
              <a:rPr kumimoji="0" lang="en-US" sz="2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 1.03</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0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overlap</a:t>
            </a:r>
            <a:r>
              <a:rPr kumimoji="0" lang="en-US" sz="2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 0.69</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SPAG = 0.72</a:t>
            </a:r>
            <a:r>
              <a:rPr kumimoji="0" lang="pl-PL" sz="2000" b="1" i="0" u="none" strike="noStrike" cap="none" normalizeH="0" baseline="0" dirty="0" smtClean="0">
                <a:ln>
                  <a:noFill/>
                </a:ln>
                <a:solidFill>
                  <a:schemeClr val="tx1"/>
                </a:solidFill>
                <a:effectLst/>
                <a:latin typeface="Arial" pitchFamily="34" charset="0"/>
                <a:cs typeface="Arial" pitchFamily="34" charset="0"/>
              </a:rPr>
              <a:t> </a:t>
            </a:r>
          </a:p>
        </p:txBody>
      </p:sp>
      <p:sp>
        <p:nvSpPr>
          <p:cNvPr id="54280" name="Rectangle 8"/>
          <p:cNvSpPr>
            <a:spLocks noChangeArrowheads="1"/>
          </p:cNvSpPr>
          <p:nvPr/>
        </p:nvSpPr>
        <p:spPr bwMode="auto">
          <a:xfrm>
            <a:off x="1331640" y="5301208"/>
            <a:ext cx="410445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SPAG=</a:t>
            </a:r>
            <a:r>
              <a:rPr kumimoji="0" lang="en-US" sz="24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4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coverage</a:t>
            </a:r>
            <a:r>
              <a:rPr kumimoji="0" lang="en-US" sz="24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r>
              <a:rPr kumimoji="0" lang="en-US" sz="24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4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distance</a:t>
            </a:r>
            <a:r>
              <a:rPr kumimoji="0" lang="en-US" sz="24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r>
              <a:rPr kumimoji="0" lang="en-US" sz="24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4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overlap</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pole tekstowe 18"/>
          <p:cNvSpPr txBox="1"/>
          <p:nvPr/>
        </p:nvSpPr>
        <p:spPr>
          <a:xfrm>
            <a:off x="179512" y="4005064"/>
            <a:ext cx="2376264" cy="646331"/>
          </a:xfrm>
          <a:prstGeom prst="rect">
            <a:avLst/>
          </a:prstGeom>
          <a:noFill/>
        </p:spPr>
        <p:txBody>
          <a:bodyPr wrap="square" rtlCol="0">
            <a:spAutoFit/>
          </a:bodyPr>
          <a:lstStyle/>
          <a:p>
            <a:pPr algn="ctr"/>
            <a:r>
              <a:rPr lang="pl-PL" dirty="0" err="1" smtClean="0">
                <a:latin typeface="Arial" pitchFamily="34" charset="0"/>
                <a:cs typeface="Arial" pitchFamily="34" charset="0"/>
              </a:rPr>
              <a:t>Geo-locations</a:t>
            </a:r>
            <a:r>
              <a:rPr lang="pl-PL" dirty="0" smtClean="0">
                <a:latin typeface="Arial" pitchFamily="34" charset="0"/>
                <a:cs typeface="Arial" pitchFamily="34" charset="0"/>
              </a:rPr>
              <a:t> of </a:t>
            </a:r>
            <a:r>
              <a:rPr lang="pl-PL" dirty="0" err="1" smtClean="0">
                <a:latin typeface="Arial" pitchFamily="34" charset="0"/>
                <a:cs typeface="Arial" pitchFamily="34" charset="0"/>
              </a:rPr>
              <a:t>firms</a:t>
            </a:r>
            <a:endParaRPr lang="pl-PL" dirty="0">
              <a:latin typeface="Arial" pitchFamily="34" charset="0"/>
              <a:cs typeface="Arial" pitchFamily="34" charset="0"/>
            </a:endParaRPr>
          </a:p>
        </p:txBody>
      </p:sp>
      <p:sp>
        <p:nvSpPr>
          <p:cNvPr id="20" name="pole tekstowe 19"/>
          <p:cNvSpPr txBox="1"/>
          <p:nvPr/>
        </p:nvSpPr>
        <p:spPr>
          <a:xfrm>
            <a:off x="2915816" y="4005064"/>
            <a:ext cx="2736304" cy="646331"/>
          </a:xfrm>
          <a:prstGeom prst="rect">
            <a:avLst/>
          </a:prstGeom>
          <a:noFill/>
        </p:spPr>
        <p:txBody>
          <a:bodyPr wrap="square" rtlCol="0">
            <a:spAutoFit/>
          </a:bodyPr>
          <a:lstStyle/>
          <a:p>
            <a:pPr algn="ctr"/>
            <a:r>
              <a:rPr lang="pl-PL" dirty="0" err="1" smtClean="0">
                <a:latin typeface="Arial" pitchFamily="34" charset="0"/>
                <a:cs typeface="Arial" pitchFamily="34" charset="0"/>
              </a:rPr>
              <a:t>Circles</a:t>
            </a:r>
            <a:r>
              <a:rPr lang="pl-PL" dirty="0" smtClean="0">
                <a:latin typeface="Arial" pitchFamily="34" charset="0"/>
                <a:cs typeface="Arial" pitchFamily="34" charset="0"/>
              </a:rPr>
              <a:t> </a:t>
            </a:r>
            <a:r>
              <a:rPr lang="pl-PL" dirty="0" err="1" smtClean="0">
                <a:latin typeface="Arial" pitchFamily="34" charset="0"/>
                <a:cs typeface="Arial" pitchFamily="34" charset="0"/>
              </a:rPr>
              <a:t>representing</a:t>
            </a:r>
            <a:r>
              <a:rPr lang="pl-PL" dirty="0" smtClean="0">
                <a:latin typeface="Arial" pitchFamily="34" charset="0"/>
                <a:cs typeface="Arial" pitchFamily="34" charset="0"/>
              </a:rPr>
              <a:t> </a:t>
            </a:r>
            <a:r>
              <a:rPr lang="pl-PL" dirty="0" err="1" smtClean="0">
                <a:latin typeface="Arial" pitchFamily="34" charset="0"/>
                <a:cs typeface="Arial" pitchFamily="34" charset="0"/>
              </a:rPr>
              <a:t>size</a:t>
            </a:r>
            <a:r>
              <a:rPr lang="pl-PL" dirty="0" smtClean="0">
                <a:latin typeface="Arial" pitchFamily="34" charset="0"/>
                <a:cs typeface="Arial" pitchFamily="34" charset="0"/>
              </a:rPr>
              <a:t> of </a:t>
            </a:r>
            <a:r>
              <a:rPr lang="pl-PL" dirty="0" err="1" smtClean="0">
                <a:latin typeface="Arial" pitchFamily="34" charset="0"/>
                <a:cs typeface="Arial" pitchFamily="34" charset="0"/>
              </a:rPr>
              <a:t>firms</a:t>
            </a:r>
            <a:endParaRPr lang="pl-PL" dirty="0">
              <a:latin typeface="Arial" pitchFamily="34" charset="0"/>
              <a:cs typeface="Arial" pitchFamily="34" charset="0"/>
            </a:endParaRPr>
          </a:p>
        </p:txBody>
      </p:sp>
      <p:sp>
        <p:nvSpPr>
          <p:cNvPr id="21" name="pole tekstowe 20"/>
          <p:cNvSpPr txBox="1"/>
          <p:nvPr/>
        </p:nvSpPr>
        <p:spPr>
          <a:xfrm>
            <a:off x="6156176" y="4005064"/>
            <a:ext cx="2808312" cy="923330"/>
          </a:xfrm>
          <a:prstGeom prst="rect">
            <a:avLst/>
          </a:prstGeom>
          <a:noFill/>
        </p:spPr>
        <p:txBody>
          <a:bodyPr wrap="square" rtlCol="0">
            <a:spAutoFit/>
          </a:bodyPr>
          <a:lstStyle/>
          <a:p>
            <a:pPr algn="ctr"/>
            <a:r>
              <a:rPr lang="pl-PL" dirty="0" smtClean="0">
                <a:latin typeface="Arial" pitchFamily="34" charset="0"/>
                <a:cs typeface="Arial" pitchFamily="34" charset="0"/>
              </a:rPr>
              <a:t>Total </a:t>
            </a:r>
            <a:r>
              <a:rPr lang="pl-PL" dirty="0" err="1" smtClean="0">
                <a:latin typeface="Arial" pitchFamily="34" charset="0"/>
                <a:cs typeface="Arial" pitchFamily="34" charset="0"/>
              </a:rPr>
              <a:t>area</a:t>
            </a:r>
            <a:r>
              <a:rPr lang="pl-PL" dirty="0" smtClean="0">
                <a:latin typeface="Arial" pitchFamily="34" charset="0"/>
                <a:cs typeface="Arial" pitchFamily="34" charset="0"/>
              </a:rPr>
              <a:t> of region </a:t>
            </a:r>
            <a:r>
              <a:rPr lang="pl-PL" dirty="0" err="1" smtClean="0">
                <a:latin typeface="Arial" pitchFamily="34" charset="0"/>
                <a:cs typeface="Arial" pitchFamily="34" charset="0"/>
              </a:rPr>
              <a:t>coverd</a:t>
            </a:r>
            <a:r>
              <a:rPr lang="pl-PL" dirty="0" smtClean="0">
                <a:latin typeface="Arial" pitchFamily="34" charset="0"/>
                <a:cs typeface="Arial" pitchFamily="34" charset="0"/>
              </a:rPr>
              <a:t> by </a:t>
            </a:r>
            <a:r>
              <a:rPr lang="pl-PL" dirty="0" err="1" smtClean="0">
                <a:latin typeface="Arial" pitchFamily="34" charset="0"/>
                <a:cs typeface="Arial" pitchFamily="34" charset="0"/>
              </a:rPr>
              <a:t>impact</a:t>
            </a:r>
            <a:r>
              <a:rPr lang="pl-PL" dirty="0" smtClean="0">
                <a:latin typeface="Arial" pitchFamily="34" charset="0"/>
                <a:cs typeface="Arial" pitchFamily="34" charset="0"/>
              </a:rPr>
              <a:t> </a:t>
            </a:r>
            <a:r>
              <a:rPr lang="pl-PL" dirty="0" err="1" smtClean="0">
                <a:latin typeface="Arial" pitchFamily="34" charset="0"/>
                <a:cs typeface="Arial" pitchFamily="34" charset="0"/>
              </a:rPr>
              <a:t>zones</a:t>
            </a:r>
            <a:r>
              <a:rPr lang="pl-PL" dirty="0" smtClean="0">
                <a:latin typeface="Arial" pitchFamily="34" charset="0"/>
                <a:cs typeface="Arial" pitchFamily="34" charset="0"/>
              </a:rPr>
              <a:t> of business</a:t>
            </a:r>
            <a:endParaRPr lang="pl-PL" dirty="0">
              <a:latin typeface="Arial" pitchFamily="34" charset="0"/>
              <a:cs typeface="Arial" pitchFamily="34" charset="0"/>
            </a:endParaRPr>
          </a:p>
        </p:txBody>
      </p:sp>
    </p:spTree>
    <p:extLst>
      <p:ext uri="{BB962C8B-B14F-4D97-AF65-F5344CB8AC3E}">
        <p14:creationId xmlns:p14="http://schemas.microsoft.com/office/powerpoint/2010/main" val="244961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8784976" cy="6063198"/>
          </a:xfrm>
          <a:prstGeom prst="rect">
            <a:avLst/>
          </a:prstGeom>
        </p:spPr>
        <p:txBody>
          <a:bodyPr wrap="square">
            <a:spAutoFit/>
          </a:bodyPr>
          <a:lstStyle/>
          <a:p>
            <a:r>
              <a:rPr lang="pl-PL" dirty="0" smtClean="0">
                <a:latin typeface="Arial" pitchFamily="34" charset="0"/>
                <a:cs typeface="Arial" pitchFamily="34" charset="0"/>
              </a:rPr>
              <a:t>- </a:t>
            </a:r>
            <a:r>
              <a:rPr lang="en-US" dirty="0" smtClean="0">
                <a:latin typeface="Arial" pitchFamily="34" charset="0"/>
                <a:cs typeface="Arial" pitchFamily="34" charset="0"/>
              </a:rPr>
              <a:t>The starting point is the </a:t>
            </a:r>
            <a:r>
              <a:rPr lang="en-US" dirty="0" smtClean="0">
                <a:solidFill>
                  <a:srgbClr val="0070C0"/>
                </a:solidFill>
                <a:latin typeface="Arial" pitchFamily="34" charset="0"/>
                <a:cs typeface="Arial" pitchFamily="34" charset="0"/>
              </a:rPr>
              <a:t>geo-location</a:t>
            </a:r>
            <a:r>
              <a:rPr lang="en-US" dirty="0" smtClean="0">
                <a:latin typeface="Arial" pitchFamily="34" charset="0"/>
                <a:cs typeface="Arial" pitchFamily="34" charset="0"/>
              </a:rPr>
              <a:t> of </a:t>
            </a:r>
            <a:r>
              <a:rPr lang="en-US" i="1" dirty="0" smtClean="0">
                <a:latin typeface="Arial" pitchFamily="34" charset="0"/>
                <a:cs typeface="Arial" pitchFamily="34" charset="0"/>
              </a:rPr>
              <a:t>n</a:t>
            </a:r>
            <a:r>
              <a:rPr lang="en-US" dirty="0" smtClean="0">
                <a:latin typeface="Arial" pitchFamily="34" charset="0"/>
                <a:cs typeface="Arial" pitchFamily="34" charset="0"/>
              </a:rPr>
              <a:t> business units. </a:t>
            </a:r>
            <a:endParaRPr lang="pl-PL" dirty="0" smtClean="0">
              <a:latin typeface="Arial" pitchFamily="34" charset="0"/>
              <a:cs typeface="Arial" pitchFamily="34" charset="0"/>
            </a:endParaRPr>
          </a:p>
          <a:p>
            <a:pPr>
              <a:buFontTx/>
              <a:buChar char="-"/>
            </a:pPr>
            <a:r>
              <a:rPr lang="pl-PL" dirty="0" smtClean="0">
                <a:latin typeface="Arial" pitchFamily="34" charset="0"/>
                <a:cs typeface="Arial" pitchFamily="34" charset="0"/>
              </a:rPr>
              <a:t> </a:t>
            </a:r>
            <a:r>
              <a:rPr lang="en-US" dirty="0" smtClean="0">
                <a:latin typeface="Arial" pitchFamily="34" charset="0"/>
                <a:cs typeface="Arial" pitchFamily="34" charset="0"/>
              </a:rPr>
              <a:t>By construction, index compares the empirical and theoretical </a:t>
            </a:r>
            <a:r>
              <a:rPr lang="en-US" dirty="0" smtClean="0">
                <a:solidFill>
                  <a:srgbClr val="0070C0"/>
                </a:solidFill>
                <a:latin typeface="Arial" pitchFamily="34" charset="0"/>
                <a:cs typeface="Arial" pitchFamily="34" charset="0"/>
              </a:rPr>
              <a:t>distributions of circles </a:t>
            </a:r>
            <a:r>
              <a:rPr lang="en-US" dirty="0" smtClean="0">
                <a:latin typeface="Arial" pitchFamily="34" charset="0"/>
                <a:cs typeface="Arial" pitchFamily="34" charset="0"/>
              </a:rPr>
              <a:t>representing firms. </a:t>
            </a:r>
            <a:endParaRPr lang="pl-PL" dirty="0" smtClean="0">
              <a:latin typeface="Arial" pitchFamily="34" charset="0"/>
              <a:cs typeface="Arial" pitchFamily="34" charset="0"/>
            </a:endParaRPr>
          </a:p>
          <a:p>
            <a:pPr>
              <a:buFontTx/>
              <a:buChar char="-"/>
            </a:pPr>
            <a:r>
              <a:rPr lang="pl-PL" dirty="0" smtClean="0">
                <a:latin typeface="Arial" pitchFamily="34" charset="0"/>
                <a:cs typeface="Arial" pitchFamily="34" charset="0"/>
              </a:rPr>
              <a:t> </a:t>
            </a:r>
            <a:r>
              <a:rPr lang="en-US" dirty="0" smtClean="0">
                <a:latin typeface="Arial" pitchFamily="34" charset="0"/>
                <a:cs typeface="Arial" pitchFamily="34" charset="0"/>
              </a:rPr>
              <a:t>In empirical distribution, each point (</a:t>
            </a:r>
            <a:r>
              <a:rPr lang="en-US" dirty="0" err="1" smtClean="0">
                <a:latin typeface="Arial" pitchFamily="34" charset="0"/>
                <a:cs typeface="Arial" pitchFamily="34" charset="0"/>
              </a:rPr>
              <a:t>x,y</a:t>
            </a:r>
            <a:r>
              <a:rPr lang="en-US" dirty="0" smtClean="0">
                <a:latin typeface="Arial" pitchFamily="34" charset="0"/>
                <a:cs typeface="Arial" pitchFamily="34" charset="0"/>
              </a:rPr>
              <a:t>) of </a:t>
            </a:r>
            <a:r>
              <a:rPr lang="en-US" i="1" dirty="0" smtClean="0">
                <a:latin typeface="Arial" pitchFamily="34" charset="0"/>
                <a:cs typeface="Arial" pitchFamily="34" charset="0"/>
              </a:rPr>
              <a:t>n</a:t>
            </a:r>
            <a:r>
              <a:rPr lang="en-US" dirty="0" smtClean="0">
                <a:latin typeface="Arial" pitchFamily="34" charset="0"/>
                <a:cs typeface="Arial" pitchFamily="34" charset="0"/>
              </a:rPr>
              <a:t> firms’ location is appointed by the </a:t>
            </a:r>
            <a:r>
              <a:rPr lang="en-US" dirty="0" smtClean="0">
                <a:solidFill>
                  <a:srgbClr val="0070C0"/>
                </a:solidFill>
                <a:latin typeface="Arial" pitchFamily="34" charset="0"/>
                <a:cs typeface="Arial" pitchFamily="34" charset="0"/>
              </a:rPr>
              <a:t>circle, which area is proportional to employment </a:t>
            </a:r>
            <a:r>
              <a:rPr lang="en-US" i="1" dirty="0" err="1" smtClean="0">
                <a:latin typeface="Arial" pitchFamily="34" charset="0"/>
                <a:cs typeface="Arial" pitchFamily="34" charset="0"/>
              </a:rPr>
              <a:t>empl</a:t>
            </a:r>
            <a:r>
              <a:rPr lang="en-US" baseline="-25000" dirty="0" err="1" smtClean="0">
                <a:latin typeface="Arial" pitchFamily="34" charset="0"/>
                <a:cs typeface="Arial" pitchFamily="34" charset="0"/>
              </a:rPr>
              <a:t>i</a:t>
            </a:r>
            <a:r>
              <a:rPr lang="en-US" dirty="0" smtClean="0">
                <a:latin typeface="Arial" pitchFamily="34" charset="0"/>
                <a:cs typeface="Arial" pitchFamily="34" charset="0"/>
              </a:rPr>
              <a:t> in the company. </a:t>
            </a:r>
            <a:endParaRPr lang="pl-PL" dirty="0" smtClean="0">
              <a:latin typeface="Arial" pitchFamily="34" charset="0"/>
              <a:cs typeface="Arial" pitchFamily="34" charset="0"/>
            </a:endParaRPr>
          </a:p>
          <a:p>
            <a:pPr>
              <a:buFontTx/>
              <a:buChar char="-"/>
            </a:pPr>
            <a:r>
              <a:rPr lang="pl-PL" dirty="0" smtClean="0">
                <a:latin typeface="Arial" pitchFamily="34" charset="0"/>
                <a:cs typeface="Arial" pitchFamily="34" charset="0"/>
              </a:rPr>
              <a:t> </a:t>
            </a:r>
            <a:r>
              <a:rPr lang="en-US" dirty="0" smtClean="0">
                <a:latin typeface="Arial" pitchFamily="34" charset="0"/>
                <a:cs typeface="Arial" pitchFamily="34" charset="0"/>
              </a:rPr>
              <a:t>Radii </a:t>
            </a:r>
            <a:r>
              <a:rPr lang="en-US" i="1" dirty="0" err="1" smtClean="0">
                <a:latin typeface="Arial" pitchFamily="34" charset="0"/>
                <a:cs typeface="Arial" pitchFamily="34" charset="0"/>
              </a:rPr>
              <a:t>r</a:t>
            </a:r>
            <a:r>
              <a:rPr lang="en-US" i="1" baseline="-25000" dirty="0" err="1" smtClean="0">
                <a:latin typeface="Arial" pitchFamily="34" charset="0"/>
                <a:cs typeface="Arial" pitchFamily="34" charset="0"/>
              </a:rPr>
              <a:t>i</a:t>
            </a:r>
            <a:r>
              <a:rPr lang="en-US" dirty="0" smtClean="0">
                <a:latin typeface="Arial" pitchFamily="34" charset="0"/>
                <a:cs typeface="Arial" pitchFamily="34" charset="0"/>
              </a:rPr>
              <a:t> of </a:t>
            </a:r>
            <a:r>
              <a:rPr lang="en-US" i="1" dirty="0" smtClean="0">
                <a:latin typeface="Arial" pitchFamily="34" charset="0"/>
                <a:cs typeface="Arial" pitchFamily="34" charset="0"/>
              </a:rPr>
              <a:t>n</a:t>
            </a:r>
            <a:r>
              <a:rPr lang="en-US" dirty="0" smtClean="0">
                <a:latin typeface="Arial" pitchFamily="34" charset="0"/>
                <a:cs typeface="Arial" pitchFamily="34" charset="0"/>
              </a:rPr>
              <a:t> circles might be continuous variable for precise data on employment or discrete for interval data. </a:t>
            </a:r>
            <a:endParaRPr lang="pl-PL" dirty="0" smtClean="0">
              <a:latin typeface="Arial" pitchFamily="34" charset="0"/>
              <a:cs typeface="Arial" pitchFamily="34" charset="0"/>
            </a:endParaRPr>
          </a:p>
          <a:p>
            <a:pPr>
              <a:buFontTx/>
              <a:buChar char="-"/>
            </a:pPr>
            <a:r>
              <a:rPr lang="pl-PL" dirty="0" smtClean="0">
                <a:latin typeface="Arial" pitchFamily="34" charset="0"/>
                <a:cs typeface="Arial" pitchFamily="34" charset="0"/>
              </a:rPr>
              <a:t> </a:t>
            </a:r>
            <a:r>
              <a:rPr lang="en-US" dirty="0" smtClean="0">
                <a:solidFill>
                  <a:srgbClr val="0070C0"/>
                </a:solidFill>
                <a:latin typeface="Arial" pitchFamily="34" charset="0"/>
                <a:cs typeface="Arial" pitchFamily="34" charset="0"/>
              </a:rPr>
              <a:t>Sum of the </a:t>
            </a:r>
            <a:r>
              <a:rPr lang="en-US" i="1" dirty="0" err="1" smtClean="0">
                <a:solidFill>
                  <a:srgbClr val="0070C0"/>
                </a:solidFill>
                <a:latin typeface="Arial" pitchFamily="34" charset="0"/>
                <a:cs typeface="Arial" pitchFamily="34" charset="0"/>
              </a:rPr>
              <a:t>a</a:t>
            </a:r>
            <a:r>
              <a:rPr lang="en-US" i="1" baseline="-25000" dirty="0" err="1" smtClean="0">
                <a:solidFill>
                  <a:srgbClr val="0070C0"/>
                </a:solidFill>
                <a:latin typeface="Arial" pitchFamily="34" charset="0"/>
                <a:cs typeface="Arial" pitchFamily="34" charset="0"/>
              </a:rPr>
              <a:t>i</a:t>
            </a:r>
            <a:r>
              <a:rPr lang="en-US" dirty="0" smtClean="0">
                <a:solidFill>
                  <a:srgbClr val="0070C0"/>
                </a:solidFill>
                <a:latin typeface="Arial" pitchFamily="34" charset="0"/>
                <a:cs typeface="Arial" pitchFamily="34" charset="0"/>
              </a:rPr>
              <a:t> areas of </a:t>
            </a:r>
            <a:r>
              <a:rPr lang="en-US" i="1" dirty="0" smtClean="0">
                <a:solidFill>
                  <a:srgbClr val="0070C0"/>
                </a:solidFill>
                <a:latin typeface="Arial" pitchFamily="34" charset="0"/>
                <a:cs typeface="Arial" pitchFamily="34" charset="0"/>
              </a:rPr>
              <a:t>n</a:t>
            </a:r>
            <a:r>
              <a:rPr lang="en-US" dirty="0" smtClean="0">
                <a:solidFill>
                  <a:srgbClr val="0070C0"/>
                </a:solidFill>
                <a:latin typeface="Arial" pitchFamily="34" charset="0"/>
                <a:cs typeface="Arial" pitchFamily="34" charset="0"/>
              </a:rPr>
              <a:t> circles is equal to the area </a:t>
            </a:r>
            <a:r>
              <a:rPr lang="en-US" i="1" dirty="0" smtClean="0">
                <a:solidFill>
                  <a:srgbClr val="0070C0"/>
                </a:solidFill>
                <a:latin typeface="Arial" pitchFamily="34" charset="0"/>
                <a:cs typeface="Arial" pitchFamily="34" charset="0"/>
              </a:rPr>
              <a:t>A</a:t>
            </a:r>
            <a:r>
              <a:rPr lang="en-US" dirty="0" smtClean="0">
                <a:solidFill>
                  <a:srgbClr val="0070C0"/>
                </a:solidFill>
                <a:latin typeface="Arial" pitchFamily="34" charset="0"/>
                <a:cs typeface="Arial" pitchFamily="34" charset="0"/>
              </a:rPr>
              <a:t> of the region</a:t>
            </a:r>
            <a:r>
              <a:rPr lang="en-US" dirty="0" smtClean="0">
                <a:latin typeface="Arial" pitchFamily="34" charset="0"/>
                <a:cs typeface="Arial" pitchFamily="34" charset="0"/>
              </a:rPr>
              <a:t>. </a:t>
            </a:r>
            <a:endParaRPr lang="pl-PL" dirty="0" smtClean="0">
              <a:latin typeface="Arial" pitchFamily="34" charset="0"/>
              <a:cs typeface="Arial" pitchFamily="34" charset="0"/>
            </a:endParaRPr>
          </a:p>
          <a:p>
            <a:pPr>
              <a:buFontTx/>
              <a:buChar char="-"/>
            </a:pPr>
            <a:r>
              <a:rPr lang="pl-PL" dirty="0" smtClean="0">
                <a:latin typeface="Arial" pitchFamily="34" charset="0"/>
                <a:cs typeface="Arial" pitchFamily="34" charset="0"/>
              </a:rPr>
              <a:t> </a:t>
            </a:r>
            <a:r>
              <a:rPr lang="en-US" dirty="0" smtClean="0">
                <a:latin typeface="Arial" pitchFamily="34" charset="0"/>
                <a:cs typeface="Arial" pitchFamily="34" charset="0"/>
              </a:rPr>
              <a:t>Radii of the circles create the </a:t>
            </a:r>
            <a:r>
              <a:rPr lang="en-US" b="1" i="1" dirty="0" smtClean="0">
                <a:solidFill>
                  <a:srgbClr val="0070C0"/>
                </a:solidFill>
                <a:latin typeface="Arial" pitchFamily="34" charset="0"/>
                <a:cs typeface="Arial" pitchFamily="34" charset="0"/>
              </a:rPr>
              <a:t>business impact zones</a:t>
            </a:r>
            <a:r>
              <a:rPr lang="en-US" dirty="0" smtClean="0">
                <a:latin typeface="Arial" pitchFamily="34" charset="0"/>
                <a:cs typeface="Arial" pitchFamily="34" charset="0"/>
              </a:rPr>
              <a:t>, which are automatically bigger in case of bigger firms. </a:t>
            </a:r>
            <a:endParaRPr lang="pl-PL" dirty="0" smtClean="0">
              <a:latin typeface="Arial" pitchFamily="34" charset="0"/>
              <a:cs typeface="Arial" pitchFamily="34" charset="0"/>
            </a:endParaRPr>
          </a:p>
          <a:p>
            <a:pPr>
              <a:buFontTx/>
              <a:buChar char="-"/>
            </a:pPr>
            <a:r>
              <a:rPr lang="pl-PL" dirty="0" smtClean="0">
                <a:latin typeface="Arial" pitchFamily="34" charset="0"/>
                <a:cs typeface="Arial" pitchFamily="34" charset="0"/>
              </a:rPr>
              <a:t> </a:t>
            </a:r>
            <a:r>
              <a:rPr lang="en-US" dirty="0" smtClean="0">
                <a:latin typeface="Arial" pitchFamily="34" charset="0"/>
                <a:cs typeface="Arial" pitchFamily="34" charset="0"/>
              </a:rPr>
              <a:t>Setting circles in real business locations is to reflect the phenomena of spatial agglomeration or other spatial patterns. </a:t>
            </a:r>
            <a:endParaRPr lang="pl-PL" dirty="0" smtClean="0">
              <a:latin typeface="Arial" pitchFamily="34" charset="0"/>
              <a:cs typeface="Arial" pitchFamily="34" charset="0"/>
            </a:endParaRPr>
          </a:p>
          <a:p>
            <a:r>
              <a:rPr lang="en-US" dirty="0" smtClean="0">
                <a:latin typeface="Arial" pitchFamily="34" charset="0"/>
                <a:cs typeface="Arial" pitchFamily="34" charset="0"/>
              </a:rPr>
              <a:t> </a:t>
            </a:r>
            <a:endParaRPr lang="pl-PL" dirty="0" smtClean="0">
              <a:latin typeface="Arial" pitchFamily="34" charset="0"/>
              <a:cs typeface="Arial" pitchFamily="34" charset="0"/>
            </a:endParaRPr>
          </a:p>
          <a:p>
            <a:r>
              <a:rPr lang="en-US" dirty="0" smtClean="0">
                <a:latin typeface="Arial" pitchFamily="34" charset="0"/>
                <a:cs typeface="Arial" pitchFamily="34" charset="0"/>
              </a:rPr>
              <a:t>    </a:t>
            </a:r>
            <a:endParaRPr lang="pl-PL" dirty="0" smtClean="0">
              <a:latin typeface="Arial" pitchFamily="34" charset="0"/>
              <a:cs typeface="Arial" pitchFamily="34" charset="0"/>
            </a:endParaRPr>
          </a:p>
          <a:p>
            <a:r>
              <a:rPr lang="pl-PL" dirty="0" smtClean="0">
                <a:latin typeface="Arial" pitchFamily="34" charset="0"/>
                <a:cs typeface="Arial" pitchFamily="34" charset="0"/>
              </a:rPr>
              <a:t>				      </a:t>
            </a:r>
            <a:r>
              <a:rPr lang="en-US" dirty="0" smtClean="0">
                <a:latin typeface="Arial" pitchFamily="34" charset="0"/>
                <a:cs typeface="Arial" pitchFamily="34" charset="0"/>
              </a:rPr>
              <a:t>and       </a:t>
            </a:r>
            <a:endParaRPr lang="pl-PL" dirty="0" smtClean="0">
              <a:latin typeface="Arial" pitchFamily="34" charset="0"/>
              <a:cs typeface="Arial" pitchFamily="34" charset="0"/>
            </a:endParaRPr>
          </a:p>
          <a:p>
            <a:endParaRPr lang="pl-PL" dirty="0" smtClean="0">
              <a:latin typeface="Arial" pitchFamily="34" charset="0"/>
              <a:cs typeface="Arial" pitchFamily="34" charset="0"/>
            </a:endParaRPr>
          </a:p>
          <a:p>
            <a:r>
              <a:rPr lang="pl-PL" dirty="0" smtClean="0">
                <a:latin typeface="Arial" pitchFamily="34" charset="0"/>
                <a:cs typeface="Arial" pitchFamily="34" charset="0"/>
              </a:rPr>
              <a:t>a</a:t>
            </a:r>
            <a:r>
              <a:rPr lang="en-US" dirty="0" err="1" smtClean="0">
                <a:latin typeface="Arial" pitchFamily="34" charset="0"/>
                <a:cs typeface="Arial" pitchFamily="34" charset="0"/>
              </a:rPr>
              <a:t>nd</a:t>
            </a:r>
            <a:r>
              <a:rPr lang="en-US" dirty="0" smtClean="0">
                <a:latin typeface="Arial" pitchFamily="34" charset="0"/>
                <a:cs typeface="Arial" pitchFamily="34" charset="0"/>
              </a:rPr>
              <a:t> </a:t>
            </a:r>
            <a:r>
              <a:rPr lang="en-US" dirty="0" smtClean="0"/>
              <a:t>(</a:t>
            </a:r>
            <a:r>
              <a:rPr lang="pl-PL" dirty="0" smtClean="0"/>
              <a:t>                </a:t>
            </a:r>
            <a:r>
              <a:rPr lang="en-US" dirty="0" smtClean="0"/>
              <a:t>) </a:t>
            </a:r>
            <a:r>
              <a:rPr lang="en-US" dirty="0" smtClean="0">
                <a:latin typeface="Arial" pitchFamily="34" charset="0"/>
                <a:cs typeface="Arial" pitchFamily="34" charset="0"/>
              </a:rPr>
              <a:t>~empirical</a:t>
            </a:r>
            <a:endParaRPr lang="pl-PL" dirty="0" smtClean="0">
              <a:latin typeface="Arial" pitchFamily="34" charset="0"/>
              <a:cs typeface="Arial" pitchFamily="34" charset="0"/>
            </a:endParaRPr>
          </a:p>
          <a:p>
            <a:r>
              <a:rPr lang="en-US" dirty="0" smtClean="0"/>
              <a:t> </a:t>
            </a:r>
            <a:endParaRPr lang="pl-PL" dirty="0" smtClean="0"/>
          </a:p>
          <a:p>
            <a:pPr lvl="0"/>
            <a:endParaRPr lang="pl-PL" sz="3200" dirty="0" smtClean="0"/>
          </a:p>
          <a:p>
            <a:pPr lvl="0"/>
            <a:endParaRPr lang="pl-PL" sz="3200" dirty="0" smtClean="0"/>
          </a:p>
        </p:txBody>
      </p:sp>
      <p:sp>
        <p:nvSpPr>
          <p:cNvPr id="3" name="Tytuł 3"/>
          <p:cNvSpPr>
            <a:spLocks noGrp="1"/>
          </p:cNvSpPr>
          <p:nvPr>
            <p:ph type="title"/>
          </p:nvPr>
        </p:nvSpPr>
        <p:spPr>
          <a:xfrm>
            <a:off x="1835696" y="188640"/>
            <a:ext cx="7128792" cy="1143000"/>
          </a:xfrm>
        </p:spPr>
        <p:txBody>
          <a:bodyPr>
            <a:noAutofit/>
          </a:bodyPr>
          <a:lstStyle/>
          <a:p>
            <a:pPr lvl="0" algn="r"/>
            <a:r>
              <a:rPr lang="pl-PL" sz="3600" dirty="0" err="1" smtClean="0"/>
              <a:t>Methodology</a:t>
            </a:r>
            <a:r>
              <a:rPr lang="pl-PL" sz="3600" dirty="0" smtClean="0"/>
              <a:t> of </a:t>
            </a:r>
            <a:r>
              <a:rPr lang="pl-PL" sz="3600" dirty="0" err="1" smtClean="0"/>
              <a:t>constructing</a:t>
            </a:r>
            <a:r>
              <a:rPr lang="pl-PL" sz="3600" dirty="0" smtClean="0"/>
              <a:t> </a:t>
            </a:r>
            <a:br>
              <a:rPr lang="pl-PL" sz="3600" dirty="0" smtClean="0"/>
            </a:br>
            <a:r>
              <a:rPr lang="pl-PL" sz="3600" dirty="0" err="1" smtClean="0"/>
              <a:t>our</a:t>
            </a:r>
            <a:r>
              <a:rPr lang="pl-PL" sz="3600" dirty="0" smtClean="0"/>
              <a:t> </a:t>
            </a:r>
            <a:r>
              <a:rPr lang="pl-PL" sz="3600" dirty="0" err="1" smtClean="0"/>
              <a:t>measure</a:t>
            </a:r>
            <a:r>
              <a:rPr lang="pl-PL" sz="3600" dirty="0" smtClean="0"/>
              <a:t> (1)</a:t>
            </a:r>
            <a:endParaRPr lang="pl-PL" sz="3600" b="1" dirty="0"/>
          </a:p>
        </p:txBody>
      </p:sp>
      <p:sp>
        <p:nvSpPr>
          <p:cNvPr id="58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5836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3528" y="5373216"/>
            <a:ext cx="3561477" cy="720080"/>
          </a:xfrm>
          <a:prstGeom prst="rect">
            <a:avLst/>
          </a:prstGeom>
          <a:noFill/>
        </p:spPr>
      </p:pic>
      <p:sp>
        <p:nvSpPr>
          <p:cNvPr id="58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5837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04048" y="5373216"/>
            <a:ext cx="1656184" cy="552061"/>
          </a:xfrm>
          <a:prstGeom prst="rect">
            <a:avLst/>
          </a:prstGeom>
          <a:noFill/>
        </p:spPr>
      </p:pic>
      <p:sp>
        <p:nvSpPr>
          <p:cNvPr id="583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58373"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55576" y="6165304"/>
            <a:ext cx="715008" cy="476672"/>
          </a:xfrm>
          <a:prstGeom prst="rect">
            <a:avLst/>
          </a:prstGeom>
          <a:noFill/>
        </p:spPr>
      </p:pic>
    </p:spTree>
    <p:extLst>
      <p:ext uri="{BB962C8B-B14F-4D97-AF65-F5344CB8AC3E}">
        <p14:creationId xmlns:p14="http://schemas.microsoft.com/office/powerpoint/2010/main" val="244961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8784976" cy="2554545"/>
          </a:xfrm>
          <a:prstGeom prst="rect">
            <a:avLst/>
          </a:prstGeom>
        </p:spPr>
        <p:txBody>
          <a:bodyPr wrap="square">
            <a:spAutoFit/>
          </a:bodyPr>
          <a:lstStyle/>
          <a:p>
            <a:pPr lvl="0"/>
            <a:endParaRPr lang="pl-PL" sz="3200" dirty="0" smtClean="0"/>
          </a:p>
          <a:p>
            <a:pPr lvl="0"/>
            <a:endParaRPr lang="pl-PL" sz="3200" dirty="0"/>
          </a:p>
          <a:p>
            <a:pPr lvl="0"/>
            <a:r>
              <a:rPr lang="pl-PL" sz="3200" dirty="0" smtClean="0"/>
              <a:t>                                                  </a:t>
            </a:r>
          </a:p>
          <a:p>
            <a:pPr lvl="0"/>
            <a:endParaRPr lang="pl-PL" sz="3200" dirty="0"/>
          </a:p>
          <a:p>
            <a:pPr lvl="0"/>
            <a:r>
              <a:rPr lang="pl-PL" sz="3200" dirty="0" smtClean="0"/>
              <a:t> </a:t>
            </a:r>
            <a:endParaRPr lang="pl-PL" sz="3200" dirty="0"/>
          </a:p>
        </p:txBody>
      </p:sp>
      <p:sp>
        <p:nvSpPr>
          <p:cNvPr id="3" name="pole tekstowe 2"/>
          <p:cNvSpPr txBox="1"/>
          <p:nvPr/>
        </p:nvSpPr>
        <p:spPr>
          <a:xfrm>
            <a:off x="467544" y="1988840"/>
            <a:ext cx="8352928" cy="3970318"/>
          </a:xfrm>
          <a:prstGeom prst="rect">
            <a:avLst/>
          </a:prstGeom>
          <a:noFill/>
        </p:spPr>
        <p:txBody>
          <a:bodyPr wrap="square" rtlCol="0">
            <a:spAutoFit/>
          </a:bodyPr>
          <a:lstStyle/>
          <a:p>
            <a:pPr algn="just"/>
            <a:r>
              <a:rPr lang="en-US" dirty="0" smtClean="0">
                <a:latin typeface="Arial" pitchFamily="34" charset="0"/>
                <a:cs typeface="Arial" pitchFamily="34" charset="0"/>
              </a:rPr>
              <a:t>To reflect all possible localization scenarios, the construction of SPAG includes three elements: </a:t>
            </a:r>
            <a:endParaRPr lang="pl-PL" dirty="0" smtClean="0">
              <a:latin typeface="Arial" pitchFamily="34" charset="0"/>
              <a:cs typeface="Arial" pitchFamily="34" charset="0"/>
            </a:endParaRPr>
          </a:p>
          <a:p>
            <a:pPr lvl="0" algn="just"/>
            <a:endParaRPr lang="pl-PL" dirty="0" smtClean="0">
              <a:latin typeface="Arial" pitchFamily="34" charset="0"/>
              <a:cs typeface="Arial" pitchFamily="34" charset="0"/>
            </a:endParaRPr>
          </a:p>
          <a:p>
            <a:pPr lvl="0" algn="just"/>
            <a:r>
              <a:rPr lang="pl-PL" dirty="0" smtClean="0">
                <a:latin typeface="Arial" pitchFamily="34" charset="0"/>
                <a:cs typeface="Arial" pitchFamily="34" charset="0"/>
              </a:rPr>
              <a:t>a) </a:t>
            </a:r>
            <a:r>
              <a:rPr lang="en-US" b="1" dirty="0" smtClean="0">
                <a:latin typeface="Arial" pitchFamily="34" charset="0"/>
                <a:cs typeface="Arial" pitchFamily="34" charset="0"/>
              </a:rPr>
              <a:t>coverage of territory by circles</a:t>
            </a:r>
            <a:r>
              <a:rPr lang="en-US" dirty="0" smtClean="0">
                <a:latin typeface="Arial" pitchFamily="34" charset="0"/>
                <a:cs typeface="Arial" pitchFamily="34" charset="0"/>
              </a:rPr>
              <a:t>, to enable calculations of relative coverage, with selected sector in relation to all business units</a:t>
            </a:r>
            <a:endParaRPr lang="pl-PL" dirty="0" smtClean="0">
              <a:latin typeface="Arial" pitchFamily="34" charset="0"/>
              <a:cs typeface="Arial" pitchFamily="34" charset="0"/>
            </a:endParaRPr>
          </a:p>
          <a:p>
            <a:pPr lvl="0" algn="just"/>
            <a:endParaRPr lang="pl-PL" dirty="0" smtClean="0">
              <a:latin typeface="Arial" pitchFamily="34" charset="0"/>
              <a:cs typeface="Arial" pitchFamily="34" charset="0"/>
            </a:endParaRPr>
          </a:p>
          <a:p>
            <a:pPr lvl="0" algn="just"/>
            <a:r>
              <a:rPr lang="pl-PL" dirty="0" smtClean="0">
                <a:latin typeface="Arial" pitchFamily="34" charset="0"/>
                <a:cs typeface="Arial" pitchFamily="34" charset="0"/>
              </a:rPr>
              <a:t>b) </a:t>
            </a:r>
            <a:r>
              <a:rPr lang="en-US" b="1" dirty="0" smtClean="0">
                <a:latin typeface="Arial" pitchFamily="34" charset="0"/>
                <a:cs typeface="Arial" pitchFamily="34" charset="0"/>
              </a:rPr>
              <a:t>average distance between locations</a:t>
            </a:r>
            <a:r>
              <a:rPr lang="en-US" dirty="0" smtClean="0">
                <a:latin typeface="Arial" pitchFamily="34" charset="0"/>
                <a:cs typeface="Arial" pitchFamily="34" charset="0"/>
              </a:rPr>
              <a:t>, to cover the extreme effects of full concentration and border-dispersed points, as well to distinguish between non overlapping circles strongly dispersed and  tightly located</a:t>
            </a:r>
            <a:endParaRPr lang="pl-PL" dirty="0" smtClean="0">
              <a:latin typeface="Arial" pitchFamily="34" charset="0"/>
              <a:cs typeface="Arial" pitchFamily="34" charset="0"/>
            </a:endParaRPr>
          </a:p>
          <a:p>
            <a:pPr lvl="0" algn="just"/>
            <a:endParaRPr lang="pl-PL" dirty="0" smtClean="0">
              <a:latin typeface="Arial" pitchFamily="34" charset="0"/>
              <a:cs typeface="Arial" pitchFamily="34" charset="0"/>
            </a:endParaRPr>
          </a:p>
          <a:p>
            <a:pPr lvl="0" algn="just"/>
            <a:r>
              <a:rPr lang="pl-PL" dirty="0" smtClean="0">
                <a:latin typeface="Arial" pitchFamily="34" charset="0"/>
                <a:cs typeface="Arial" pitchFamily="34" charset="0"/>
              </a:rPr>
              <a:t>c)</a:t>
            </a:r>
            <a:r>
              <a:rPr lang="pl-PL" b="1" dirty="0" smtClean="0">
                <a:latin typeface="Arial" pitchFamily="34" charset="0"/>
                <a:cs typeface="Arial" pitchFamily="34" charset="0"/>
              </a:rPr>
              <a:t> </a:t>
            </a:r>
            <a:r>
              <a:rPr lang="en-US" b="1" dirty="0" smtClean="0">
                <a:latin typeface="Arial" pitchFamily="34" charset="0"/>
                <a:cs typeface="Arial" pitchFamily="34" charset="0"/>
              </a:rPr>
              <a:t>the ratio of overlapping circle areas</a:t>
            </a:r>
            <a:r>
              <a:rPr lang="en-US" dirty="0" smtClean="0">
                <a:latin typeface="Arial" pitchFamily="34" charset="0"/>
                <a:cs typeface="Arial" pitchFamily="34" charset="0"/>
              </a:rPr>
              <a:t>, to measure the degree of departure from spatially uniform (non-overlapping) distribution towards full concentration in single point. </a:t>
            </a:r>
            <a:endParaRPr lang="pl-PL" dirty="0" smtClean="0">
              <a:latin typeface="Arial" pitchFamily="34" charset="0"/>
              <a:cs typeface="Arial" pitchFamily="34" charset="0"/>
            </a:endParaRPr>
          </a:p>
          <a:p>
            <a:endParaRPr lang="pl-PL" dirty="0"/>
          </a:p>
        </p:txBody>
      </p:sp>
      <p:sp>
        <p:nvSpPr>
          <p:cNvPr id="4" name="Tytuł 3"/>
          <p:cNvSpPr>
            <a:spLocks noGrp="1"/>
          </p:cNvSpPr>
          <p:nvPr>
            <p:ph type="title"/>
          </p:nvPr>
        </p:nvSpPr>
        <p:spPr>
          <a:xfrm>
            <a:off x="1835696" y="188640"/>
            <a:ext cx="7128792" cy="1143000"/>
          </a:xfrm>
        </p:spPr>
        <p:txBody>
          <a:bodyPr>
            <a:noAutofit/>
          </a:bodyPr>
          <a:lstStyle/>
          <a:p>
            <a:pPr lvl="0" algn="r"/>
            <a:r>
              <a:rPr lang="pl-PL" sz="3600" dirty="0" err="1" smtClean="0"/>
              <a:t>Methodology</a:t>
            </a:r>
            <a:r>
              <a:rPr lang="pl-PL" sz="3600" dirty="0" smtClean="0"/>
              <a:t> of </a:t>
            </a:r>
            <a:r>
              <a:rPr lang="pl-PL" sz="3600" dirty="0" err="1" smtClean="0"/>
              <a:t>constructing</a:t>
            </a:r>
            <a:r>
              <a:rPr lang="pl-PL" sz="3600" dirty="0" smtClean="0"/>
              <a:t> </a:t>
            </a:r>
            <a:br>
              <a:rPr lang="pl-PL" sz="3600" dirty="0" smtClean="0"/>
            </a:br>
            <a:r>
              <a:rPr lang="pl-PL" sz="3600" dirty="0" err="1" smtClean="0"/>
              <a:t>our</a:t>
            </a:r>
            <a:r>
              <a:rPr lang="pl-PL" sz="3600" dirty="0" smtClean="0"/>
              <a:t> </a:t>
            </a:r>
            <a:r>
              <a:rPr lang="pl-PL" sz="3600" dirty="0" err="1" smtClean="0"/>
              <a:t>measure</a:t>
            </a:r>
            <a:r>
              <a:rPr lang="pl-PL" sz="3600" dirty="0" smtClean="0"/>
              <a:t> (2)</a:t>
            </a:r>
            <a:endParaRPr lang="pl-PL" sz="3600" b="1" dirty="0"/>
          </a:p>
        </p:txBody>
      </p:sp>
    </p:spTree>
    <p:extLst>
      <p:ext uri="{BB962C8B-B14F-4D97-AF65-F5344CB8AC3E}">
        <p14:creationId xmlns:p14="http://schemas.microsoft.com/office/powerpoint/2010/main" val="244961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tyw_WNE_kolejne_str1">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yw_WNE_tytulowa">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Motyw_WNE_kolejne_str1</Template>
  <TotalTime>9791</TotalTime>
  <Words>1604</Words>
  <Application>Microsoft Office PowerPoint</Application>
  <PresentationFormat>Pokaz na ekranie (4:3)</PresentationFormat>
  <Paragraphs>338</Paragraphs>
  <Slides>31</Slides>
  <Notes>28</Notes>
  <HiddenSlides>0</HiddenSlides>
  <MMClips>0</MMClips>
  <ScaleCrop>false</ScaleCrop>
  <HeadingPairs>
    <vt:vector size="6" baseType="variant">
      <vt:variant>
        <vt:lpstr>Motyw</vt:lpstr>
      </vt:variant>
      <vt:variant>
        <vt:i4>8</vt:i4>
      </vt:variant>
      <vt:variant>
        <vt:lpstr>Osadzone serwery OLE</vt:lpstr>
      </vt:variant>
      <vt:variant>
        <vt:i4>1</vt:i4>
      </vt:variant>
      <vt:variant>
        <vt:lpstr>Tytuły slajdów</vt:lpstr>
      </vt:variant>
      <vt:variant>
        <vt:i4>31</vt:i4>
      </vt:variant>
    </vt:vector>
  </HeadingPairs>
  <TitlesOfParts>
    <vt:vector size="40" baseType="lpstr">
      <vt:lpstr>Motyw_WNE_kolejne_str1</vt:lpstr>
      <vt:lpstr>Projekt niestandardowy</vt:lpstr>
      <vt:lpstr>1_Projekt niestandardowy</vt:lpstr>
      <vt:lpstr>Motyw_WNE_tytulowa</vt:lpstr>
      <vt:lpstr>2_Projekt niestandardowy</vt:lpstr>
      <vt:lpstr>3_Projekt niestandardowy</vt:lpstr>
      <vt:lpstr>4_Projekt niestandardowy</vt:lpstr>
      <vt:lpstr>5_Projekt niestandardowy</vt:lpstr>
      <vt:lpstr>Obraz - mapa bitowa</vt:lpstr>
      <vt:lpstr>SPAG Spatial agglomeration index - empirical study for business location in NTS2 Polish regions    Katarzyna Kopczewska, Paweł Churski,  Artur Ochojski, Adam Polko  The paper is financed by the Polish National Science Centre www.ncn.gov.pl as the research project in OPUS 6 call, contract No. UMO-2013/11/B/HS4/01098       </vt:lpstr>
      <vt:lpstr>SPAG – what’s that?</vt:lpstr>
      <vt:lpstr>Why circles?</vt:lpstr>
      <vt:lpstr>Why to construct something new?</vt:lpstr>
      <vt:lpstr>Example: results from Ripley’s K</vt:lpstr>
      <vt:lpstr>So…</vt:lpstr>
      <vt:lpstr>Our proposition SPAG: index of spatial agglomeration</vt:lpstr>
      <vt:lpstr>Methodology of constructing  our measure (1)</vt:lpstr>
      <vt:lpstr>Methodology of constructing  our measure (2)</vt:lpstr>
      <vt:lpstr>Prezentacja programu PowerPoint</vt:lpstr>
      <vt:lpstr>Interpretation of SPAG</vt:lpstr>
      <vt:lpstr>Simulation results for n=100 firms four classes of companies’ size with equal frequency distribution of size </vt:lpstr>
      <vt:lpstr>Simulation results for n=100 firms four classes of companies’ size with equal frequency distribution of size </vt:lpstr>
      <vt:lpstr>Empirical analysis for NTS2 regions in Poland</vt:lpstr>
      <vt:lpstr>REGON codes for industries</vt:lpstr>
      <vt:lpstr>SPAG for NTS2 regions</vt:lpstr>
      <vt:lpstr>SPAG for NTS2 regions close to uniform distribution Agriculture</vt:lpstr>
      <vt:lpstr>SPAG for NTS2 regions close to uniform distribution Water supply; wastewater management, waste management and remediation activities </vt:lpstr>
      <vt:lpstr>SPAG for NTS2 regions close to uniform distribution Public administration and defense; compulsory social security, </vt:lpstr>
      <vt:lpstr>SPAG for NTS2 regions close to agglomeration pattern Information and communication</vt:lpstr>
      <vt:lpstr>SPAG for NTS2 regions close to agglomeration pattern Professional, scientific and technical activities</vt:lpstr>
      <vt:lpstr>SPAG for NTS2 regions close to agglomeration pattern Activities related to real estate services</vt:lpstr>
      <vt:lpstr>SPAG for NTS3 regions  in Lubelskie NTS2 region</vt:lpstr>
      <vt:lpstr>SPAG for NTS3 regions selected NTS 3 regions – all firms on the territory</vt:lpstr>
      <vt:lpstr>SPAG for NTS2 regions</vt:lpstr>
      <vt:lpstr>SPAG for NTS2 regions</vt:lpstr>
      <vt:lpstr>SPAG for NTS2 regions</vt:lpstr>
      <vt:lpstr>Testing</vt:lpstr>
      <vt:lpstr>Confidence interval</vt:lpstr>
      <vt:lpstr>Implications</vt:lpstr>
      <vt:lpstr> SPAG: Index of spatial agglomeration        The paper is financed by the Polish National Science Centre www.ncn.gov.pl as the research project in OPUS 6 call, contract No. UMO-2013/11/B/HS4/01098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 Pieńkowska</dc:creator>
  <cp:lastModifiedBy>Kasia</cp:lastModifiedBy>
  <cp:revision>620</cp:revision>
  <cp:lastPrinted>2016-09-14T21:04:53Z</cp:lastPrinted>
  <dcterms:created xsi:type="dcterms:W3CDTF">2014-01-28T09:50:27Z</dcterms:created>
  <dcterms:modified xsi:type="dcterms:W3CDTF">2016-09-14T21:04:54Z</dcterms:modified>
</cp:coreProperties>
</file>